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09" r:id="rId2"/>
  </p:sldMasterIdLst>
  <p:notesMasterIdLst>
    <p:notesMasterId r:id="rId41"/>
  </p:notesMasterIdLst>
  <p:sldIdLst>
    <p:sldId id="257" r:id="rId3"/>
    <p:sldId id="1324" r:id="rId4"/>
    <p:sldId id="1352" r:id="rId5"/>
    <p:sldId id="1350" r:id="rId6"/>
    <p:sldId id="1351" r:id="rId7"/>
    <p:sldId id="1102" r:id="rId8"/>
    <p:sldId id="1347" r:id="rId9"/>
    <p:sldId id="1325" r:id="rId10"/>
    <p:sldId id="1408" r:id="rId11"/>
    <p:sldId id="1343" r:id="rId12"/>
    <p:sldId id="1344" r:id="rId13"/>
    <p:sldId id="1405" r:id="rId14"/>
    <p:sldId id="1403" r:id="rId15"/>
    <p:sldId id="1407" r:id="rId16"/>
    <p:sldId id="1406" r:id="rId17"/>
    <p:sldId id="1377" r:id="rId18"/>
    <p:sldId id="1355" r:id="rId19"/>
    <p:sldId id="1410" r:id="rId20"/>
    <p:sldId id="1326" r:id="rId21"/>
    <p:sldId id="1336" r:id="rId22"/>
    <p:sldId id="1399" r:id="rId23"/>
    <p:sldId id="1400" r:id="rId24"/>
    <p:sldId id="1327" r:id="rId25"/>
    <p:sldId id="1339" r:id="rId26"/>
    <p:sldId id="1401" r:id="rId27"/>
    <p:sldId id="1402" r:id="rId28"/>
    <p:sldId id="1192" r:id="rId29"/>
    <p:sldId id="1328" r:id="rId30"/>
    <p:sldId id="1398" r:id="rId31"/>
    <p:sldId id="1390" r:id="rId32"/>
    <p:sldId id="1395" r:id="rId33"/>
    <p:sldId id="1396" r:id="rId34"/>
    <p:sldId id="1389" r:id="rId35"/>
    <p:sldId id="1393" r:id="rId36"/>
    <p:sldId id="1413" r:id="rId37"/>
    <p:sldId id="1412" r:id="rId38"/>
    <p:sldId id="1394" r:id="rId39"/>
    <p:sldId id="1137" r:id="rId40"/>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23"/>
    <a:srgbClr val="00264A"/>
    <a:srgbClr val="00152A"/>
    <a:srgbClr val="002548"/>
    <a:srgbClr val="4991B2"/>
    <a:srgbClr val="000000"/>
    <a:srgbClr val="032141"/>
    <a:srgbClr val="D9E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77"/>
    <p:restoredTop sz="94304"/>
  </p:normalViewPr>
  <p:slideViewPr>
    <p:cSldViewPr snapToGrid="0">
      <p:cViewPr varScale="1">
        <p:scale>
          <a:sx n="77" d="100"/>
          <a:sy n="77" d="100"/>
        </p:scale>
        <p:origin x="7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79AFB-556A-7647-8681-E8CCC214AEB4}"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562F5-9C85-F843-B903-B3B42F5C4F35}" type="slidenum">
              <a:rPr lang="en-US" smtClean="0"/>
              <a:t>‹#›</a:t>
            </a:fld>
            <a:endParaRPr lang="en-US"/>
          </a:p>
        </p:txBody>
      </p:sp>
    </p:spTree>
    <p:extLst>
      <p:ext uri="{BB962C8B-B14F-4D97-AF65-F5344CB8AC3E}">
        <p14:creationId xmlns:p14="http://schemas.microsoft.com/office/powerpoint/2010/main" val="4219976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a:t>
            </a:fld>
            <a:endParaRPr lang="en-US" dirty="0"/>
          </a:p>
        </p:txBody>
      </p:sp>
    </p:spTree>
    <p:extLst>
      <p:ext uri="{BB962C8B-B14F-4D97-AF65-F5344CB8AC3E}">
        <p14:creationId xmlns:p14="http://schemas.microsoft.com/office/powerpoint/2010/main" val="379047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10</a:t>
            </a:fld>
            <a:endParaRPr lang="en-US"/>
          </a:p>
        </p:txBody>
      </p:sp>
    </p:spTree>
    <p:extLst>
      <p:ext uri="{BB962C8B-B14F-4D97-AF65-F5344CB8AC3E}">
        <p14:creationId xmlns:p14="http://schemas.microsoft.com/office/powerpoint/2010/main" val="1291783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11</a:t>
            </a:fld>
            <a:endParaRPr lang="en-US"/>
          </a:p>
        </p:txBody>
      </p:sp>
    </p:spTree>
    <p:extLst>
      <p:ext uri="{BB962C8B-B14F-4D97-AF65-F5344CB8AC3E}">
        <p14:creationId xmlns:p14="http://schemas.microsoft.com/office/powerpoint/2010/main" val="56758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12</a:t>
            </a:fld>
            <a:endParaRPr lang="en-US"/>
          </a:p>
        </p:txBody>
      </p:sp>
    </p:spTree>
    <p:extLst>
      <p:ext uri="{BB962C8B-B14F-4D97-AF65-F5344CB8AC3E}">
        <p14:creationId xmlns:p14="http://schemas.microsoft.com/office/powerpoint/2010/main" val="1352332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13</a:t>
            </a:fld>
            <a:endParaRPr lang="en-US"/>
          </a:p>
        </p:txBody>
      </p:sp>
    </p:spTree>
    <p:extLst>
      <p:ext uri="{BB962C8B-B14F-4D97-AF65-F5344CB8AC3E}">
        <p14:creationId xmlns:p14="http://schemas.microsoft.com/office/powerpoint/2010/main" val="3004235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latin typeface="Slack-Lato"/>
              </a:rPr>
              <a:t>Note: What happens with sb? (answer: only the lowest byte in the register is taken, and only that byte in memory changes). Similar for sh.</a:t>
            </a:r>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14</a:t>
            </a:fld>
            <a:endParaRPr lang="en-US"/>
          </a:p>
        </p:txBody>
      </p:sp>
    </p:spTree>
    <p:extLst>
      <p:ext uri="{BB962C8B-B14F-4D97-AF65-F5344CB8AC3E}">
        <p14:creationId xmlns:p14="http://schemas.microsoft.com/office/powerpoint/2010/main" val="18816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15</a:t>
            </a:fld>
            <a:endParaRPr lang="en-US"/>
          </a:p>
        </p:txBody>
      </p:sp>
    </p:spTree>
    <p:extLst>
      <p:ext uri="{BB962C8B-B14F-4D97-AF65-F5344CB8AC3E}">
        <p14:creationId xmlns:p14="http://schemas.microsoft.com/office/powerpoint/2010/main" val="265651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16</a:t>
            </a:fld>
            <a:endParaRPr lang="en-US"/>
          </a:p>
        </p:txBody>
      </p:sp>
    </p:spTree>
    <p:extLst>
      <p:ext uri="{BB962C8B-B14F-4D97-AF65-F5344CB8AC3E}">
        <p14:creationId xmlns:p14="http://schemas.microsoft.com/office/powerpoint/2010/main" val="2010511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17</a:t>
            </a:fld>
            <a:endParaRPr lang="en-US"/>
          </a:p>
        </p:txBody>
      </p:sp>
    </p:spTree>
    <p:extLst>
      <p:ext uri="{BB962C8B-B14F-4D97-AF65-F5344CB8AC3E}">
        <p14:creationId xmlns:p14="http://schemas.microsoft.com/office/powerpoint/2010/main" val="4114078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18</a:t>
            </a:fld>
            <a:endParaRPr lang="en-US"/>
          </a:p>
        </p:txBody>
      </p:sp>
    </p:spTree>
    <p:extLst>
      <p:ext uri="{BB962C8B-B14F-4D97-AF65-F5344CB8AC3E}">
        <p14:creationId xmlns:p14="http://schemas.microsoft.com/office/powerpoint/2010/main" val="71858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19</a:t>
            </a:fld>
            <a:endParaRPr lang="en-US"/>
          </a:p>
        </p:txBody>
      </p:sp>
    </p:spTree>
    <p:extLst>
      <p:ext uri="{BB962C8B-B14F-4D97-AF65-F5344CB8AC3E}">
        <p14:creationId xmlns:p14="http://schemas.microsoft.com/office/powerpoint/2010/main" val="1968321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a:t>
            </a:fld>
            <a:endParaRPr lang="en-US"/>
          </a:p>
        </p:txBody>
      </p:sp>
    </p:spTree>
    <p:extLst>
      <p:ext uri="{BB962C8B-B14F-4D97-AF65-F5344CB8AC3E}">
        <p14:creationId xmlns:p14="http://schemas.microsoft.com/office/powerpoint/2010/main" val="2241797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20</a:t>
            </a:fld>
            <a:endParaRPr lang="en-US"/>
          </a:p>
        </p:txBody>
      </p:sp>
    </p:spTree>
    <p:extLst>
      <p:ext uri="{BB962C8B-B14F-4D97-AF65-F5344CB8AC3E}">
        <p14:creationId xmlns:p14="http://schemas.microsoft.com/office/powerpoint/2010/main" val="2143481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next time: emphasize when write happens</a:t>
            </a:r>
          </a:p>
          <a:p>
            <a:r>
              <a:rPr lang="en-US" dirty="0"/>
              <a:t>From textbook, Figure 4.7: Remember that writes are edge-triggered, so that all the write inputs (</a:t>
            </a:r>
            <a:r>
              <a:rPr lang="en-US" dirty="0" err="1"/>
              <a:t>i.e</a:t>
            </a:r>
            <a:r>
              <a:rPr lang="en-US" dirty="0"/>
              <a:t>, the value to be written, the register number, and the write control signal) must be valid at the clock edge. Since </a:t>
            </a:r>
            <a:r>
              <a:rPr lang="en-US" dirty="0" err="1"/>
              <a:t>writrs</a:t>
            </a:r>
            <a:r>
              <a:rPr lang="en-US" dirty="0"/>
              <a:t> to the register file are edge-triggered, our design can legally writ and read the same register within a clock cycle: the read will get the value written in an earlier clock cycle, while the value written will be available to read in a subsequent clock cycle.</a:t>
            </a:r>
          </a:p>
        </p:txBody>
      </p:sp>
      <p:sp>
        <p:nvSpPr>
          <p:cNvPr id="4" name="Slide Number Placeholder 3"/>
          <p:cNvSpPr>
            <a:spLocks noGrp="1"/>
          </p:cNvSpPr>
          <p:nvPr>
            <p:ph type="sldNum" sz="quarter" idx="5"/>
          </p:nvPr>
        </p:nvSpPr>
        <p:spPr/>
        <p:txBody>
          <a:bodyPr/>
          <a:lstStyle/>
          <a:p>
            <a:fld id="{8C4562F5-9C85-F843-B903-B3B42F5C4F35}" type="slidenum">
              <a:rPr lang="en-US" smtClean="0"/>
              <a:t>21</a:t>
            </a:fld>
            <a:endParaRPr lang="en-US"/>
          </a:p>
        </p:txBody>
      </p:sp>
    </p:spTree>
    <p:extLst>
      <p:ext uri="{BB962C8B-B14F-4D97-AF65-F5344CB8AC3E}">
        <p14:creationId xmlns:p14="http://schemas.microsoft.com/office/powerpoint/2010/main" val="2747766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next time: switch with previous slide, remove wires</a:t>
            </a:r>
          </a:p>
        </p:txBody>
      </p:sp>
      <p:sp>
        <p:nvSpPr>
          <p:cNvPr id="4" name="Slide Number Placeholder 3"/>
          <p:cNvSpPr>
            <a:spLocks noGrp="1"/>
          </p:cNvSpPr>
          <p:nvPr>
            <p:ph type="sldNum" sz="quarter" idx="5"/>
          </p:nvPr>
        </p:nvSpPr>
        <p:spPr/>
        <p:txBody>
          <a:bodyPr/>
          <a:lstStyle/>
          <a:p>
            <a:fld id="{8C4562F5-9C85-F843-B903-B3B42F5C4F35}" type="slidenum">
              <a:rPr lang="en-US" smtClean="0"/>
              <a:t>22</a:t>
            </a:fld>
            <a:endParaRPr lang="en-US"/>
          </a:p>
        </p:txBody>
      </p:sp>
    </p:spTree>
    <p:extLst>
      <p:ext uri="{BB962C8B-B14F-4D97-AF65-F5344CB8AC3E}">
        <p14:creationId xmlns:p14="http://schemas.microsoft.com/office/powerpoint/2010/main" val="1727097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23</a:t>
            </a:fld>
            <a:endParaRPr lang="en-US"/>
          </a:p>
        </p:txBody>
      </p:sp>
    </p:spTree>
    <p:extLst>
      <p:ext uri="{BB962C8B-B14F-4D97-AF65-F5344CB8AC3E}">
        <p14:creationId xmlns:p14="http://schemas.microsoft.com/office/powerpoint/2010/main" val="412255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24</a:t>
            </a:fld>
            <a:endParaRPr lang="en-US"/>
          </a:p>
        </p:txBody>
      </p:sp>
    </p:spTree>
    <p:extLst>
      <p:ext uri="{BB962C8B-B14F-4D97-AF65-F5344CB8AC3E}">
        <p14:creationId xmlns:p14="http://schemas.microsoft.com/office/powerpoint/2010/main" val="1433752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25</a:t>
            </a:fld>
            <a:endParaRPr lang="en-US"/>
          </a:p>
        </p:txBody>
      </p:sp>
    </p:spTree>
    <p:extLst>
      <p:ext uri="{BB962C8B-B14F-4D97-AF65-F5344CB8AC3E}">
        <p14:creationId xmlns:p14="http://schemas.microsoft.com/office/powerpoint/2010/main" val="172738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26</a:t>
            </a:fld>
            <a:endParaRPr lang="en-US"/>
          </a:p>
        </p:txBody>
      </p:sp>
    </p:spTree>
    <p:extLst>
      <p:ext uri="{BB962C8B-B14F-4D97-AF65-F5344CB8AC3E}">
        <p14:creationId xmlns:p14="http://schemas.microsoft.com/office/powerpoint/2010/main" val="1415041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rd</a:t>
            </a:r>
            <a:r>
              <a:rPr lang="en-US" dirty="0"/>
              <a:t> = (rs1 &lt; rs2) ? 1 : 0</a:t>
            </a:r>
          </a:p>
        </p:txBody>
      </p:sp>
      <p:sp>
        <p:nvSpPr>
          <p:cNvPr id="4" name="Slide Number Placeholder 3"/>
          <p:cNvSpPr>
            <a:spLocks noGrp="1"/>
          </p:cNvSpPr>
          <p:nvPr>
            <p:ph type="sldNum" sz="quarter" idx="5"/>
          </p:nvPr>
        </p:nvSpPr>
        <p:spPr/>
        <p:txBody>
          <a:bodyPr/>
          <a:lstStyle/>
          <a:p>
            <a:fld id="{8C4562F5-9C85-F843-B903-B3B42F5C4F35}" type="slidenum">
              <a:rPr lang="en-US" smtClean="0"/>
              <a:t>27</a:t>
            </a:fld>
            <a:endParaRPr lang="en-US"/>
          </a:p>
        </p:txBody>
      </p:sp>
    </p:spTree>
    <p:extLst>
      <p:ext uri="{BB962C8B-B14F-4D97-AF65-F5344CB8AC3E}">
        <p14:creationId xmlns:p14="http://schemas.microsoft.com/office/powerpoint/2010/main" val="909662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28</a:t>
            </a:fld>
            <a:endParaRPr lang="en-US"/>
          </a:p>
        </p:txBody>
      </p:sp>
    </p:spTree>
    <p:extLst>
      <p:ext uri="{BB962C8B-B14F-4D97-AF65-F5344CB8AC3E}">
        <p14:creationId xmlns:p14="http://schemas.microsoft.com/office/powerpoint/2010/main" val="1867036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29</a:t>
            </a:fld>
            <a:endParaRPr lang="en-US"/>
          </a:p>
        </p:txBody>
      </p:sp>
    </p:spTree>
    <p:extLst>
      <p:ext uri="{BB962C8B-B14F-4D97-AF65-F5344CB8AC3E}">
        <p14:creationId xmlns:p14="http://schemas.microsoft.com/office/powerpoint/2010/main" val="371507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528638" y="4424363"/>
            <a:ext cx="6049962" cy="4186237"/>
          </a:xfrm>
          <a:prstGeom prst="rect">
            <a:avLst/>
          </a:prstGeom>
        </p:spPr>
        <p:txBody>
          <a:bodyPr spcFirstLastPara="1" wrap="square" lIns="92275" tIns="45325" rIns="92275" bIns="45325" anchor="t" anchorCtr="0">
            <a:noAutofit/>
          </a:bodyPr>
          <a:lstStyle/>
          <a:p>
            <a:pPr marL="0" lvl="0" indent="0" algn="just" rtl="0">
              <a:spcBef>
                <a:spcPts val="400"/>
              </a:spcBef>
              <a:spcAft>
                <a:spcPts val="0"/>
              </a:spcAft>
              <a:buNone/>
            </a:pPr>
            <a:endParaRPr dirty="0">
              <a:latin typeface="18 VAG Rounded Light   02390" pitchFamily="2" charset="0"/>
            </a:endParaRPr>
          </a:p>
        </p:txBody>
      </p:sp>
      <p:sp>
        <p:nvSpPr>
          <p:cNvPr id="310" name="Google Shape;310;p14:notes"/>
          <p:cNvSpPr>
            <a:spLocks noGrp="1" noRot="1" noChangeAspect="1"/>
          </p:cNvSpPr>
          <p:nvPr>
            <p:ph type="sldImg" idx="2"/>
          </p:nvPr>
        </p:nvSpPr>
        <p:spPr>
          <a:xfrm>
            <a:off x="431800" y="596900"/>
            <a:ext cx="6183313" cy="34782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2382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30</a:t>
            </a:fld>
            <a:endParaRPr lang="en-US"/>
          </a:p>
        </p:txBody>
      </p:sp>
    </p:spTree>
    <p:extLst>
      <p:ext uri="{BB962C8B-B14F-4D97-AF65-F5344CB8AC3E}">
        <p14:creationId xmlns:p14="http://schemas.microsoft.com/office/powerpoint/2010/main" val="3257116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31</a:t>
            </a:fld>
            <a:endParaRPr lang="en-US"/>
          </a:p>
        </p:txBody>
      </p:sp>
    </p:spTree>
    <p:extLst>
      <p:ext uri="{BB962C8B-B14F-4D97-AF65-F5344CB8AC3E}">
        <p14:creationId xmlns:p14="http://schemas.microsoft.com/office/powerpoint/2010/main" val="1885216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32</a:t>
            </a:fld>
            <a:endParaRPr lang="en-US"/>
          </a:p>
        </p:txBody>
      </p:sp>
    </p:spTree>
    <p:extLst>
      <p:ext uri="{BB962C8B-B14F-4D97-AF65-F5344CB8AC3E}">
        <p14:creationId xmlns:p14="http://schemas.microsoft.com/office/powerpoint/2010/main" val="1433100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33</a:t>
            </a:fld>
            <a:endParaRPr lang="en-US"/>
          </a:p>
        </p:txBody>
      </p:sp>
    </p:spTree>
    <p:extLst>
      <p:ext uri="{BB962C8B-B14F-4D97-AF65-F5344CB8AC3E}">
        <p14:creationId xmlns:p14="http://schemas.microsoft.com/office/powerpoint/2010/main" val="88486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34</a:t>
            </a:fld>
            <a:endParaRPr lang="en-US"/>
          </a:p>
        </p:txBody>
      </p:sp>
    </p:spTree>
    <p:extLst>
      <p:ext uri="{BB962C8B-B14F-4D97-AF65-F5344CB8AC3E}">
        <p14:creationId xmlns:p14="http://schemas.microsoft.com/office/powerpoint/2010/main" val="420278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Datapath Design I</a:t>
            </a:r>
          </a:p>
          <a:p>
            <a:r>
              <a:rPr lang="en-US"/>
              <a:t>https://www.polleverywhere.com/multiple_choice_polls/iSgOoVAN9UVbGcYUiWrbY?state=opened&amp;flow=Default&amp;onscreen=persist</a:t>
            </a:r>
          </a:p>
        </p:txBody>
      </p:sp>
      <p:sp>
        <p:nvSpPr>
          <p:cNvPr id="4" name="Slide Number Placeholder 3"/>
          <p:cNvSpPr>
            <a:spLocks noGrp="1"/>
          </p:cNvSpPr>
          <p:nvPr>
            <p:ph type="sldNum" sz="quarter" idx="5"/>
          </p:nvPr>
        </p:nvSpPr>
        <p:spPr/>
        <p:txBody>
          <a:bodyPr/>
          <a:lstStyle/>
          <a:p>
            <a:fld id="{8C4562F5-9C85-F843-B903-B3B42F5C4F35}" type="slidenum">
              <a:rPr lang="en-US" smtClean="0"/>
              <a:t>35</a:t>
            </a:fld>
            <a:endParaRPr lang="en-US"/>
          </a:p>
        </p:txBody>
      </p:sp>
    </p:spTree>
    <p:extLst>
      <p:ext uri="{BB962C8B-B14F-4D97-AF65-F5344CB8AC3E}">
        <p14:creationId xmlns:p14="http://schemas.microsoft.com/office/powerpoint/2010/main" val="2520619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36</a:t>
            </a:fld>
            <a:endParaRPr lang="en-US"/>
          </a:p>
        </p:txBody>
      </p:sp>
    </p:spTree>
    <p:extLst>
      <p:ext uri="{BB962C8B-B14F-4D97-AF65-F5344CB8AC3E}">
        <p14:creationId xmlns:p14="http://schemas.microsoft.com/office/powerpoint/2010/main" val="563820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37</a:t>
            </a:fld>
            <a:endParaRPr lang="en-US"/>
          </a:p>
        </p:txBody>
      </p:sp>
    </p:spTree>
    <p:extLst>
      <p:ext uri="{BB962C8B-B14F-4D97-AF65-F5344CB8AC3E}">
        <p14:creationId xmlns:p14="http://schemas.microsoft.com/office/powerpoint/2010/main" val="1958883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4</a:t>
            </a:fld>
            <a:endParaRPr lang="en-US"/>
          </a:p>
        </p:txBody>
      </p:sp>
    </p:spTree>
    <p:extLst>
      <p:ext uri="{BB962C8B-B14F-4D97-AF65-F5344CB8AC3E}">
        <p14:creationId xmlns:p14="http://schemas.microsoft.com/office/powerpoint/2010/main" val="174086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5</a:t>
            </a:fld>
            <a:endParaRPr lang="en-US"/>
          </a:p>
        </p:txBody>
      </p:sp>
    </p:spTree>
    <p:extLst>
      <p:ext uri="{BB962C8B-B14F-4D97-AF65-F5344CB8AC3E}">
        <p14:creationId xmlns:p14="http://schemas.microsoft.com/office/powerpoint/2010/main" val="261778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Apple M1 Chip is 3.1 GHz max clock rate</a:t>
            </a:r>
          </a:p>
          <a:p>
            <a:r>
              <a:rPr lang="en-US" sz="1200" b="0" i="0" kern="1200" dirty="0">
                <a:solidFill>
                  <a:schemeClr val="tx1"/>
                </a:solidFill>
                <a:effectLst/>
                <a:latin typeface="+mn-lt"/>
                <a:ea typeface="+mn-ea"/>
                <a:cs typeface="+mn-cs"/>
              </a:rPr>
              <a:t>7/10 nm transistor density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NEXT TIME: </a:t>
            </a:r>
            <a:r>
              <a:rPr lang="en-US" b="0" i="0" dirty="0">
                <a:solidFill>
                  <a:srgbClr val="1D1C1D"/>
                </a:solidFill>
                <a:effectLst/>
                <a:latin typeface="Slack-Lato"/>
              </a:rPr>
              <a:t>switch control and </a:t>
            </a:r>
            <a:r>
              <a:rPr lang="en-US" b="0" i="0" dirty="0" err="1">
                <a:solidFill>
                  <a:srgbClr val="1D1C1D"/>
                </a:solidFill>
                <a:effectLst/>
                <a:latin typeface="Slack-Lato"/>
              </a:rPr>
              <a:t>datapath</a:t>
            </a:r>
            <a:r>
              <a:rPr lang="en-US" b="0" i="0" dirty="0">
                <a:solidFill>
                  <a:srgbClr val="1D1C1D"/>
                </a:solidFill>
                <a:effectLst/>
                <a:latin typeface="Slack-Lato"/>
              </a:rPr>
              <a:t> descriptions to match visual layout</a:t>
            </a:r>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6</a:t>
            </a:fld>
            <a:endParaRPr lang="en-US"/>
          </a:p>
        </p:txBody>
      </p:sp>
    </p:spTree>
    <p:extLst>
      <p:ext uri="{BB962C8B-B14F-4D97-AF65-F5344CB8AC3E}">
        <p14:creationId xmlns:p14="http://schemas.microsoft.com/office/powerpoint/2010/main" val="227517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7</a:t>
            </a:fld>
            <a:endParaRPr lang="en-US"/>
          </a:p>
        </p:txBody>
      </p:sp>
    </p:spTree>
    <p:extLst>
      <p:ext uri="{BB962C8B-B14F-4D97-AF65-F5344CB8AC3E}">
        <p14:creationId xmlns:p14="http://schemas.microsoft.com/office/powerpoint/2010/main" val="150095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4562F5-9C85-F843-B903-B3B42F5C4F35}" type="slidenum">
              <a:rPr lang="en-US" smtClean="0"/>
              <a:t>8</a:t>
            </a:fld>
            <a:endParaRPr lang="en-US"/>
          </a:p>
        </p:txBody>
      </p:sp>
    </p:spTree>
    <p:extLst>
      <p:ext uri="{BB962C8B-B14F-4D97-AF65-F5344CB8AC3E}">
        <p14:creationId xmlns:p14="http://schemas.microsoft.com/office/powerpoint/2010/main" val="265663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4562F5-9C85-F843-B903-B3B42F5C4F35}" type="slidenum">
              <a:rPr lang="en-US" smtClean="0"/>
              <a:t>9</a:t>
            </a:fld>
            <a:endParaRPr lang="en-US"/>
          </a:p>
        </p:txBody>
      </p:sp>
    </p:spTree>
    <p:extLst>
      <p:ext uri="{BB962C8B-B14F-4D97-AF65-F5344CB8AC3E}">
        <p14:creationId xmlns:p14="http://schemas.microsoft.com/office/powerpoint/2010/main" val="202470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2.tif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tiff"/><Relationship Id="rId5" Type="http://schemas.openxmlformats.org/officeDocument/2006/relationships/image" Target="../media/image9.jp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emf"/><Relationship Id="rId5" Type="http://schemas.openxmlformats.org/officeDocument/2006/relationships/image" Target="../media/image2.tiff"/><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04D8-8C6A-A1BE-E710-691D034BA2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B3F4E-7F7A-7010-DF2B-2B5FC40C0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3635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FABD31BE-11B0-12C9-4F44-86656D6D03F8}"/>
              </a:ext>
            </a:extLst>
          </p:cNvPr>
          <p:cNvCxnSpPr>
            <a:cxnSpLocks/>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29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49E1F49-FF31-2B00-2304-6BCA27806331}"/>
              </a:ext>
            </a:extLst>
          </p:cNvPr>
          <p:cNvCxnSpPr/>
          <p:nvPr/>
        </p:nvCxnSpPr>
        <p:spPr>
          <a:xfrm>
            <a:off x="3048000" y="0"/>
            <a:ext cx="0" cy="6858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66AFDBD-60BE-5483-0C26-669A37732B99}"/>
              </a:ext>
            </a:extLst>
          </p:cNvPr>
          <p:cNvCxnSpPr/>
          <p:nvPr/>
        </p:nvCxnSpPr>
        <p:spPr>
          <a:xfrm>
            <a:off x="7620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91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Fa20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a:xfrm>
            <a:off x="3048000" y="898041"/>
            <a:ext cx="8572491" cy="5278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9032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8B2A-FB40-E32F-5166-4622746C42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7CBE5D-916B-9810-03A4-1958ED6BB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4595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CE9ED49C-E0F6-3E47-BD59-EA863495A6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3714751" y="4561556"/>
            <a:ext cx="7823200" cy="7620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3" name="Rectangle 4">
            <a:extLst>
              <a:ext uri="{FF2B5EF4-FFF2-40B4-BE49-F238E27FC236}">
                <a16:creationId xmlns:a16="http://schemas.microsoft.com/office/drawing/2014/main" id="{61F4736C-1B40-EF40-A4E6-C67F6BA9BBD0}"/>
              </a:ext>
            </a:extLst>
          </p:cNvPr>
          <p:cNvSpPr>
            <a:spLocks noChangeArrowheads="1"/>
          </p:cNvSpPr>
          <p:nvPr userDrawn="1"/>
        </p:nvSpPr>
        <p:spPr bwMode="auto">
          <a:xfrm>
            <a:off x="4164531" y="405525"/>
            <a:ext cx="6908800" cy="1631944"/>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solidFill>
                <a:effectLst/>
                <a:latin typeface="VAGRundschriftD" panose="00000500000000000000" pitchFamily="50" charset="0"/>
              </a:rPr>
              <a:t>CS61C</a:t>
            </a:r>
            <a:endParaRPr lang="en-US" sz="6400" b="1" dirty="0">
              <a:solidFill>
                <a:srgbClr val="4991B1"/>
              </a:solidFill>
              <a:latin typeface="VAGRundschriftD" panose="00000500000000000000" pitchFamily="50" charset="0"/>
            </a:endParaRPr>
          </a:p>
        </p:txBody>
      </p:sp>
      <p:sp>
        <p:nvSpPr>
          <p:cNvPr id="5" name="Oval 4">
            <a:extLst>
              <a:ext uri="{FF2B5EF4-FFF2-40B4-BE49-F238E27FC236}">
                <a16:creationId xmlns:a16="http://schemas.microsoft.com/office/drawing/2014/main" id="{62742FAC-A915-9940-B071-1ACD580B8818}"/>
              </a:ext>
            </a:extLst>
          </p:cNvPr>
          <p:cNvSpPr/>
          <p:nvPr userDrawn="1"/>
        </p:nvSpPr>
        <p:spPr>
          <a:xfrm>
            <a:off x="3670301" y="5754635"/>
            <a:ext cx="7912099"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8852" tIns="54425" rIns="108852" bIns="54425" anchor="ctr"/>
          <a:lstStyle/>
          <a:p>
            <a:pPr algn="ctr" eaLnBrk="0" hangingPunct="0">
              <a:defRPr/>
            </a:pPr>
            <a:endParaRPr lang="en-US" sz="19062"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3083166" y="2494613"/>
            <a:ext cx="2222500"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Teaching 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10318235" y="2493787"/>
            <a:ext cx="1672165"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Bora </a:t>
            </a:r>
            <a:r>
              <a:rPr lang="en-US" sz="1667" b="1" dirty="0" err="1">
                <a:solidFill>
                  <a:schemeClr val="tx1">
                    <a:lumMod val="50000"/>
                  </a:schemeClr>
                </a:solidFill>
                <a:latin typeface="18 VAG Rounded Bold   07390"/>
              </a:rPr>
              <a:t>Nikolić</a:t>
            </a:r>
            <a:endParaRPr lang="en-US" sz="1667"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3"/>
          <a:srcRect l="14185" t="1842" r="32155" b="47377"/>
          <a:stretch/>
        </p:blipFill>
        <p:spPr bwMode="auto">
          <a:xfrm>
            <a:off x="3512032"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757" t="8236" r="5233" b="12909"/>
          <a:stretch/>
        </p:blipFill>
        <p:spPr>
          <a:xfrm>
            <a:off x="10521036" y="399773"/>
            <a:ext cx="1266560" cy="170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8BBAC4D5-0EE4-FD4C-8CC9-387D71F8E638}"/>
              </a:ext>
            </a:extLst>
          </p:cNvPr>
          <p:cNvSpPr/>
          <p:nvPr userDrawn="1"/>
        </p:nvSpPr>
        <p:spPr>
          <a:xfrm>
            <a:off x="6297061" y="6390958"/>
            <a:ext cx="2643739" cy="461665"/>
          </a:xfrm>
          <a:prstGeom prst="rect">
            <a:avLst/>
          </a:prstGeom>
        </p:spPr>
        <p:txBody>
          <a:bodyPr wrap="square">
            <a:spAutoFit/>
          </a:bodyPr>
          <a:lstStyle/>
          <a:p>
            <a:pPr algn="ctr"/>
            <a:r>
              <a:rPr lang="sr-Latn-RS" sz="1867" b="1" dirty="0">
                <a:solidFill>
                  <a:schemeClr val="tx1"/>
                </a:solidFill>
                <a:latin typeface="Courier" charset="0"/>
                <a:ea typeface="ＭＳ Ｐゴシック" charset="0"/>
                <a:cs typeface="Courier" charset="0"/>
                <a:sym typeface="Courier" charset="0"/>
              </a:rPr>
              <a:t>c</a:t>
            </a:r>
            <a:r>
              <a:rPr lang="en-US" sz="1867" b="1" dirty="0">
                <a:solidFill>
                  <a:schemeClr val="tx1"/>
                </a:solidFill>
                <a:latin typeface="Courier" charset="0"/>
                <a:ea typeface="ＭＳ Ｐゴシック" charset="0"/>
                <a:cs typeface="Courier" charset="0"/>
                <a:sym typeface="Courier" charset="0"/>
              </a:rPr>
              <a:t>s61c</a:t>
            </a:r>
            <a:r>
              <a:rPr lang="sr-Latn-RS" sz="1867" b="1" dirty="0">
                <a:solidFill>
                  <a:schemeClr val="tx1"/>
                </a:solidFill>
                <a:latin typeface="Courier" charset="0"/>
                <a:ea typeface="ＭＳ Ｐゴシック" charset="0"/>
                <a:cs typeface="Courier" charset="0"/>
                <a:sym typeface="Courier" charset="0"/>
              </a:rPr>
              <a:t>.org</a:t>
            </a:r>
            <a:r>
              <a:rPr lang="en-US" sz="2400" b="1" dirty="0">
                <a:solidFill>
                  <a:schemeClr val="tx1"/>
                </a:solidFill>
                <a:latin typeface="Helvetica" charset="0"/>
                <a:ea typeface="ＭＳ Ｐゴシック" charset="0"/>
                <a:cs typeface="Helvetica" charset="0"/>
                <a:sym typeface="Helvetica" charset="0"/>
              </a:rPr>
              <a:t> </a:t>
            </a:r>
            <a:endParaRPr lang="en-US" sz="21199" dirty="0">
              <a:solidFill>
                <a:schemeClr val="tx1"/>
              </a:solidFill>
            </a:endParaRPr>
          </a:p>
        </p:txBody>
      </p:sp>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4160129" y="1859888"/>
            <a:ext cx="6908800" cy="1540380"/>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tx1"/>
                </a:solidFill>
                <a:latin typeface="VAGRundschriftD" panose="00000500000000000000" pitchFamily="50" charset="0"/>
              </a:rPr>
              <a:t>Great Ideas</a:t>
            </a:r>
          </a:p>
          <a:p>
            <a:pPr algn="ctr" eaLnBrk="0" hangingPunct="0">
              <a:lnSpc>
                <a:spcPct val="77000"/>
              </a:lnSpc>
            </a:pPr>
            <a:r>
              <a:rPr lang="en-US" sz="3333" b="1" dirty="0">
                <a:solidFill>
                  <a:schemeClr val="tx1"/>
                </a:solidFill>
                <a:latin typeface="VAGRundschriftD" panose="00000500000000000000" pitchFamily="50" charset="0"/>
              </a:rPr>
              <a:t>in</a:t>
            </a:r>
            <a:br>
              <a:rPr lang="en-US" sz="3333" b="1" dirty="0">
                <a:solidFill>
                  <a:schemeClr val="tx1"/>
                </a:solidFill>
                <a:latin typeface="VAGRundschriftD" panose="00000500000000000000" pitchFamily="50" charset="0"/>
              </a:rPr>
            </a:br>
            <a:r>
              <a:rPr lang="en-US" sz="3333" b="1" dirty="0">
                <a:solidFill>
                  <a:schemeClr val="tx1"/>
                </a:solidFill>
                <a:latin typeface="VAGRundschriftD" panose="00000500000000000000" pitchFamily="50" charset="0"/>
              </a:rPr>
              <a:t>Computer Architecture</a:t>
            </a:r>
          </a:p>
          <a:p>
            <a:pPr algn="ctr" eaLnBrk="0" hangingPunct="0">
              <a:lnSpc>
                <a:spcPct val="77000"/>
              </a:lnSpc>
            </a:pPr>
            <a:r>
              <a:rPr lang="en-US" sz="2400" dirty="0">
                <a:solidFill>
                  <a:srgbClr val="E4DDD2"/>
                </a:solidFill>
                <a:latin typeface="VAGRundschriftD" panose="00000500000000000000" pitchFamily="50" charset="0"/>
              </a:rPr>
              <a:t>(a.k.a. Machine Structures)</a:t>
            </a:r>
            <a:endParaRPr lang="en-US" sz="3833" b="1" dirty="0">
              <a:solidFill>
                <a:srgbClr val="E4DDD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5"/>
          <a:stretch>
            <a:fillRect/>
          </a:stretch>
        </p:blipFill>
        <p:spPr>
          <a:xfrm>
            <a:off x="11112283" y="6480099"/>
            <a:ext cx="1079717" cy="377901"/>
          </a:xfrm>
          <a:prstGeom prst="rect">
            <a:avLst/>
          </a:prstGeom>
        </p:spPr>
      </p:pic>
      <p:pic>
        <p:nvPicPr>
          <p:cNvPr id="16" name="Picture 15">
            <a:extLst>
              <a:ext uri="{FF2B5EF4-FFF2-40B4-BE49-F238E27FC236}">
                <a16:creationId xmlns:a16="http://schemas.microsoft.com/office/drawing/2014/main" id="{1D8CC368-03BC-234A-917E-B8B2D872148F}"/>
              </a:ext>
            </a:extLst>
          </p:cNvPr>
          <p:cNvPicPr>
            <a:picLocks noChangeAspect="1"/>
          </p:cNvPicPr>
          <p:nvPr userDrawn="1"/>
        </p:nvPicPr>
        <p:blipFill>
          <a:blip r:embed="rId6"/>
          <a:srcRect/>
          <a:stretch/>
        </p:blipFill>
        <p:spPr>
          <a:xfrm>
            <a:off x="101600" y="76200"/>
            <a:ext cx="812800" cy="812800"/>
          </a:xfrm>
          <a:prstGeom prst="rect">
            <a:avLst/>
          </a:prstGeom>
        </p:spPr>
      </p:pic>
      <p:pic>
        <p:nvPicPr>
          <p:cNvPr id="15" name="Picture 14">
            <a:extLst>
              <a:ext uri="{FF2B5EF4-FFF2-40B4-BE49-F238E27FC236}">
                <a16:creationId xmlns:a16="http://schemas.microsoft.com/office/drawing/2014/main" id="{FD6AA3AF-E757-5D40-AF18-590283A894E1}"/>
              </a:ext>
            </a:extLst>
          </p:cNvPr>
          <p:cNvPicPr>
            <a:picLocks noChangeAspect="1"/>
          </p:cNvPicPr>
          <p:nvPr userDrawn="1"/>
        </p:nvPicPr>
        <p:blipFill>
          <a:blip r:embed="rId7"/>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3445803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VAG Rundschrift D Light" pitchFamily="2" charset="77"/>
              </a:defRPr>
            </a:lvl1pPr>
            <a:lvl2pPr>
              <a:defRPr b="0" i="0">
                <a:latin typeface="VAG Rundschrift D Light" pitchFamily="2" charset="77"/>
              </a:defRPr>
            </a:lvl2pPr>
            <a:lvl3pPr>
              <a:defRPr b="0" i="0">
                <a:solidFill>
                  <a:srgbClr val="00BEE2"/>
                </a:solidFill>
                <a:latin typeface="VAG Rundschrift D Light" pitchFamily="2" charset="77"/>
              </a:defRPr>
            </a:lvl3pPr>
            <a:lvl4pPr marL="1685519" indent="-457189">
              <a:buClr>
                <a:srgbClr val="FFC117"/>
              </a:buClr>
              <a:buFont typeface="Arial" panose="020B0604020202020204" pitchFamily="34" charset="0"/>
              <a:buChar char="•"/>
              <a:defRPr sz="2400" b="0" i="0">
                <a:solidFill>
                  <a:srgbClr val="FFC117"/>
                </a:solidFill>
                <a:latin typeface="VAG Rundschrift D Light" pitchFamily="2" charset="77"/>
              </a:defRPr>
            </a:lvl4pPr>
            <a:lvl5pPr>
              <a:buClr>
                <a:srgbClr val="E4DDD2"/>
              </a:buClr>
              <a:defRPr b="0" i="0">
                <a:solidFill>
                  <a:srgbClr val="E4DDD2"/>
                </a:solidFill>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1268896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2677E839-A4BD-EF4E-B7C9-4C82DFEEEF7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3048000" y="928127"/>
            <a:ext cx="3937000" cy="5368340"/>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33"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620000" y="928127"/>
            <a:ext cx="4000501" cy="5368340"/>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7DD9E74F-8295-8546-AB63-B09A36C3C5C9}"/>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1322278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908050"/>
            <a:ext cx="10502901" cy="5365751"/>
          </a:xfrm>
        </p:spPr>
        <p:txBody>
          <a:bodyPr/>
          <a:lstStyle>
            <a:lvl1pPr>
              <a:defRPr b="0" i="0">
                <a:latin typeface="VAG Rundschrift D Light" pitchFamily="2" charset="77"/>
              </a:defRPr>
            </a:lvl1pPr>
            <a:lvl2pPr>
              <a:defRPr b="0" i="0">
                <a:latin typeface="VAG Rundschrift D Light" pitchFamily="2" charset="77"/>
              </a:defRPr>
            </a:lvl2pPr>
            <a:lvl3pPr>
              <a:defRPr b="0" i="0">
                <a:latin typeface="VAG Rundschrift D Light" pitchFamily="2" charset="77"/>
              </a:defRPr>
            </a:lvl3pPr>
            <a:lvl4pPr>
              <a:defRPr b="0" i="0">
                <a:latin typeface="VAG Rundschrift D Light" pitchFamily="2" charset="77"/>
              </a:defRPr>
            </a:lvl4pPr>
            <a:lvl5pPr>
              <a:defRPr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Tree>
    <p:extLst>
      <p:ext uri="{BB962C8B-B14F-4D97-AF65-F5344CB8AC3E}">
        <p14:creationId xmlns:p14="http://schemas.microsoft.com/office/powerpoint/2010/main" val="1169283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E29CF758-356F-D645-A544-8AD2373E333C}"/>
              </a:ext>
            </a:extLst>
          </p:cNvPr>
          <p:cNvPicPr>
            <a:picLocks noChangeAspect="1"/>
          </p:cNvPicPr>
          <p:nvPr userDrawn="1"/>
        </p:nvPicPr>
        <p:blipFill>
          <a:blip r:embed="rId2"/>
          <a:stretch>
            <a:fillRect/>
          </a:stretch>
        </p:blipFill>
        <p:spPr>
          <a:xfrm>
            <a:off x="0" y="12825"/>
            <a:ext cx="12192000" cy="6858000"/>
          </a:xfrm>
          <a:prstGeom prst="rect">
            <a:avLst/>
          </a:prstGeom>
        </p:spPr>
      </p:pic>
      <p:sp>
        <p:nvSpPr>
          <p:cNvPr id="3" name="Content Placeholder 2"/>
          <p:cNvSpPr>
            <a:spLocks noGrp="1"/>
          </p:cNvSpPr>
          <p:nvPr>
            <p:ph sz="half" idx="1"/>
          </p:nvPr>
        </p:nvSpPr>
        <p:spPr>
          <a:xfrm>
            <a:off x="1115843" y="901825"/>
            <a:ext cx="4980157"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889000"/>
            <a:ext cx="5422901"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18 VAG Rounded Black   09390"/>
                <a:ea typeface="+mn-ea"/>
                <a:cs typeface="+mn-cs"/>
              </a:rPr>
              <a:t>Introduction</a:t>
            </a:r>
            <a:r>
              <a:rPr lang="en-US" sz="1500" b="1" dirty="0">
                <a:solidFill>
                  <a:srgbClr val="FFFF00"/>
                </a:solidFill>
                <a:latin typeface="18 VAG Rounded Black   09390"/>
                <a:ea typeface="+mn-ea"/>
                <a:cs typeface="+mn-cs"/>
              </a:rPr>
              <a:t> </a:t>
            </a:r>
            <a:r>
              <a:rPr lang="en-US" sz="1500" b="1" dirty="0">
                <a:solidFill>
                  <a:schemeClr val="tx1"/>
                </a:solidFill>
                <a:latin typeface="18 VAG Rounded Black   09390"/>
                <a:ea typeface="+mn-ea"/>
                <a:cs typeface="+mn-cs"/>
              </a:rPr>
              <a:t>(</a:t>
            </a:r>
            <a:fld id="{F6F39CF2-87E7-FF4A-9C8E-A745CB692DE9}" type="slidenum">
              <a:rPr lang="en-US" sz="1500" b="1">
                <a:solidFill>
                  <a:schemeClr val="tx1"/>
                </a:solidFill>
                <a:latin typeface="18 VAG Rounded Black   09390"/>
                <a:ea typeface="+mn-ea"/>
                <a:cs typeface="+mn-cs"/>
              </a:rPr>
              <a:pPr algn="ctr" eaLnBrk="0" hangingPunct="0">
                <a:defRPr/>
              </a:pPr>
              <a:t>‹#›</a:t>
            </a:fld>
            <a:r>
              <a:rPr lang="en-US" sz="1500" b="1" dirty="0">
                <a:solidFill>
                  <a:schemeClr val="tx1"/>
                </a:solidFill>
                <a:latin typeface="18 VAG Rounded Black   0939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18 VAG Rounded Thin   55390" pitchFamily="2" charset="0"/>
                <a:ea typeface="+mn-ea"/>
                <a:cs typeface="+mn-cs"/>
              </a:rPr>
              <a:t>Garcia, </a:t>
            </a:r>
            <a:r>
              <a:rPr lang="en-US" sz="1167" b="0" i="0" dirty="0" err="1">
                <a:solidFill>
                  <a:schemeClr val="tx1"/>
                </a:solidFill>
                <a:latin typeface="18 VAG Rounded Thin   55390" pitchFamily="2" charset="0"/>
                <a:ea typeface="+mn-ea"/>
                <a:cs typeface="+mn-cs"/>
              </a:rPr>
              <a:t>Nikolić</a:t>
            </a:r>
            <a:endParaRPr lang="en-US" sz="1167" b="0" i="0" dirty="0">
              <a:solidFill>
                <a:schemeClr val="tx1"/>
              </a:solidFill>
              <a:latin typeface="18 VAG Rounded Thin   55390" pitchFamily="2"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defRPr>
            </a:lvl1pPr>
          </a:lstStyle>
          <a:p>
            <a:r>
              <a:rPr lang="en-US" dirty="0"/>
              <a:t>Click to edit Master title style</a:t>
            </a:r>
          </a:p>
        </p:txBody>
      </p:sp>
      <p:pic>
        <p:nvPicPr>
          <p:cNvPr id="15" name="Picture 14">
            <a:extLst>
              <a:ext uri="{FF2B5EF4-FFF2-40B4-BE49-F238E27FC236}">
                <a16:creationId xmlns:a16="http://schemas.microsoft.com/office/drawing/2014/main" id="{CA0BEC86-E652-F848-AA3E-EC0AC5D44BB2}"/>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2677700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0" y="908050"/>
            <a:ext cx="8572501" cy="53657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64A448BC-C94B-E240-BBCC-5B2F3975E19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495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185DB5B-BEBF-6B87-32BE-E3D2FAA3FCBC}"/>
              </a:ext>
            </a:extLst>
          </p:cNvPr>
          <p:cNvSpPr>
            <a:spLocks noGrp="1"/>
          </p:cNvSpPr>
          <p:nvPr>
            <p:ph type="title"/>
          </p:nvPr>
        </p:nvSpPr>
        <p:spPr>
          <a:xfrm>
            <a:off x="2201021" y="4561558"/>
            <a:ext cx="7789961" cy="761999"/>
          </a:xfrm>
          <a:prstGeom prst="rect">
            <a:avLst/>
          </a:prstGeom>
        </p:spPr>
        <p:txBody>
          <a:bodyPr/>
          <a:lstStyle>
            <a:lvl1pPr algn="ctr">
              <a:defRPr sz="4267" b="1" i="0">
                <a:solidFill>
                  <a:schemeClr val="accent3">
                    <a:alpha val="99000"/>
                  </a:schemeClr>
                </a:solidFill>
                <a:latin typeface="18 VAG Rounded Bold   07390" pitchFamily="2" charset="0"/>
              </a:defRPr>
            </a:lvl1pPr>
          </a:lstStyle>
          <a:p>
            <a:r>
              <a:rPr lang="en-US" dirty="0"/>
              <a:t>Click to edit Master title style</a:t>
            </a:r>
          </a:p>
        </p:txBody>
      </p:sp>
      <p:sp>
        <p:nvSpPr>
          <p:cNvPr id="12" name="Rectangle 4">
            <a:extLst>
              <a:ext uri="{FF2B5EF4-FFF2-40B4-BE49-F238E27FC236}">
                <a16:creationId xmlns:a16="http://schemas.microsoft.com/office/drawing/2014/main" id="{BD695780-6F13-8D58-9C18-35AACFB3588F}"/>
              </a:ext>
            </a:extLst>
          </p:cNvPr>
          <p:cNvSpPr>
            <a:spLocks noChangeArrowheads="1"/>
          </p:cNvSpPr>
          <p:nvPr/>
        </p:nvSpPr>
        <p:spPr bwMode="auto">
          <a:xfrm>
            <a:off x="2641600" y="405076"/>
            <a:ext cx="6908800" cy="1632842"/>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alpha val="99000"/>
                  </a:srgbClr>
                </a:solidFill>
                <a:effectLst/>
                <a:latin typeface="18 VAG Rounded Bold   07390" charset="0"/>
              </a:rPr>
              <a:t>CS61C</a:t>
            </a:r>
            <a:endParaRPr lang="en-US" sz="6400" b="1" dirty="0">
              <a:solidFill>
                <a:srgbClr val="4991B1">
                  <a:alpha val="99000"/>
                </a:srgbClr>
              </a:solidFill>
              <a:latin typeface="18 VAG Rounded Bold   07390" charset="0"/>
            </a:endParaRPr>
          </a:p>
        </p:txBody>
      </p:sp>
      <p:pic>
        <p:nvPicPr>
          <p:cNvPr id="14" name="Picture 2">
            <a:extLst>
              <a:ext uri="{FF2B5EF4-FFF2-40B4-BE49-F238E27FC236}">
                <a16:creationId xmlns:a16="http://schemas.microsoft.com/office/drawing/2014/main" id="{2A4E86F2-B510-1AAB-B583-280494F90DB6}"/>
              </a:ext>
            </a:extLst>
          </p:cNvPr>
          <p:cNvPicPr>
            <a:picLocks noChangeAspect="1" noChangeArrowheads="1"/>
          </p:cNvPicPr>
          <p:nvPr/>
        </p:nvPicPr>
        <p:blipFill rotWithShape="1">
          <a:blip r:embed="rId2"/>
          <a:srcRect l="14185" t="1842" r="32155" b="47377"/>
          <a:stretch/>
        </p:blipFill>
        <p:spPr bwMode="auto">
          <a:xfrm>
            <a:off x="1954741"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4">
            <a:extLst>
              <a:ext uri="{FF2B5EF4-FFF2-40B4-BE49-F238E27FC236}">
                <a16:creationId xmlns:a16="http://schemas.microsoft.com/office/drawing/2014/main" id="{62D69298-76B5-35A4-3319-24FFE4F5CE8B}"/>
              </a:ext>
            </a:extLst>
          </p:cNvPr>
          <p:cNvSpPr>
            <a:spLocks noChangeArrowheads="1"/>
          </p:cNvSpPr>
          <p:nvPr/>
        </p:nvSpPr>
        <p:spPr bwMode="auto">
          <a:xfrm>
            <a:off x="2641600" y="1859824"/>
            <a:ext cx="6908800" cy="1540509"/>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bg1">
                    <a:alpha val="99000"/>
                  </a:schemeClr>
                </a:solidFill>
                <a:latin typeface="18 VAG Rounded Bold   07390" charset="0"/>
              </a:rPr>
              <a:t>Great Ideas</a:t>
            </a:r>
          </a:p>
          <a:p>
            <a:pPr algn="ctr" eaLnBrk="0" hangingPunct="0">
              <a:lnSpc>
                <a:spcPct val="77000"/>
              </a:lnSpc>
            </a:pPr>
            <a:r>
              <a:rPr lang="en-US" sz="3333" b="1" dirty="0">
                <a:solidFill>
                  <a:schemeClr val="bg1">
                    <a:alpha val="99000"/>
                  </a:schemeClr>
                </a:solidFill>
                <a:latin typeface="18 VAG Rounded Bold   07390" charset="0"/>
              </a:rPr>
              <a:t>in</a:t>
            </a:r>
            <a:br>
              <a:rPr lang="en-US" sz="3333" b="1" dirty="0">
                <a:solidFill>
                  <a:schemeClr val="bg1">
                    <a:alpha val="99000"/>
                  </a:schemeClr>
                </a:solidFill>
                <a:latin typeface="18 VAG Rounded Bold   07390" charset="0"/>
              </a:rPr>
            </a:br>
            <a:r>
              <a:rPr lang="en-US" sz="3333" b="1" dirty="0">
                <a:solidFill>
                  <a:schemeClr val="bg1">
                    <a:alpha val="99000"/>
                  </a:schemeClr>
                </a:solidFill>
                <a:latin typeface="18 VAG Rounded Bold   07390" charset="0"/>
              </a:rPr>
              <a:t>Computer Architecture</a:t>
            </a:r>
          </a:p>
          <a:p>
            <a:pPr algn="ctr" eaLnBrk="0" hangingPunct="0">
              <a:lnSpc>
                <a:spcPct val="77000"/>
              </a:lnSpc>
            </a:pPr>
            <a:r>
              <a:rPr lang="en-US" sz="2400" dirty="0">
                <a:solidFill>
                  <a:schemeClr val="bg2">
                    <a:alpha val="99000"/>
                  </a:schemeClr>
                </a:solidFill>
                <a:latin typeface="18 VAG Rounded Thin   55390" pitchFamily="2" charset="0"/>
              </a:rPr>
              <a:t>(a.k.a. Machine Structures)</a:t>
            </a:r>
            <a:endParaRPr lang="en-US" sz="3833" b="1" dirty="0">
              <a:solidFill>
                <a:schemeClr val="bg2">
                  <a:alpha val="99000"/>
                </a:schemeClr>
              </a:solidFill>
              <a:latin typeface="18 VAG Rounded Bold   07390" charset="0"/>
            </a:endParaRPr>
          </a:p>
        </p:txBody>
      </p:sp>
      <p:pic>
        <p:nvPicPr>
          <p:cNvPr id="16" name="Google Shape;23;p49">
            <a:extLst>
              <a:ext uri="{FF2B5EF4-FFF2-40B4-BE49-F238E27FC236}">
                <a16:creationId xmlns:a16="http://schemas.microsoft.com/office/drawing/2014/main" id="{34967360-50B3-A7B0-0715-41A94158E827}"/>
              </a:ext>
            </a:extLst>
          </p:cNvPr>
          <p:cNvPicPr preferRelativeResize="0"/>
          <p:nvPr/>
        </p:nvPicPr>
        <p:blipFill>
          <a:blip r:embed="rId3"/>
          <a:srcRect l="481" r="481"/>
          <a:stretch/>
        </p:blipFill>
        <p:spPr>
          <a:xfrm>
            <a:off x="8888173" y="410681"/>
            <a:ext cx="1266560" cy="1705135"/>
          </a:xfrm>
          <a:prstGeom prst="roundRect">
            <a:avLst>
              <a:gd name="adj" fmla="val 8594"/>
            </a:avLst>
          </a:prstGeom>
          <a:solidFill>
            <a:srgbClr val="ECECEC"/>
          </a:solidFill>
          <a:ln>
            <a:noFill/>
          </a:ln>
          <a:effectLst>
            <a:reflection stA="38000" endPos="28000" dist="5000" dir="5400000" sy="-100000" algn="bl" rotWithShape="0"/>
          </a:effectLst>
        </p:spPr>
      </p:pic>
      <p:sp>
        <p:nvSpPr>
          <p:cNvPr id="13" name="TextBox 12">
            <a:extLst>
              <a:ext uri="{FF2B5EF4-FFF2-40B4-BE49-F238E27FC236}">
                <a16:creationId xmlns:a16="http://schemas.microsoft.com/office/drawing/2014/main" id="{DEF0425D-9510-EA86-9E9B-A03D38309F39}"/>
              </a:ext>
            </a:extLst>
          </p:cNvPr>
          <p:cNvSpPr txBox="1"/>
          <p:nvPr/>
        </p:nvSpPr>
        <p:spPr>
          <a:xfrm>
            <a:off x="1525875" y="2494613"/>
            <a:ext cx="2222500" cy="861967"/>
          </a:xfrm>
          <a:prstGeom prst="rect">
            <a:avLst/>
          </a:prstGeom>
          <a:noFill/>
        </p:spPr>
        <p:txBody>
          <a:bodyPr wrap="square">
            <a:spAutoFit/>
          </a:bodyPr>
          <a:lstStyle/>
          <a:p>
            <a:pPr algn="ctr">
              <a:defRPr/>
            </a:pPr>
            <a:r>
              <a:rPr lang="en-US" sz="1667" b="1">
                <a:solidFill>
                  <a:schemeClr val="bg1">
                    <a:lumMod val="50000"/>
                    <a:alpha val="99000"/>
                  </a:schemeClr>
                </a:solidFill>
                <a:latin typeface="18 VAG Rounded Bold   07390"/>
              </a:rPr>
              <a:t>UC Berkeley</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Teaching Professor </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Dan Garcia</a:t>
            </a:r>
          </a:p>
        </p:txBody>
      </p:sp>
      <p:sp>
        <p:nvSpPr>
          <p:cNvPr id="17" name="TextBox 16">
            <a:extLst>
              <a:ext uri="{FF2B5EF4-FFF2-40B4-BE49-F238E27FC236}">
                <a16:creationId xmlns:a16="http://schemas.microsoft.com/office/drawing/2014/main" id="{3BECC42E-4CE3-4707-674B-71A0975151E3}"/>
              </a:ext>
            </a:extLst>
          </p:cNvPr>
          <p:cNvSpPr txBox="1"/>
          <p:nvPr/>
        </p:nvSpPr>
        <p:spPr>
          <a:xfrm>
            <a:off x="8410205" y="2493787"/>
            <a:ext cx="2222500" cy="861967"/>
          </a:xfrm>
          <a:prstGeom prst="rect">
            <a:avLst/>
          </a:prstGeom>
          <a:noFill/>
        </p:spPr>
        <p:txBody>
          <a:bodyPr wrap="square">
            <a:spAutoFit/>
          </a:bodyPr>
          <a:lstStyle/>
          <a:p>
            <a:pPr algn="ctr">
              <a:defRPr/>
            </a:pPr>
            <a:r>
              <a:rPr lang="en-US" sz="1667" b="1">
                <a:solidFill>
                  <a:schemeClr val="bg1">
                    <a:lumMod val="50000"/>
                    <a:alpha val="99000"/>
                  </a:schemeClr>
                </a:solidFill>
                <a:latin typeface="18 VAG Rounded Bold   07390"/>
              </a:rPr>
              <a:t>UC Berkeley</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Teaching Professor</a:t>
            </a:r>
            <a:br>
              <a:rPr lang="en-US" sz="1667" b="1">
                <a:solidFill>
                  <a:schemeClr val="bg1">
                    <a:lumMod val="50000"/>
                    <a:alpha val="99000"/>
                  </a:schemeClr>
                </a:solidFill>
                <a:latin typeface="18 VAG Rounded Bold   07390"/>
              </a:rPr>
            </a:br>
            <a:r>
              <a:rPr lang="en-US" sz="1667" b="1">
                <a:solidFill>
                  <a:schemeClr val="bg1">
                    <a:lumMod val="50000"/>
                    <a:alpha val="99000"/>
                  </a:schemeClr>
                </a:solidFill>
                <a:latin typeface="18 VAG Rounded Bold   07390"/>
              </a:rPr>
              <a:t>Lisa Yan</a:t>
            </a:r>
          </a:p>
        </p:txBody>
      </p:sp>
      <p:sp>
        <p:nvSpPr>
          <p:cNvPr id="19" name="Google Shape;24;p49">
            <a:extLst>
              <a:ext uri="{FF2B5EF4-FFF2-40B4-BE49-F238E27FC236}">
                <a16:creationId xmlns:a16="http://schemas.microsoft.com/office/drawing/2014/main" id="{55D34F2F-A07D-B6C8-15A2-8BEA5F388780}"/>
              </a:ext>
            </a:extLst>
          </p:cNvPr>
          <p:cNvSpPr/>
          <p:nvPr/>
        </p:nvSpPr>
        <p:spPr>
          <a:xfrm>
            <a:off x="3822337" y="6370191"/>
            <a:ext cx="4547326" cy="492388"/>
          </a:xfrm>
          <a:prstGeom prst="rect">
            <a:avLst/>
          </a:prstGeom>
          <a:gradFill>
            <a:gsLst>
              <a:gs pos="0">
                <a:srgbClr val="002A52"/>
              </a:gs>
              <a:gs pos="100000">
                <a:srgbClr val="003262"/>
              </a:gs>
            </a:gsLst>
            <a:lin ang="5400000" scaled="0"/>
          </a:grad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867" b="1" i="0" u="none" strike="noStrike" cap="none">
                <a:solidFill>
                  <a:schemeClr val="lt1"/>
                </a:solidFill>
                <a:latin typeface="Courier"/>
                <a:ea typeface="Courier"/>
                <a:cs typeface="Courier"/>
                <a:sym typeface="Courier"/>
              </a:rPr>
              <a:t>cs61c.org</a:t>
            </a:r>
            <a:r>
              <a:rPr lang="en-US" sz="2400" b="1" i="0" u="none" strike="noStrike" cap="none">
                <a:solidFill>
                  <a:schemeClr val="lt1"/>
                </a:solidFill>
                <a:latin typeface="Helvetica Neue"/>
                <a:ea typeface="Helvetica Neue"/>
                <a:cs typeface="Helvetica Neue"/>
                <a:sym typeface="Helvetica Neue"/>
              </a:rPr>
              <a:t> </a:t>
            </a:r>
            <a:endParaRPr sz="21199" b="0" i="0" u="none" strike="noStrike" cap="none">
              <a:solidFill>
                <a:schemeClr val="lt1"/>
              </a:solidFill>
              <a:latin typeface="Helvetica Neue"/>
              <a:ea typeface="Helvetica Neue"/>
              <a:cs typeface="Helvetica Neue"/>
              <a:sym typeface="Helvetica Neue"/>
            </a:endParaRPr>
          </a:p>
        </p:txBody>
      </p:sp>
      <p:sp>
        <p:nvSpPr>
          <p:cNvPr id="20" name="Google Shape;19;p49">
            <a:extLst>
              <a:ext uri="{FF2B5EF4-FFF2-40B4-BE49-F238E27FC236}">
                <a16:creationId xmlns:a16="http://schemas.microsoft.com/office/drawing/2014/main" id="{6FB1CB93-C34B-732D-69A5-FDC99B477111}"/>
              </a:ext>
            </a:extLst>
          </p:cNvPr>
          <p:cNvSpPr/>
          <p:nvPr/>
        </p:nvSpPr>
        <p:spPr>
          <a:xfrm>
            <a:off x="3108960" y="5135309"/>
            <a:ext cx="5974080"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54323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wo Column">
    <p:spTree>
      <p:nvGrpSpPr>
        <p:cNvPr id="1" name=""/>
        <p:cNvGrpSpPr/>
        <p:nvPr/>
      </p:nvGrpSpPr>
      <p:grpSpPr>
        <a:xfrm>
          <a:off x="0" y="0"/>
          <a:ext cx="0" cy="0"/>
          <a:chOff x="0" y="0"/>
          <a:chExt cx="0" cy="0"/>
        </a:xfrm>
      </p:grpSpPr>
      <p:pic>
        <p:nvPicPr>
          <p:cNvPr id="13" name="Picture 12" descr="A picture containing food&#10;&#10;Description automatically generated">
            <a:extLst>
              <a:ext uri="{FF2B5EF4-FFF2-40B4-BE49-F238E27FC236}">
                <a16:creationId xmlns:a16="http://schemas.microsoft.com/office/drawing/2014/main" id="{8ECFEE2E-863C-C649-AF97-D7D700C3CC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Content Placeholder 2"/>
          <p:cNvSpPr>
            <a:spLocks noGrp="1"/>
          </p:cNvSpPr>
          <p:nvPr>
            <p:ph sz="half" idx="1"/>
          </p:nvPr>
        </p:nvSpPr>
        <p:spPr>
          <a:xfrm>
            <a:off x="1117600" y="889000"/>
            <a:ext cx="3937000"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89600" y="889000"/>
            <a:ext cx="4000501" cy="5407467"/>
          </a:xfrm>
        </p:spPr>
        <p:txBody>
          <a:bodyPr/>
          <a:lstStyle>
            <a:lvl1pPr>
              <a:defRPr sz="3333" b="0" i="0">
                <a:latin typeface="VAG Rundschrift D Light" pitchFamily="2" charset="77"/>
              </a:defRPr>
            </a:lvl1pPr>
            <a:lvl2pPr>
              <a:defRPr sz="2833" b="0" i="0">
                <a:latin typeface="VAG Rundschrift D Light" pitchFamily="2" charset="77"/>
              </a:defRPr>
            </a:lvl2pPr>
            <a:lvl3pPr>
              <a:defRPr sz="2417" b="0" i="0">
                <a:latin typeface="VAG Rundschrift D Light" pitchFamily="2" charset="77"/>
              </a:defRPr>
            </a:lvl3pPr>
            <a:lvl4pPr>
              <a:defRPr sz="2167" b="0" i="0">
                <a:latin typeface="VAG Rundschrift D Light" pitchFamily="2" charset="77"/>
              </a:defRPr>
            </a:lvl4pPr>
            <a:lvl5pPr>
              <a:defRPr sz="2167" b="0" i="0">
                <a:latin typeface="VAG Rundschrift D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46EA538D-CE12-4F4E-B8F9-BE50989C1758}"/>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3"/>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4"/>
          <a:stretch>
            <a:fillRect/>
          </a:stretch>
        </p:blipFill>
        <p:spPr>
          <a:xfrm>
            <a:off x="11112283" y="6480099"/>
            <a:ext cx="1079717" cy="377901"/>
          </a:xfrm>
          <a:prstGeom prst="rect">
            <a:avLst/>
          </a:prstGeom>
        </p:spPr>
      </p:pic>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solidFill>
                  <a:srgbClr val="E4DDD2"/>
                </a:solidFill>
                <a:latin typeface="VAGRundschriftD" panose="00000500000000000000" pitchFamily="50" charset="0"/>
              </a:defRPr>
            </a:lvl1pPr>
          </a:lstStyle>
          <a:p>
            <a:r>
              <a:rPr lang="en-US" dirty="0"/>
              <a:t>Click to edit Master title style</a:t>
            </a:r>
          </a:p>
        </p:txBody>
      </p:sp>
      <p:pic>
        <p:nvPicPr>
          <p:cNvPr id="15" name="Picture 14">
            <a:extLst>
              <a:ext uri="{FF2B5EF4-FFF2-40B4-BE49-F238E27FC236}">
                <a16:creationId xmlns:a16="http://schemas.microsoft.com/office/drawing/2014/main" id="{82AFCD5E-49BF-E247-8C97-949C07F042FD}"/>
              </a:ext>
            </a:extLst>
          </p:cNvPr>
          <p:cNvPicPr>
            <a:picLocks noChangeAspect="1"/>
          </p:cNvPicPr>
          <p:nvPr userDrawn="1"/>
        </p:nvPicPr>
        <p:blipFill>
          <a:blip r:embed="rId5"/>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3813541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b Title">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2DF9A1AA-6E36-A244-B9C8-150E2F1D418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9" name="Subtitle 8"/>
          <p:cNvSpPr>
            <a:spLocks noGrp="1"/>
          </p:cNvSpPr>
          <p:nvPr>
            <p:ph type="subTitle" idx="1"/>
          </p:nvPr>
        </p:nvSpPr>
        <p:spPr>
          <a:xfrm>
            <a:off x="3657600" y="2834640"/>
            <a:ext cx="7924800" cy="150876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8417"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544245" indent="0" algn="ctr">
              <a:buNone/>
            </a:lvl2pPr>
            <a:lvl3pPr marL="1088490" indent="0" algn="ctr">
              <a:buNone/>
            </a:lvl3pPr>
            <a:lvl4pPr marL="1632735" indent="0" algn="ctr">
              <a:buNone/>
            </a:lvl4pPr>
            <a:lvl5pPr marL="2176980" indent="0" algn="ctr">
              <a:buNone/>
            </a:lvl5pPr>
            <a:lvl6pPr marL="2721224" indent="0" algn="ctr">
              <a:buNone/>
            </a:lvl6pPr>
            <a:lvl7pPr marL="3265469" indent="0" algn="ctr">
              <a:buNone/>
            </a:lvl7pPr>
            <a:lvl8pPr marL="3809714" indent="0" algn="ctr">
              <a:buNone/>
            </a:lvl8pPr>
            <a:lvl9pPr marL="4353959" indent="0" algn="ctr">
              <a:buNone/>
            </a:lvl9pPr>
          </a:lstStyle>
          <a:p>
            <a:r>
              <a:rPr lang="en-US" dirty="0"/>
              <a:t>Click to edit Master subtitle style</a:t>
            </a:r>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spTree>
    <p:extLst>
      <p:ext uri="{BB962C8B-B14F-4D97-AF65-F5344CB8AC3E}">
        <p14:creationId xmlns:p14="http://schemas.microsoft.com/office/powerpoint/2010/main" val="3801021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Lines">
    <p:spTree>
      <p:nvGrpSpPr>
        <p:cNvPr id="1" name=""/>
        <p:cNvGrpSpPr/>
        <p:nvPr/>
      </p:nvGrpSpPr>
      <p:grpSpPr>
        <a:xfrm>
          <a:off x="0" y="0"/>
          <a:ext cx="0" cy="0"/>
          <a:chOff x="0" y="0"/>
          <a:chExt cx="0" cy="0"/>
        </a:xfrm>
      </p:grpSpPr>
      <p:pic>
        <p:nvPicPr>
          <p:cNvPr id="17" name="Picture 16" descr="A picture containing food&#10;&#10;Description automatically generated">
            <a:extLst>
              <a:ext uri="{FF2B5EF4-FFF2-40B4-BE49-F238E27FC236}">
                <a16:creationId xmlns:a16="http://schemas.microsoft.com/office/drawing/2014/main" id="{68AA9D09-0281-BC43-ACED-6D4085FEB572}"/>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15" name="Picture 14" descr="A picture containing light&#10;&#10;Description automatically generated">
            <a:extLst>
              <a:ext uri="{FF2B5EF4-FFF2-40B4-BE49-F238E27FC236}">
                <a16:creationId xmlns:a16="http://schemas.microsoft.com/office/drawing/2014/main" id="{019910D7-85CB-0247-9141-23A994520677}"/>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748BE3-3690-A64C-B81F-5D4836EADD7A}"/>
              </a:ext>
            </a:extLst>
          </p:cNvPr>
          <p:cNvSpPr>
            <a:spLocks noGrp="1"/>
          </p:cNvSpPr>
          <p:nvPr>
            <p:ph type="title"/>
          </p:nvPr>
        </p:nvSpPr>
        <p:spPr>
          <a:xfrm>
            <a:off x="3714751" y="4561556"/>
            <a:ext cx="7823200" cy="762000"/>
          </a:xfrm>
        </p:spPr>
        <p:txBody>
          <a:bodyPr/>
          <a:lstStyle>
            <a:lvl1pPr algn="ctr">
              <a:defRPr>
                <a:solidFill>
                  <a:srgbClr val="FFC117"/>
                </a:solidFill>
                <a:latin typeface="VAGRundschriftD" panose="00000500000000000000" pitchFamily="50" charset="0"/>
              </a:defRPr>
            </a:lvl1pPr>
          </a:lstStyle>
          <a:p>
            <a:r>
              <a:rPr lang="en-US" dirty="0"/>
              <a:t>Click to edit Master title style</a:t>
            </a:r>
          </a:p>
        </p:txBody>
      </p:sp>
      <p:sp>
        <p:nvSpPr>
          <p:cNvPr id="5" name="Oval 4">
            <a:extLst>
              <a:ext uri="{FF2B5EF4-FFF2-40B4-BE49-F238E27FC236}">
                <a16:creationId xmlns:a16="http://schemas.microsoft.com/office/drawing/2014/main" id="{62742FAC-A915-9940-B071-1ACD580B8818}"/>
              </a:ext>
            </a:extLst>
          </p:cNvPr>
          <p:cNvSpPr/>
          <p:nvPr userDrawn="1"/>
        </p:nvSpPr>
        <p:spPr>
          <a:xfrm>
            <a:off x="3670301" y="5754635"/>
            <a:ext cx="7912099"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8852" tIns="54425" rIns="108852" bIns="54425" anchor="ctr"/>
          <a:lstStyle/>
          <a:p>
            <a:pPr algn="ctr" eaLnBrk="0" hangingPunct="0">
              <a:defRPr/>
            </a:pPr>
            <a:endParaRPr lang="en-US" sz="19062" dirty="0"/>
          </a:p>
        </p:txBody>
      </p:sp>
      <p:sp>
        <p:nvSpPr>
          <p:cNvPr id="6" name="TextBox 5">
            <a:extLst>
              <a:ext uri="{FF2B5EF4-FFF2-40B4-BE49-F238E27FC236}">
                <a16:creationId xmlns:a16="http://schemas.microsoft.com/office/drawing/2014/main" id="{1B67045E-1D2A-D347-9A70-A92ECBAE1DA8}"/>
              </a:ext>
            </a:extLst>
          </p:cNvPr>
          <p:cNvSpPr txBox="1"/>
          <p:nvPr userDrawn="1"/>
        </p:nvSpPr>
        <p:spPr>
          <a:xfrm>
            <a:off x="3083166" y="2494613"/>
            <a:ext cx="2222500"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Teaching 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Dan Garcia</a:t>
            </a:r>
          </a:p>
        </p:txBody>
      </p:sp>
      <p:sp>
        <p:nvSpPr>
          <p:cNvPr id="7" name="TextBox 6">
            <a:extLst>
              <a:ext uri="{FF2B5EF4-FFF2-40B4-BE49-F238E27FC236}">
                <a16:creationId xmlns:a16="http://schemas.microsoft.com/office/drawing/2014/main" id="{84E8C054-0436-F542-9F61-8E0911ABF73E}"/>
              </a:ext>
            </a:extLst>
          </p:cNvPr>
          <p:cNvSpPr txBox="1"/>
          <p:nvPr userDrawn="1"/>
        </p:nvSpPr>
        <p:spPr>
          <a:xfrm>
            <a:off x="10318235" y="2493787"/>
            <a:ext cx="1672165" cy="861967"/>
          </a:xfrm>
          <a:prstGeom prst="rect">
            <a:avLst/>
          </a:prstGeom>
          <a:noFill/>
        </p:spPr>
        <p:txBody>
          <a:bodyPr wrap="square">
            <a:spAutoFit/>
          </a:bodyPr>
          <a:lstStyle/>
          <a:p>
            <a:pPr algn="ctr">
              <a:defRPr/>
            </a:pPr>
            <a:r>
              <a:rPr lang="en-US" sz="1667" b="1" dirty="0">
                <a:solidFill>
                  <a:schemeClr val="tx1">
                    <a:lumMod val="50000"/>
                  </a:schemeClr>
                </a:solidFill>
                <a:latin typeface="18 VAG Rounded Bold   07390"/>
              </a:rPr>
              <a:t>UC Berkeley</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Professor </a:t>
            </a:r>
            <a:br>
              <a:rPr lang="en-US" sz="1667" b="1" dirty="0">
                <a:solidFill>
                  <a:schemeClr val="tx1">
                    <a:lumMod val="50000"/>
                  </a:schemeClr>
                </a:solidFill>
                <a:latin typeface="18 VAG Rounded Bold   07390"/>
              </a:rPr>
            </a:br>
            <a:r>
              <a:rPr lang="en-US" sz="1667" b="1" dirty="0">
                <a:solidFill>
                  <a:schemeClr val="tx1">
                    <a:lumMod val="50000"/>
                  </a:schemeClr>
                </a:solidFill>
                <a:latin typeface="18 VAG Rounded Bold   07390"/>
              </a:rPr>
              <a:t>Bora </a:t>
            </a:r>
            <a:r>
              <a:rPr lang="en-US" sz="1667" b="1" dirty="0" err="1">
                <a:solidFill>
                  <a:schemeClr val="tx1">
                    <a:lumMod val="50000"/>
                  </a:schemeClr>
                </a:solidFill>
                <a:latin typeface="18 VAG Rounded Bold   07390"/>
              </a:rPr>
              <a:t>Nikolić</a:t>
            </a:r>
            <a:endParaRPr lang="en-US" sz="1667" b="1" dirty="0">
              <a:solidFill>
                <a:schemeClr val="tx1">
                  <a:lumMod val="50000"/>
                </a:schemeClr>
              </a:solidFill>
              <a:latin typeface="18 VAG Rounded Bold   07390"/>
            </a:endParaRPr>
          </a:p>
        </p:txBody>
      </p:sp>
      <p:pic>
        <p:nvPicPr>
          <p:cNvPr id="8" name="Picture 2">
            <a:extLst>
              <a:ext uri="{FF2B5EF4-FFF2-40B4-BE49-F238E27FC236}">
                <a16:creationId xmlns:a16="http://schemas.microsoft.com/office/drawing/2014/main" id="{57237754-4208-E64E-8670-01EE7AED6B0E}"/>
              </a:ext>
            </a:extLst>
          </p:cNvPr>
          <p:cNvPicPr>
            <a:picLocks noChangeAspect="1" noChangeArrowheads="1"/>
          </p:cNvPicPr>
          <p:nvPr userDrawn="1"/>
        </p:nvPicPr>
        <p:blipFill rotWithShape="1">
          <a:blip r:embed="rId4"/>
          <a:srcRect l="14185" t="1842" r="32155" b="47377"/>
          <a:stretch/>
        </p:blipFill>
        <p:spPr bwMode="auto">
          <a:xfrm>
            <a:off x="3512032" y="414398"/>
            <a:ext cx="1364768" cy="16905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2DD0B12-55F7-2546-8672-7E2D289F69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757" t="8236" r="5233" b="12909"/>
          <a:stretch/>
        </p:blipFill>
        <p:spPr>
          <a:xfrm>
            <a:off x="10521036" y="399773"/>
            <a:ext cx="1266560" cy="1705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4">
            <a:extLst>
              <a:ext uri="{FF2B5EF4-FFF2-40B4-BE49-F238E27FC236}">
                <a16:creationId xmlns:a16="http://schemas.microsoft.com/office/drawing/2014/main" id="{4983A71A-E6AB-F34C-BE07-4CD0CE150AA1}"/>
              </a:ext>
            </a:extLst>
          </p:cNvPr>
          <p:cNvSpPr>
            <a:spLocks noChangeArrowheads="1"/>
          </p:cNvSpPr>
          <p:nvPr userDrawn="1"/>
        </p:nvSpPr>
        <p:spPr bwMode="auto">
          <a:xfrm>
            <a:off x="4160129" y="1859888"/>
            <a:ext cx="6908800" cy="1540380"/>
          </a:xfrm>
          <a:prstGeom prst="rect">
            <a:avLst/>
          </a:prstGeom>
          <a:noFill/>
          <a:ln w="12700">
            <a:noFill/>
            <a:miter lim="800000"/>
            <a:headEnd/>
            <a:tailEnd/>
          </a:ln>
        </p:spPr>
        <p:txBody>
          <a:bodyPr wrap="square" lIns="75592" tIns="30237" rIns="75592" bIns="30237" anchor="ctr">
            <a:prstTxWarp prst="textNoShape">
              <a:avLst/>
            </a:prstTxWarp>
            <a:spAutoFit/>
          </a:bodyPr>
          <a:lstStyle/>
          <a:p>
            <a:pPr algn="ctr" eaLnBrk="0" hangingPunct="0">
              <a:lnSpc>
                <a:spcPct val="77000"/>
              </a:lnSpc>
            </a:pPr>
            <a:r>
              <a:rPr lang="en-US" sz="3333" b="1" dirty="0">
                <a:solidFill>
                  <a:schemeClr val="tx1"/>
                </a:solidFill>
                <a:latin typeface="VAGRundschriftD" panose="00000500000000000000" pitchFamily="50" charset="0"/>
              </a:rPr>
              <a:t>Great Ideas</a:t>
            </a:r>
          </a:p>
          <a:p>
            <a:pPr algn="ctr" eaLnBrk="0" hangingPunct="0">
              <a:lnSpc>
                <a:spcPct val="77000"/>
              </a:lnSpc>
            </a:pPr>
            <a:r>
              <a:rPr lang="en-US" sz="3333" b="1" dirty="0">
                <a:solidFill>
                  <a:schemeClr val="tx1"/>
                </a:solidFill>
                <a:latin typeface="VAGRundschriftD" panose="00000500000000000000" pitchFamily="50" charset="0"/>
              </a:rPr>
              <a:t>in</a:t>
            </a:r>
            <a:br>
              <a:rPr lang="en-US" sz="3333" b="1" dirty="0">
                <a:solidFill>
                  <a:schemeClr val="tx1"/>
                </a:solidFill>
                <a:latin typeface="VAGRundschriftD" panose="00000500000000000000" pitchFamily="50" charset="0"/>
              </a:rPr>
            </a:br>
            <a:r>
              <a:rPr lang="en-US" sz="3333" b="1" dirty="0">
                <a:solidFill>
                  <a:schemeClr val="tx1"/>
                </a:solidFill>
                <a:latin typeface="VAGRundschriftD" panose="00000500000000000000" pitchFamily="50" charset="0"/>
              </a:rPr>
              <a:t>Computer Architecture</a:t>
            </a:r>
          </a:p>
          <a:p>
            <a:pPr algn="ctr" eaLnBrk="0" hangingPunct="0">
              <a:lnSpc>
                <a:spcPct val="77000"/>
              </a:lnSpc>
            </a:pPr>
            <a:r>
              <a:rPr lang="en-US" sz="2400" dirty="0">
                <a:solidFill>
                  <a:schemeClr val="tx1">
                    <a:lumMod val="50000"/>
                  </a:schemeClr>
                </a:solidFill>
                <a:latin typeface="VAGRundschriftD" panose="00000500000000000000" pitchFamily="50" charset="0"/>
              </a:rPr>
              <a:t>(a.k.a. Machine Structures)</a:t>
            </a:r>
            <a:endParaRPr lang="en-US" sz="3833" b="1" dirty="0">
              <a:solidFill>
                <a:schemeClr val="bg2"/>
              </a:solidFill>
              <a:latin typeface="VAGRundschriftD" panose="00000500000000000000" pitchFamily="50" charset="0"/>
            </a:endParaRPr>
          </a:p>
        </p:txBody>
      </p:sp>
      <p:sp>
        <p:nvSpPr>
          <p:cNvPr id="13" name="Rectangle 11">
            <a:extLst>
              <a:ext uri="{FF2B5EF4-FFF2-40B4-BE49-F238E27FC236}">
                <a16:creationId xmlns:a16="http://schemas.microsoft.com/office/drawing/2014/main" id="{EB3944F9-06D2-8C43-B653-2C25027065D0}"/>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4" name="Picture 13">
            <a:extLst>
              <a:ext uri="{FF2B5EF4-FFF2-40B4-BE49-F238E27FC236}">
                <a16:creationId xmlns:a16="http://schemas.microsoft.com/office/drawing/2014/main" id="{8B45346C-6CDA-0242-B211-E679E89FE3EB}"/>
              </a:ext>
            </a:extLst>
          </p:cNvPr>
          <p:cNvPicPr>
            <a:picLocks noChangeAspect="1"/>
          </p:cNvPicPr>
          <p:nvPr userDrawn="1"/>
        </p:nvPicPr>
        <p:blipFill>
          <a:blip r:embed="rId6"/>
          <a:stretch>
            <a:fillRect/>
          </a:stretch>
        </p:blipFill>
        <p:spPr>
          <a:xfrm>
            <a:off x="11112283" y="6480099"/>
            <a:ext cx="1079717" cy="377901"/>
          </a:xfrm>
          <a:prstGeom prst="rect">
            <a:avLst/>
          </a:prstGeom>
        </p:spPr>
      </p:pic>
      <p:pic>
        <p:nvPicPr>
          <p:cNvPr id="18" name="Picture 17">
            <a:extLst>
              <a:ext uri="{FF2B5EF4-FFF2-40B4-BE49-F238E27FC236}">
                <a16:creationId xmlns:a16="http://schemas.microsoft.com/office/drawing/2014/main" id="{DA07AA5D-B271-D84F-A242-5CBE7971CFF9}"/>
              </a:ext>
            </a:extLst>
          </p:cNvPr>
          <p:cNvPicPr>
            <a:picLocks noChangeAspect="1"/>
          </p:cNvPicPr>
          <p:nvPr userDrawn="1"/>
        </p:nvPicPr>
        <p:blipFill>
          <a:blip r:embed="rId7"/>
          <a:srcRect/>
          <a:stretch/>
        </p:blipFill>
        <p:spPr>
          <a:xfrm>
            <a:off x="101600" y="76200"/>
            <a:ext cx="812800" cy="812800"/>
          </a:xfrm>
          <a:prstGeom prst="rect">
            <a:avLst/>
          </a:prstGeom>
        </p:spPr>
      </p:pic>
      <p:pic>
        <p:nvPicPr>
          <p:cNvPr id="19" name="Picture 18">
            <a:extLst>
              <a:ext uri="{FF2B5EF4-FFF2-40B4-BE49-F238E27FC236}">
                <a16:creationId xmlns:a16="http://schemas.microsoft.com/office/drawing/2014/main" id="{D1A36E3C-0B8E-D148-80CC-68FAAB4D55A7}"/>
              </a:ext>
            </a:extLst>
          </p:cNvPr>
          <p:cNvPicPr>
            <a:picLocks noChangeAspect="1"/>
          </p:cNvPicPr>
          <p:nvPr userDrawn="1"/>
        </p:nvPicPr>
        <p:blipFill>
          <a:blip r:embed="rId8"/>
          <a:stretch>
            <a:fillRect/>
          </a:stretch>
        </p:blipFill>
        <p:spPr>
          <a:xfrm>
            <a:off x="3018141" y="6375400"/>
            <a:ext cx="1264675" cy="389467"/>
          </a:xfrm>
          <a:prstGeom prst="rect">
            <a:avLst/>
          </a:prstGeom>
        </p:spPr>
      </p:pic>
      <p:sp>
        <p:nvSpPr>
          <p:cNvPr id="20" name="Rectangle 19">
            <a:extLst>
              <a:ext uri="{FF2B5EF4-FFF2-40B4-BE49-F238E27FC236}">
                <a16:creationId xmlns:a16="http://schemas.microsoft.com/office/drawing/2014/main" id="{06BABD46-61F1-7C48-91F4-12BDB7C8B8CB}"/>
              </a:ext>
            </a:extLst>
          </p:cNvPr>
          <p:cNvSpPr/>
          <p:nvPr userDrawn="1"/>
        </p:nvSpPr>
        <p:spPr>
          <a:xfrm>
            <a:off x="6297061" y="6390958"/>
            <a:ext cx="2643739" cy="461665"/>
          </a:xfrm>
          <a:prstGeom prst="rect">
            <a:avLst/>
          </a:prstGeom>
        </p:spPr>
        <p:txBody>
          <a:bodyPr wrap="square">
            <a:spAutoFit/>
          </a:bodyPr>
          <a:lstStyle/>
          <a:p>
            <a:pPr algn="ctr"/>
            <a:r>
              <a:rPr lang="sr-Latn-RS" sz="1867" b="1" dirty="0">
                <a:solidFill>
                  <a:schemeClr val="tx1"/>
                </a:solidFill>
                <a:latin typeface="Courier" charset="0"/>
                <a:ea typeface="ＭＳ Ｐゴシック" charset="0"/>
                <a:cs typeface="Courier" charset="0"/>
                <a:sym typeface="Courier" charset="0"/>
              </a:rPr>
              <a:t>c</a:t>
            </a:r>
            <a:r>
              <a:rPr lang="en-US" sz="1867" b="1" dirty="0">
                <a:solidFill>
                  <a:schemeClr val="tx1"/>
                </a:solidFill>
                <a:latin typeface="Courier" charset="0"/>
                <a:ea typeface="ＭＳ Ｐゴシック" charset="0"/>
                <a:cs typeface="Courier" charset="0"/>
                <a:sym typeface="Courier" charset="0"/>
              </a:rPr>
              <a:t>s61c</a:t>
            </a:r>
            <a:r>
              <a:rPr lang="sr-Latn-RS" sz="1867" b="1" dirty="0">
                <a:solidFill>
                  <a:schemeClr val="tx1"/>
                </a:solidFill>
                <a:latin typeface="Courier" charset="0"/>
                <a:ea typeface="ＭＳ Ｐゴシック" charset="0"/>
                <a:cs typeface="Courier" charset="0"/>
                <a:sym typeface="Courier" charset="0"/>
              </a:rPr>
              <a:t>.org</a:t>
            </a:r>
            <a:r>
              <a:rPr lang="en-US" sz="2400" b="1" dirty="0">
                <a:solidFill>
                  <a:schemeClr val="tx1"/>
                </a:solidFill>
                <a:latin typeface="Helvetica" charset="0"/>
                <a:ea typeface="ＭＳ Ｐゴシック" charset="0"/>
                <a:cs typeface="Helvetica" charset="0"/>
                <a:sym typeface="Helvetica" charset="0"/>
              </a:rPr>
              <a:t> </a:t>
            </a:r>
            <a:endParaRPr lang="en-US" sz="21199" dirty="0">
              <a:solidFill>
                <a:schemeClr val="tx1"/>
              </a:solidFill>
            </a:endParaRPr>
          </a:p>
        </p:txBody>
      </p:sp>
      <p:sp>
        <p:nvSpPr>
          <p:cNvPr id="23" name="Rectangle 4">
            <a:extLst>
              <a:ext uri="{FF2B5EF4-FFF2-40B4-BE49-F238E27FC236}">
                <a16:creationId xmlns:a16="http://schemas.microsoft.com/office/drawing/2014/main" id="{FC28AFEE-91A4-6C48-A147-EC214E5A8FE8}"/>
              </a:ext>
            </a:extLst>
          </p:cNvPr>
          <p:cNvSpPr>
            <a:spLocks noChangeArrowheads="1"/>
          </p:cNvSpPr>
          <p:nvPr userDrawn="1"/>
        </p:nvSpPr>
        <p:spPr bwMode="auto">
          <a:xfrm>
            <a:off x="4164531" y="405525"/>
            <a:ext cx="6908800" cy="1631944"/>
          </a:xfrm>
          <a:prstGeom prst="rect">
            <a:avLst/>
          </a:prstGeom>
          <a:noFill/>
          <a:ln w="12700">
            <a:noFill/>
            <a:miter lim="800000"/>
            <a:headEnd/>
            <a:tailEnd/>
          </a:ln>
          <a:scene3d>
            <a:camera prst="orthographicFront"/>
            <a:lightRig rig="threePt" dir="t"/>
          </a:scene3d>
          <a:sp3d>
            <a:contourClr>
              <a:schemeClr val="bg1"/>
            </a:contourClr>
          </a:sp3d>
        </p:spPr>
        <p:txBody>
          <a:bodyPr wrap="square" lIns="75592" tIns="30237" rIns="75592" bIns="30237" anchor="ctr">
            <a:prstTxWarp prst="textNoShape">
              <a:avLst/>
            </a:prstTxWarp>
            <a:spAutoFit/>
            <a:sp3d extrusionH="25400">
              <a:bevelT w="38100" h="31750"/>
              <a:contourClr>
                <a:srgbClr val="4991B1"/>
              </a:contourClr>
            </a:sp3d>
          </a:bodyPr>
          <a:lstStyle/>
          <a:p>
            <a:pPr algn="ctr" eaLnBrk="0" hangingPunct="0">
              <a:lnSpc>
                <a:spcPct val="77000"/>
              </a:lnSpc>
            </a:pPr>
            <a:r>
              <a:rPr lang="en-US" sz="12800" dirty="0">
                <a:ln w="0"/>
                <a:solidFill>
                  <a:srgbClr val="4991B1"/>
                </a:solidFill>
                <a:effectLst/>
                <a:latin typeface="VAGRundschriftD" panose="00000500000000000000" pitchFamily="50" charset="0"/>
              </a:rPr>
              <a:t>CS61C</a:t>
            </a:r>
            <a:endParaRPr lang="en-US" sz="6400" b="1" dirty="0">
              <a:solidFill>
                <a:srgbClr val="4991B1"/>
              </a:solidFill>
              <a:latin typeface="VAGRundschriftD" panose="00000500000000000000" pitchFamily="50" charset="0"/>
            </a:endParaRPr>
          </a:p>
        </p:txBody>
      </p:sp>
    </p:spTree>
    <p:extLst>
      <p:ext uri="{BB962C8B-B14F-4D97-AF65-F5344CB8AC3E}">
        <p14:creationId xmlns:p14="http://schemas.microsoft.com/office/powerpoint/2010/main" val="1744991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One Column Li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AGRundschriftD" panose="00000500000000000000" pitchFamily="50"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VAGRundschriftD" panose="00000500000000000000" pitchFamily="50" charset="0"/>
              </a:defRPr>
            </a:lvl1pPr>
            <a:lvl2pPr>
              <a:defRPr>
                <a:latin typeface="VAGRundschriftD" panose="00000500000000000000" pitchFamily="50" charset="0"/>
              </a:defRPr>
            </a:lvl2pPr>
            <a:lvl3pPr>
              <a:defRPr>
                <a:latin typeface="VAGRundschriftD" panose="00000500000000000000" pitchFamily="50" charset="0"/>
              </a:defRPr>
            </a:lvl3pPr>
            <a:lvl4pPr>
              <a:defRPr>
                <a:latin typeface="VAGRundschriftD" panose="00000500000000000000" pitchFamily="50" charset="0"/>
              </a:defRPr>
            </a:lvl4pPr>
            <a:lvl5pPr>
              <a:defRPr>
                <a:latin typeface="VAGRundschriftD"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997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Lines">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8ED939BA-A982-714F-AC2A-BE41FDE6573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3" name="Picture 12" descr="A picture containing light&#10;&#10;Description automatically generated">
            <a:extLst>
              <a:ext uri="{FF2B5EF4-FFF2-40B4-BE49-F238E27FC236}">
                <a16:creationId xmlns:a16="http://schemas.microsoft.com/office/drawing/2014/main" id="{EC63A20D-21AB-2B40-91E4-4FDA4EB93B45}"/>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Content Placeholder 2"/>
          <p:cNvSpPr>
            <a:spLocks noGrp="1"/>
          </p:cNvSpPr>
          <p:nvPr>
            <p:ph sz="half" idx="1"/>
          </p:nvPr>
        </p:nvSpPr>
        <p:spPr>
          <a:xfrm>
            <a:off x="3048000" y="889000"/>
            <a:ext cx="3937000" cy="5407467"/>
          </a:xfrm>
        </p:spPr>
        <p:txBody>
          <a:bodyPr/>
          <a:lstStyle>
            <a:lvl1pPr>
              <a:defRPr sz="3333">
                <a:latin typeface="VAGRundschriftD" panose="00000500000000000000" pitchFamily="50" charset="0"/>
              </a:defRPr>
            </a:lvl1pPr>
            <a:lvl2pPr>
              <a:defRPr sz="2833">
                <a:latin typeface="VAGRundschriftD" panose="00000500000000000000" pitchFamily="50" charset="0"/>
              </a:defRPr>
            </a:lvl2pPr>
            <a:lvl3pPr>
              <a:defRPr sz="2417">
                <a:latin typeface="VAGRundschriftD" panose="00000500000000000000" pitchFamily="50" charset="0"/>
              </a:defRPr>
            </a:lvl3pPr>
            <a:lvl4pPr>
              <a:defRPr sz="2167">
                <a:latin typeface="VAGRundschriftD" panose="00000500000000000000" pitchFamily="50" charset="0"/>
              </a:defRPr>
            </a:lvl4pPr>
            <a:lvl5pPr>
              <a:defRPr sz="2167">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620000" y="889000"/>
            <a:ext cx="3971925" cy="5407467"/>
          </a:xfrm>
        </p:spPr>
        <p:txBody>
          <a:bodyPr/>
          <a:lstStyle>
            <a:lvl1pPr>
              <a:defRPr sz="3333">
                <a:latin typeface="VAGRundschriftD" panose="00000500000000000000" pitchFamily="50" charset="0"/>
              </a:defRPr>
            </a:lvl1pPr>
            <a:lvl2pPr>
              <a:defRPr sz="2833">
                <a:latin typeface="VAGRundschriftD" panose="00000500000000000000" pitchFamily="50" charset="0"/>
              </a:defRPr>
            </a:lvl2pPr>
            <a:lvl3pPr>
              <a:defRPr sz="2417">
                <a:latin typeface="VAGRundschriftD" panose="00000500000000000000" pitchFamily="50" charset="0"/>
              </a:defRPr>
            </a:lvl3pPr>
            <a:lvl4pPr>
              <a:defRPr sz="2167">
                <a:latin typeface="VAGRundschriftD" panose="00000500000000000000" pitchFamily="50" charset="0"/>
              </a:defRPr>
            </a:lvl4pPr>
            <a:lvl5pPr>
              <a:defRPr sz="2167">
                <a:latin typeface="VAGRundschriftD"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21">
            <a:extLst>
              <a:ext uri="{FF2B5EF4-FFF2-40B4-BE49-F238E27FC236}">
                <a16:creationId xmlns:a16="http://schemas.microsoft.com/office/drawing/2014/main" id="{83907F55-8DA3-AB4E-B199-AF2531DB4EB0}"/>
              </a:ext>
            </a:extLst>
          </p:cNvPr>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lvl1pPr>
              <a:defRPr>
                <a:latin typeface="VAGRundschriftD" panose="00000500000000000000" pitchFamily="50" charset="0"/>
              </a:defRPr>
            </a:lvl1pPr>
          </a:lstStyle>
          <a:p>
            <a:r>
              <a:rPr lang="en-US" dirty="0"/>
              <a:t>Click to edit Master title style</a:t>
            </a:r>
          </a:p>
        </p:txBody>
      </p:sp>
      <p:sp>
        <p:nvSpPr>
          <p:cNvPr id="14" name="Rectangle 10">
            <a:extLst>
              <a:ext uri="{FF2B5EF4-FFF2-40B4-BE49-F238E27FC236}">
                <a16:creationId xmlns:a16="http://schemas.microsoft.com/office/drawing/2014/main" id="{844558A7-D2FB-5F4B-864B-BFC87E4F4116}"/>
              </a:ext>
            </a:extLst>
          </p:cNvPr>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7"/>
                </a:solidFill>
                <a:latin typeface="VAGRundschriftD" panose="00000500000000000000" pitchFamily="50" charset="0"/>
                <a:ea typeface="+mn-ea"/>
                <a:cs typeface="+mn-cs"/>
              </a:rPr>
              <a:t>Introduction</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sp>
        <p:nvSpPr>
          <p:cNvPr id="16" name="Rectangle 11">
            <a:extLst>
              <a:ext uri="{FF2B5EF4-FFF2-40B4-BE49-F238E27FC236}">
                <a16:creationId xmlns:a16="http://schemas.microsoft.com/office/drawing/2014/main" id="{8F52F5B9-E725-A74B-AAA1-88E65AD7B9DD}"/>
              </a:ext>
            </a:extLst>
          </p:cNvPr>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VAGRundschriftDLig" panose="00000400000000000000" pitchFamily="50" charset="0"/>
                <a:ea typeface="+mn-ea"/>
                <a:cs typeface="+mn-cs"/>
              </a:rPr>
              <a:t>Garcia, </a:t>
            </a:r>
            <a:r>
              <a:rPr lang="en-US" sz="1167" b="0" i="0" dirty="0" err="1">
                <a:solidFill>
                  <a:schemeClr val="tx1"/>
                </a:solidFill>
                <a:latin typeface="VAGRundschriftDLig" panose="00000400000000000000" pitchFamily="50" charset="0"/>
                <a:ea typeface="+mn-ea"/>
                <a:cs typeface="+mn-cs"/>
              </a:rPr>
              <a:t>Nikolić</a:t>
            </a:r>
            <a:endParaRPr lang="en-US" sz="1167" b="0" i="0" dirty="0">
              <a:solidFill>
                <a:schemeClr val="tx1"/>
              </a:solidFill>
              <a:latin typeface="VAGRundschriftDLig" panose="00000400000000000000" pitchFamily="50" charset="0"/>
              <a:ea typeface="+mn-ea"/>
              <a:cs typeface="+mn-cs"/>
            </a:endParaRPr>
          </a:p>
        </p:txBody>
      </p:sp>
      <p:pic>
        <p:nvPicPr>
          <p:cNvPr id="17" name="Picture 16">
            <a:extLst>
              <a:ext uri="{FF2B5EF4-FFF2-40B4-BE49-F238E27FC236}">
                <a16:creationId xmlns:a16="http://schemas.microsoft.com/office/drawing/2014/main" id="{8160B7DD-B895-2049-804B-344CFFDA4DD8}"/>
              </a:ext>
            </a:extLst>
          </p:cNvPr>
          <p:cNvPicPr>
            <a:picLocks noChangeAspect="1"/>
          </p:cNvPicPr>
          <p:nvPr userDrawn="1"/>
        </p:nvPicPr>
        <p:blipFill>
          <a:blip r:embed="rId4"/>
          <a:srcRect/>
          <a:stretch/>
        </p:blipFill>
        <p:spPr>
          <a:xfrm>
            <a:off x="101600" y="76200"/>
            <a:ext cx="812800" cy="812800"/>
          </a:xfrm>
          <a:prstGeom prst="rect">
            <a:avLst/>
          </a:prstGeom>
        </p:spPr>
      </p:pic>
      <p:pic>
        <p:nvPicPr>
          <p:cNvPr id="18" name="Picture 17">
            <a:extLst>
              <a:ext uri="{FF2B5EF4-FFF2-40B4-BE49-F238E27FC236}">
                <a16:creationId xmlns:a16="http://schemas.microsoft.com/office/drawing/2014/main" id="{067B7BEE-7519-024E-B9B3-6388E1716D05}"/>
              </a:ext>
            </a:extLst>
          </p:cNvPr>
          <p:cNvPicPr>
            <a:picLocks noChangeAspect="1"/>
          </p:cNvPicPr>
          <p:nvPr userDrawn="1"/>
        </p:nvPicPr>
        <p:blipFill>
          <a:blip r:embed="rId5"/>
          <a:stretch>
            <a:fillRect/>
          </a:stretch>
        </p:blipFill>
        <p:spPr>
          <a:xfrm>
            <a:off x="11112283" y="6480099"/>
            <a:ext cx="1079717" cy="377901"/>
          </a:xfrm>
          <a:prstGeom prst="rect">
            <a:avLst/>
          </a:prstGeom>
        </p:spPr>
      </p:pic>
      <p:cxnSp>
        <p:nvCxnSpPr>
          <p:cNvPr id="19" name="Straight Connector 18">
            <a:extLst>
              <a:ext uri="{FF2B5EF4-FFF2-40B4-BE49-F238E27FC236}">
                <a16:creationId xmlns:a16="http://schemas.microsoft.com/office/drawing/2014/main" id="{BBC76881-1B14-4D4F-83AB-0BD4F70F885A}"/>
              </a:ext>
            </a:extLst>
          </p:cNvPr>
          <p:cNvCxnSpPr>
            <a:cxnSpLocks/>
          </p:cNvCxnSpPr>
          <p:nvPr userDrawn="1"/>
        </p:nvCxnSpPr>
        <p:spPr>
          <a:xfrm>
            <a:off x="1115843" y="889000"/>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F1BAD8DF-85B5-244D-B7EE-8DE77A729BC9}"/>
              </a:ext>
            </a:extLst>
          </p:cNvPr>
          <p:cNvPicPr>
            <a:picLocks noChangeAspect="1"/>
          </p:cNvPicPr>
          <p:nvPr userDrawn="1"/>
        </p:nvPicPr>
        <p:blipFill>
          <a:blip r:embed="rId6"/>
          <a:stretch>
            <a:fillRect/>
          </a:stretch>
        </p:blipFill>
        <p:spPr>
          <a:xfrm>
            <a:off x="3018141" y="6375400"/>
            <a:ext cx="1264675" cy="389467"/>
          </a:xfrm>
          <a:prstGeom prst="rect">
            <a:avLst/>
          </a:prstGeom>
        </p:spPr>
      </p:pic>
    </p:spTree>
    <p:extLst>
      <p:ext uri="{BB962C8B-B14F-4D97-AF65-F5344CB8AC3E}">
        <p14:creationId xmlns:p14="http://schemas.microsoft.com/office/powerpoint/2010/main" val="595106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ub Title Lines">
    <p:spTree>
      <p:nvGrpSpPr>
        <p:cNvPr id="1" name=""/>
        <p:cNvGrpSpPr/>
        <p:nvPr/>
      </p:nvGrpSpPr>
      <p:grpSpPr>
        <a:xfrm>
          <a:off x="0" y="0"/>
          <a:ext cx="0" cy="0"/>
          <a:chOff x="0" y="0"/>
          <a:chExt cx="0" cy="0"/>
        </a:xfrm>
      </p:grpSpPr>
      <p:pic>
        <p:nvPicPr>
          <p:cNvPr id="10" name="Picture 9" descr="A picture containing food&#10;&#10;Description automatically generated">
            <a:extLst>
              <a:ext uri="{FF2B5EF4-FFF2-40B4-BE49-F238E27FC236}">
                <a16:creationId xmlns:a16="http://schemas.microsoft.com/office/drawing/2014/main" id="{6BD88787-61C8-AE47-8735-AE6C83007A2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picture containing light&#10;&#10;Description automatically generated">
            <a:extLst>
              <a:ext uri="{FF2B5EF4-FFF2-40B4-BE49-F238E27FC236}">
                <a16:creationId xmlns:a16="http://schemas.microsoft.com/office/drawing/2014/main" id="{ADF33AB0-2DBB-E042-B8C0-EC348F7CC18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9" name="Subtitle 8"/>
          <p:cNvSpPr>
            <a:spLocks noGrp="1"/>
          </p:cNvSpPr>
          <p:nvPr>
            <p:ph type="subTitle" idx="1"/>
          </p:nvPr>
        </p:nvSpPr>
        <p:spPr>
          <a:xfrm>
            <a:off x="3657600" y="2834640"/>
            <a:ext cx="7924800" cy="1508760"/>
          </a:xfrm>
        </p:spPr>
        <p:txBody>
          <a:bodyPr lIns="143685" anchor="ctr">
            <a:scene3d>
              <a:camera prst="orthographicFront"/>
              <a:lightRig rig="flat" dir="tl">
                <a:rot lat="0" lon="0" rev="6600000"/>
              </a:lightRig>
            </a:scene3d>
            <a:sp3d extrusionH="25400" contourW="8890">
              <a:bevelT w="38100" h="31750"/>
              <a:contourClr>
                <a:srgbClr val="D0940C"/>
              </a:contourClr>
            </a:sp3d>
          </a:bodyPr>
          <a:lstStyle>
            <a:lvl1pPr marL="0" indent="0" algn="ctr">
              <a:spcBef>
                <a:spcPts val="0"/>
              </a:spcBef>
              <a:buNone/>
              <a:defRPr sz="8417" b="1" cap="none" spc="0">
                <a:ln w="11430"/>
                <a:solidFill>
                  <a:srgbClr val="D0940C"/>
                </a:solidFill>
                <a:effectLst>
                  <a:outerShdw blurRad="50800" dist="39000" dir="5460000" algn="tl">
                    <a:srgbClr val="000000">
                      <a:alpha val="38000"/>
                    </a:srgbClr>
                  </a:outerShdw>
                </a:effectLst>
                <a:latin typeface="VAGRundschriftD" panose="00000500000000000000" pitchFamily="50" charset="0"/>
              </a:defRPr>
            </a:lvl1pPr>
            <a:lvl2pPr marL="544245" indent="0" algn="ctr">
              <a:buNone/>
            </a:lvl2pPr>
            <a:lvl3pPr marL="1088490" indent="0" algn="ctr">
              <a:buNone/>
            </a:lvl3pPr>
            <a:lvl4pPr marL="1632735" indent="0" algn="ctr">
              <a:buNone/>
            </a:lvl4pPr>
            <a:lvl5pPr marL="2176980" indent="0" algn="ctr">
              <a:buNone/>
            </a:lvl5pPr>
            <a:lvl6pPr marL="2721224" indent="0" algn="ctr">
              <a:buNone/>
            </a:lvl6pPr>
            <a:lvl7pPr marL="3265469" indent="0" algn="ctr">
              <a:buNone/>
            </a:lvl7pPr>
            <a:lvl8pPr marL="3809714" indent="0" algn="ctr">
              <a:buNone/>
            </a:lvl8pPr>
            <a:lvl9pPr marL="4353959" indent="0" algn="ctr">
              <a:buNone/>
            </a:lvl9pPr>
          </a:lstStyle>
          <a:p>
            <a:r>
              <a:rPr lang="en-US" dirty="0"/>
              <a:t>Click to edit Master subtitle style</a:t>
            </a:r>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spTree>
    <p:extLst>
      <p:ext uri="{BB962C8B-B14F-4D97-AF65-F5344CB8AC3E}">
        <p14:creationId xmlns:p14="http://schemas.microsoft.com/office/powerpoint/2010/main" val="1654314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descr="A picture containing food&#10;&#10;Description automatically generated">
            <a:extLst>
              <a:ext uri="{FF2B5EF4-FFF2-40B4-BE49-F238E27FC236}">
                <a16:creationId xmlns:a16="http://schemas.microsoft.com/office/drawing/2014/main" id="{6C194DF9-C0AF-304B-88A9-02036DD4062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1812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Lines">
    <p:spTree>
      <p:nvGrpSpPr>
        <p:cNvPr id="1" name=""/>
        <p:cNvGrpSpPr/>
        <p:nvPr/>
      </p:nvGrpSpPr>
      <p:grpSpPr>
        <a:xfrm>
          <a:off x="0" y="0"/>
          <a:ext cx="0" cy="0"/>
          <a:chOff x="0" y="0"/>
          <a:chExt cx="0" cy="0"/>
        </a:xfrm>
      </p:grpSpPr>
      <p:pic>
        <p:nvPicPr>
          <p:cNvPr id="8" name="Picture 7" descr="A picture containing food&#10;&#10;Description automatically generated">
            <a:extLst>
              <a:ext uri="{FF2B5EF4-FFF2-40B4-BE49-F238E27FC236}">
                <a16:creationId xmlns:a16="http://schemas.microsoft.com/office/drawing/2014/main" id="{F8288F7D-1E3A-1E47-9FDA-D20C05CD808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p:cNvSpPr/>
          <p:nvPr/>
        </p:nvSpPr>
        <p:spPr>
          <a:xfrm>
            <a:off x="412756" y="681039"/>
            <a:ext cx="61383"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5" name="Rectangle 4"/>
          <p:cNvSpPr/>
          <p:nvPr/>
        </p:nvSpPr>
        <p:spPr>
          <a:xfrm>
            <a:off x="357719" y="681039"/>
            <a:ext cx="381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6" name="Rectangle 5"/>
          <p:cNvSpPr/>
          <p:nvPr/>
        </p:nvSpPr>
        <p:spPr>
          <a:xfrm>
            <a:off x="332319" y="681039"/>
            <a:ext cx="12700"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a:p>
        </p:txBody>
      </p:sp>
      <p:sp>
        <p:nvSpPr>
          <p:cNvPr id="7" name="Rectangle 6"/>
          <p:cNvSpPr/>
          <p:nvPr/>
        </p:nvSpPr>
        <p:spPr>
          <a:xfrm>
            <a:off x="296333" y="681039"/>
            <a:ext cx="10584"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08852" tIns="54425" rIns="108852" bIns="54425" anchor="ctr"/>
          <a:lstStyle/>
          <a:p>
            <a:pPr algn="ctr">
              <a:defRPr/>
            </a:pPr>
            <a:endParaRPr lang="en-US" sz="19062" dirty="0"/>
          </a:p>
        </p:txBody>
      </p:sp>
      <p:sp>
        <p:nvSpPr>
          <p:cNvPr id="11" name="Oval 10"/>
          <p:cNvSpPr/>
          <p:nvPr userDrawn="1"/>
        </p:nvSpPr>
        <p:spPr>
          <a:xfrm>
            <a:off x="3692918" y="5575709"/>
            <a:ext cx="7864084" cy="393291"/>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76200" tIns="38100" rIns="76200" bIns="38100" anchor="ctr"/>
          <a:lstStyle/>
          <a:p>
            <a:pPr algn="ctr">
              <a:defRPr/>
            </a:pPr>
            <a:endParaRPr lang="en-US" sz="19062" dirty="0"/>
          </a:p>
        </p:txBody>
      </p:sp>
      <p:pic>
        <p:nvPicPr>
          <p:cNvPr id="12" name="Picture 11" descr="A picture containing light&#10;&#10;Description automatically generated">
            <a:extLst>
              <a:ext uri="{FF2B5EF4-FFF2-40B4-BE49-F238E27FC236}">
                <a16:creationId xmlns:a16="http://schemas.microsoft.com/office/drawing/2014/main" id="{3F85B7C0-ACB5-AB44-8C40-83F8FCB8A38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07713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864193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27AE-C995-6797-2C40-9C48BCC624EE}"/>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2C64BA-0D42-6AAA-24D0-2B99AC9097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AD4CD3E-7661-9ED1-E307-83D9CDBD2C60}"/>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EEA16AC-3D5F-DAA1-4E0B-B5CF4BF5390A}"/>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54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D8D4BA-5CFB-7F64-C19D-CFBCDCDDFD60}"/>
              </a:ext>
            </a:extLst>
          </p:cNvPr>
          <p:cNvSpPr>
            <a:spLocks noGrp="1"/>
          </p:cNvSpPr>
          <p:nvPr>
            <p:ph type="body" idx="1"/>
          </p:nvPr>
        </p:nvSpPr>
        <p:spPr>
          <a:xfrm>
            <a:off x="5842475" y="909321"/>
            <a:ext cx="5998909" cy="5364480"/>
          </a:xfrm>
        </p:spPr>
        <p:txBody>
          <a:bodyPr anchor="ctr">
            <a:normAutofit/>
          </a:bodyPr>
          <a:lstStyle>
            <a:lvl1pPr marL="609585" indent="-531271">
              <a:lnSpc>
                <a:spcPct val="100000"/>
              </a:lnSpc>
              <a:buFont typeface="Arial" panose="020B0604020202020204" pitchFamily="34" charset="0"/>
              <a:buChar char="•"/>
              <a:tabLst/>
              <a:defRPr sz="3600" b="0" i="0">
                <a:solidFill>
                  <a:schemeClr val="bg1"/>
                </a:solidFill>
                <a:latin typeface="18 VAG Rounded Light   02390"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9" name="Rectangle 8">
            <a:extLst>
              <a:ext uri="{FF2B5EF4-FFF2-40B4-BE49-F238E27FC236}">
                <a16:creationId xmlns:a16="http://schemas.microsoft.com/office/drawing/2014/main" id="{F25CEBC6-3272-877B-6FC0-88185C9300D1}"/>
              </a:ext>
            </a:extLst>
          </p:cNvPr>
          <p:cNvSpPr/>
          <p:nvPr/>
        </p:nvSpPr>
        <p:spPr>
          <a:xfrm>
            <a:off x="0" y="908051"/>
            <a:ext cx="5514021" cy="5365751"/>
          </a:xfrm>
          <a:prstGeom prst="rect">
            <a:avLst/>
          </a:prstGeom>
          <a:gradFill>
            <a:gsLst>
              <a:gs pos="0">
                <a:schemeClr val="tx1">
                  <a:alpha val="15000"/>
                </a:schemeClr>
              </a:gs>
              <a:gs pos="100000">
                <a:srgbClr val="3A7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18 VAG Rounded Light   02390" pitchFamily="2" charset="0"/>
            </a:endParaRPr>
          </a:p>
        </p:txBody>
      </p:sp>
      <p:cxnSp>
        <p:nvCxnSpPr>
          <p:cNvPr id="7" name="Straight Connector 6">
            <a:extLst>
              <a:ext uri="{FF2B5EF4-FFF2-40B4-BE49-F238E27FC236}">
                <a16:creationId xmlns:a16="http://schemas.microsoft.com/office/drawing/2014/main" id="{61C5CA34-43CE-D2B0-CA59-D41610FD01AD}"/>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5A31750-A405-1B89-FEC0-D5EA9AD8CE8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6AF6151-774C-D88A-F797-71D61040CA9B}"/>
              </a:ext>
            </a:extLst>
          </p:cNvPr>
          <p:cNvSpPr>
            <a:spLocks noGrp="1"/>
          </p:cNvSpPr>
          <p:nvPr>
            <p:ph type="title"/>
          </p:nvPr>
        </p:nvSpPr>
        <p:spPr>
          <a:xfrm>
            <a:off x="330437" y="886850"/>
            <a:ext cx="5181600" cy="5365751"/>
          </a:xfrm>
          <a:prstGeom prst="rect">
            <a:avLst/>
          </a:prstGeom>
        </p:spPr>
        <p:txBody>
          <a:bodyPr anchor="ctr">
            <a:normAutofit/>
          </a:bodyPr>
          <a:lstStyle>
            <a:lvl1pPr marL="78315" indent="0">
              <a:tabLst/>
              <a:defRPr sz="5867" b="1" i="0">
                <a:solidFill>
                  <a:schemeClr val="accent3">
                    <a:alpha val="99000"/>
                  </a:schemeClr>
                </a:solidFill>
                <a:latin typeface="18 VAG Rounded Bold   07390" pitchFamily="2" charset="0"/>
              </a:defRPr>
            </a:lvl1pPr>
          </a:lstStyle>
          <a:p>
            <a:r>
              <a:rPr lang="en-US"/>
              <a:t>Click to edit Master title style</a:t>
            </a:r>
            <a:endParaRPr lang="en-US" dirty="0"/>
          </a:p>
        </p:txBody>
      </p:sp>
      <p:sp>
        <p:nvSpPr>
          <p:cNvPr id="13" name="Google Shape;19;p49">
            <a:extLst>
              <a:ext uri="{FF2B5EF4-FFF2-40B4-BE49-F238E27FC236}">
                <a16:creationId xmlns:a16="http://schemas.microsoft.com/office/drawing/2014/main" id="{EE6D3610-51E7-072A-C443-EB48D2CE05B3}"/>
              </a:ext>
            </a:extLst>
          </p:cNvPr>
          <p:cNvSpPr/>
          <p:nvPr/>
        </p:nvSpPr>
        <p:spPr>
          <a:xfrm>
            <a:off x="330438" y="5084098"/>
            <a:ext cx="4740068" cy="471948"/>
          </a:xfrm>
          <a:prstGeom prst="ellipse">
            <a:avLst/>
          </a:prstGeom>
          <a:solidFill>
            <a:srgbClr val="3A7EA2">
              <a:alpha val="16862"/>
            </a:srgbClr>
          </a:solidFill>
          <a:ln>
            <a:noFill/>
          </a:ln>
        </p:spPr>
        <p:txBody>
          <a:bodyPr spcFirstLastPara="1" wrap="square" lIns="108833" tIns="54400" rIns="108833" bIns="54400" anchor="ctr" anchorCtr="0">
            <a:noAutofit/>
          </a:bodyPr>
          <a:lstStyle/>
          <a:p>
            <a:pPr marL="0" marR="0" lvl="0" indent="0" algn="ctr" rtl="0">
              <a:spcBef>
                <a:spcPts val="0"/>
              </a:spcBef>
              <a:spcAft>
                <a:spcPts val="0"/>
              </a:spcAft>
              <a:buNone/>
            </a:pPr>
            <a:endParaRPr sz="19062" b="0" i="0" u="none" strike="noStrike" cap="none">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292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3AF8-3354-C1AF-87B5-7D4A7143ADD8}"/>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41D4C7F-8368-7F6B-D89B-1288477CF36D}"/>
              </a:ext>
            </a:extLst>
          </p:cNvPr>
          <p:cNvSpPr>
            <a:spLocks noGrp="1"/>
          </p:cNvSpPr>
          <p:nvPr>
            <p:ph sz="half" idx="1"/>
          </p:nvPr>
        </p:nvSpPr>
        <p:spPr>
          <a:xfrm>
            <a:off x="288413" y="916710"/>
            <a:ext cx="5303520" cy="5260254"/>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9006F8F-A65B-D532-67B0-48E3513EBCAF}"/>
              </a:ext>
            </a:extLst>
          </p:cNvPr>
          <p:cNvSpPr>
            <a:spLocks noGrp="1"/>
          </p:cNvSpPr>
          <p:nvPr>
            <p:ph sz="half" idx="2"/>
          </p:nvPr>
        </p:nvSpPr>
        <p:spPr>
          <a:xfrm>
            <a:off x="6172200" y="933316"/>
            <a:ext cx="5394960" cy="5243648"/>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8B77D10F-3A40-C609-3618-CF470B0B02F3}"/>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17E0520-96D2-C5AA-6269-0C246918494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554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1067-BA44-3904-7E43-138A62BA99D5}"/>
              </a:ext>
            </a:extLst>
          </p:cNvPr>
          <p:cNvSpPr>
            <a:spLocks noGrp="1"/>
          </p:cNvSpPr>
          <p:nvPr>
            <p:ph type="title"/>
          </p:nvPr>
        </p:nvSpPr>
        <p:spPr>
          <a:xfrm>
            <a:off x="1104901" y="76199"/>
            <a:ext cx="10509504" cy="768096"/>
          </a:xfrm>
          <a:prstGeom prst="rect">
            <a:avLst/>
          </a:prstGeom>
        </p:spPr>
        <p:txBody>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E714379-5477-4D73-C7EF-823FDEF56496}"/>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46669C0-8787-EED5-07F5-111A4D70AA8F}"/>
              </a:ext>
            </a:extLst>
          </p:cNvPr>
          <p:cNvCxnSpPr>
            <a:cxnSpLocks/>
          </p:cNvCxnSpPr>
          <p:nvPr/>
        </p:nvCxnSpPr>
        <p:spPr>
          <a:xfrm>
            <a:off x="1115843" y="888611"/>
            <a:ext cx="10466559" cy="389"/>
          </a:xfrm>
          <a:prstGeom prst="line">
            <a:avLst/>
          </a:prstGeom>
          <a:ln w="19050">
            <a:solidFill>
              <a:schemeClr val="bg1"/>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11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enter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A3CF7-6031-BD55-66FF-DEF78D03F467}"/>
              </a:ext>
            </a:extLst>
          </p:cNvPr>
          <p:cNvSpPr>
            <a:spLocks noGrp="1"/>
          </p:cNvSpPr>
          <p:nvPr>
            <p:ph type="title"/>
          </p:nvPr>
        </p:nvSpPr>
        <p:spPr>
          <a:xfrm>
            <a:off x="2027465" y="2306249"/>
            <a:ext cx="8137073" cy="2245505"/>
          </a:xfrm>
        </p:spPr>
        <p:txBody>
          <a:bodyPr>
            <a:noAutofit/>
          </a:bodyPr>
          <a:lstStyle>
            <a:lvl1pPr algn="ctr">
              <a:defRPr sz="8533">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030830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cent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75D6C36-AF3C-3D5D-85D0-B0BCB39B2FA3}"/>
              </a:ext>
            </a:extLst>
          </p:cNvPr>
          <p:cNvCxnSpPr/>
          <p:nvPr/>
        </p:nvCxnSpPr>
        <p:spPr>
          <a:xfrm>
            <a:off x="6096000" y="0"/>
            <a:ext cx="0" cy="6858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65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7.png"/><Relationship Id="rId3" Type="http://schemas.openxmlformats.org/officeDocument/2006/relationships/slideLayout" Target="../slideLayouts/slideLayout15.xml"/><Relationship Id="rId21" Type="http://schemas.openxmlformats.org/officeDocument/2006/relationships/image" Target="../media/image3.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8.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tif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50000">
              <a:schemeClr val="tx1"/>
            </a:gs>
            <a:gs pos="100000">
              <a:srgbClr val="003262"/>
            </a:gs>
          </a:gsLst>
          <a:lin ang="5400000" scaled="0"/>
        </a:gradFill>
        <a:effectLst/>
      </p:bgPr>
    </p:bg>
    <p:spTree>
      <p:nvGrpSpPr>
        <p:cNvPr id="1" name=""/>
        <p:cNvGrpSpPr/>
        <p:nvPr/>
      </p:nvGrpSpPr>
      <p:grpSpPr>
        <a:xfrm>
          <a:off x="0" y="0"/>
          <a:ext cx="0" cy="0"/>
          <a:chOff x="0" y="0"/>
          <a:chExt cx="0" cy="0"/>
        </a:xfrm>
      </p:grpSpPr>
      <p:sp>
        <p:nvSpPr>
          <p:cNvPr id="19" name="Title Placeholder 18">
            <a:extLst>
              <a:ext uri="{FF2B5EF4-FFF2-40B4-BE49-F238E27FC236}">
                <a16:creationId xmlns:a16="http://schemas.microsoft.com/office/drawing/2014/main" id="{07444E4B-B667-204F-6CBC-6541042F7916}"/>
              </a:ext>
            </a:extLst>
          </p:cNvPr>
          <p:cNvSpPr>
            <a:spLocks noGrp="1"/>
          </p:cNvSpPr>
          <p:nvPr>
            <p:ph type="title"/>
          </p:nvPr>
        </p:nvSpPr>
        <p:spPr>
          <a:xfrm>
            <a:off x="1110997" y="76200"/>
            <a:ext cx="10509504" cy="7680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10BFD2F-B4A1-0BFE-9946-F9ACEA1C1769}"/>
              </a:ext>
            </a:extLst>
          </p:cNvPr>
          <p:cNvSpPr>
            <a:spLocks noGrp="1"/>
          </p:cNvSpPr>
          <p:nvPr>
            <p:ph type="body" idx="1"/>
          </p:nvPr>
        </p:nvSpPr>
        <p:spPr>
          <a:xfrm>
            <a:off x="288413" y="916710"/>
            <a:ext cx="11332079" cy="52879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Google Shape;13;p48">
            <a:extLst>
              <a:ext uri="{FF2B5EF4-FFF2-40B4-BE49-F238E27FC236}">
                <a16:creationId xmlns:a16="http://schemas.microsoft.com/office/drawing/2014/main" id="{86EC8A50-6ED8-8792-AC2D-624D27BA987D}"/>
              </a:ext>
            </a:extLst>
          </p:cNvPr>
          <p:cNvPicPr preferRelativeResize="0"/>
          <p:nvPr/>
        </p:nvPicPr>
        <p:blipFill rotWithShape="1">
          <a:blip r:embed="rId14">
            <a:alphaModFix/>
          </a:blip>
          <a:srcRect/>
          <a:stretch/>
        </p:blipFill>
        <p:spPr>
          <a:xfrm>
            <a:off x="109176" y="6362905"/>
            <a:ext cx="1264675" cy="389467"/>
          </a:xfrm>
          <a:prstGeom prst="rect">
            <a:avLst/>
          </a:prstGeom>
          <a:noFill/>
          <a:ln>
            <a:noFill/>
          </a:ln>
        </p:spPr>
      </p:pic>
      <p:sp>
        <p:nvSpPr>
          <p:cNvPr id="8" name="Rectangle 11">
            <a:extLst>
              <a:ext uri="{FF2B5EF4-FFF2-40B4-BE49-F238E27FC236}">
                <a16:creationId xmlns:a16="http://schemas.microsoft.com/office/drawing/2014/main" id="{08B9CA94-F131-E614-7E81-A8439B33C32B}"/>
              </a:ext>
            </a:extLst>
          </p:cNvPr>
          <p:cNvSpPr>
            <a:spLocks noChangeArrowheads="1"/>
          </p:cNvSpPr>
          <p:nvPr/>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a:solidFill>
                  <a:schemeClr val="bg1"/>
                </a:solidFill>
                <a:latin typeface="18 VAG Rounded Thin   55390" pitchFamily="2" charset="0"/>
                <a:ea typeface="+mn-ea"/>
                <a:cs typeface="+mn-cs"/>
              </a:rPr>
              <a:t>Garcia, Yan</a:t>
            </a:r>
          </a:p>
        </p:txBody>
      </p:sp>
      <p:pic>
        <p:nvPicPr>
          <p:cNvPr id="9" name="Picture 8">
            <a:extLst>
              <a:ext uri="{FF2B5EF4-FFF2-40B4-BE49-F238E27FC236}">
                <a16:creationId xmlns:a16="http://schemas.microsoft.com/office/drawing/2014/main" id="{2D6FE450-8072-3EB0-9EC8-CEC906BCB0A4}"/>
              </a:ext>
            </a:extLst>
          </p:cNvPr>
          <p:cNvPicPr>
            <a:picLocks noChangeAspect="1"/>
          </p:cNvPicPr>
          <p:nvPr/>
        </p:nvPicPr>
        <p:blipFill>
          <a:blip r:embed="rId15"/>
          <a:stretch>
            <a:fillRect/>
          </a:stretch>
        </p:blipFill>
        <p:spPr>
          <a:xfrm>
            <a:off x="11112283" y="6480099"/>
            <a:ext cx="1079717" cy="377901"/>
          </a:xfrm>
          <a:prstGeom prst="rect">
            <a:avLst/>
          </a:prstGeom>
        </p:spPr>
      </p:pic>
      <p:pic>
        <p:nvPicPr>
          <p:cNvPr id="10" name="Picture 9">
            <a:extLst>
              <a:ext uri="{FF2B5EF4-FFF2-40B4-BE49-F238E27FC236}">
                <a16:creationId xmlns:a16="http://schemas.microsoft.com/office/drawing/2014/main" id="{40F0B3E7-42CF-CC16-BDE1-F34A834A2E4D}"/>
              </a:ext>
            </a:extLst>
          </p:cNvPr>
          <p:cNvPicPr>
            <a:picLocks noChangeAspect="1"/>
          </p:cNvPicPr>
          <p:nvPr/>
        </p:nvPicPr>
        <p:blipFill>
          <a:blip r:embed="rId16"/>
          <a:srcRect/>
          <a:stretch/>
        </p:blipFill>
        <p:spPr>
          <a:xfrm>
            <a:off x="101600" y="76200"/>
            <a:ext cx="812800" cy="812800"/>
          </a:xfrm>
          <a:prstGeom prst="rect">
            <a:avLst/>
          </a:prstGeom>
        </p:spPr>
      </p:pic>
      <p:sp>
        <p:nvSpPr>
          <p:cNvPr id="15" name="Footer Placeholder 4">
            <a:extLst>
              <a:ext uri="{FF2B5EF4-FFF2-40B4-BE49-F238E27FC236}">
                <a16:creationId xmlns:a16="http://schemas.microsoft.com/office/drawing/2014/main" id="{2A0FAD0D-407A-AF39-C897-CF71FFDD5768}"/>
              </a:ext>
            </a:extLst>
          </p:cNvPr>
          <p:cNvSpPr txBox="1">
            <a:spLocks/>
          </p:cNvSpPr>
          <p:nvPr/>
        </p:nvSpPr>
        <p:spPr>
          <a:xfrm>
            <a:off x="2243221" y="6512634"/>
            <a:ext cx="7705556" cy="291889"/>
          </a:xfrm>
          <a:prstGeom prst="rect">
            <a:avLst/>
          </a:prstGeom>
        </p:spPr>
        <p:txBody>
          <a:bodyPr vert="horz" lIns="91440" tIns="45720" rIns="91440" bIns="45720" rtlCol="0" anchor="ctr"/>
          <a:lstStyle>
            <a:defPPr>
              <a:defRPr lang="en-US"/>
            </a:defPPr>
            <a:lvl1pPr marL="0" algn="ctr" defTabSz="685800" rtl="0" eaLnBrk="1" latinLnBrk="0" hangingPunct="1">
              <a:defRPr sz="1507" b="1" i="0" kern="1200">
                <a:solidFill>
                  <a:schemeClr val="accent3"/>
                </a:solidFill>
                <a:latin typeface="18 VAG Rounded Black   09390"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dirty="0"/>
              <a:t>18-RISC V Datapath I </a:t>
            </a:r>
            <a:r>
              <a:rPr lang="en-US" dirty="0">
                <a:solidFill>
                  <a:schemeClr val="bg1"/>
                </a:solidFill>
              </a:rPr>
              <a:t>(</a:t>
            </a:r>
            <a:fld id="{3EDD3F8F-BC2B-154F-AF31-E00B26DD77F2}" type="slidenum">
              <a:rPr lang="en-US" smtClean="0">
                <a:solidFill>
                  <a:schemeClr val="bg1"/>
                </a:solidFill>
              </a:rPr>
              <a:pPr/>
              <a:t>‹#›</a:t>
            </a:fld>
            <a:r>
              <a:rPr lang="en-US" dirty="0">
                <a:solidFill>
                  <a:schemeClr val="bg1"/>
                </a:solidFill>
              </a:rPr>
              <a:t>)</a:t>
            </a:r>
          </a:p>
        </p:txBody>
      </p:sp>
    </p:spTree>
    <p:extLst>
      <p:ext uri="{BB962C8B-B14F-4D97-AF65-F5344CB8AC3E}">
        <p14:creationId xmlns:p14="http://schemas.microsoft.com/office/powerpoint/2010/main" val="38423622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377" rtl="0" eaLnBrk="1" latinLnBrk="0" hangingPunct="1">
        <a:lnSpc>
          <a:spcPct val="90000"/>
        </a:lnSpc>
        <a:spcBef>
          <a:spcPct val="0"/>
        </a:spcBef>
        <a:buNone/>
        <a:defRPr sz="4267" b="1" i="0" kern="1200">
          <a:solidFill>
            <a:schemeClr val="bg2">
              <a:alpha val="99099"/>
            </a:schemeClr>
          </a:solidFill>
          <a:latin typeface="18 VAG Rounded Bold   07390" pitchFamily="2" charset="0"/>
          <a:ea typeface="+mj-ea"/>
          <a:cs typeface="+mj-cs"/>
        </a:defRPr>
      </a:lvl1pPr>
    </p:titleStyle>
    <p:body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DD4C6C20-F48B-6B49-86FF-DB6B770C5747}"/>
              </a:ext>
            </a:extLst>
          </p:cNvPr>
          <p:cNvPicPr>
            <a:picLocks noChangeAspect="1"/>
          </p:cNvPicPr>
          <p:nvPr userDrawn="1"/>
        </p:nvPicPr>
        <p:blipFill>
          <a:blip r:embed="rId18"/>
          <a:stretch>
            <a:fillRect/>
          </a:stretch>
        </p:blipFill>
        <p:spPr>
          <a:xfrm>
            <a:off x="0" y="0"/>
            <a:ext cx="12192000" cy="6858000"/>
          </a:xfrm>
          <a:prstGeom prst="rect">
            <a:avLst/>
          </a:prstGeom>
        </p:spPr>
      </p:pic>
      <p:sp>
        <p:nvSpPr>
          <p:cNvPr id="18" name="Rectangle 10"/>
          <p:cNvSpPr>
            <a:spLocks noChangeArrowheads="1"/>
          </p:cNvSpPr>
          <p:nvPr userDrawn="1"/>
        </p:nvSpPr>
        <p:spPr bwMode="auto">
          <a:xfrm>
            <a:off x="3048000" y="6578929"/>
            <a:ext cx="9144000" cy="291897"/>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ctr" eaLnBrk="0" hangingPunct="0">
              <a:defRPr/>
            </a:pPr>
            <a:r>
              <a:rPr lang="en-US" sz="1500" b="1" dirty="0">
                <a:solidFill>
                  <a:srgbClr val="FFC115"/>
                </a:solidFill>
                <a:latin typeface="VAGRundschriftD" panose="00000500000000000000" pitchFamily="50" charset="0"/>
                <a:ea typeface="+mn-ea"/>
                <a:cs typeface="+mn-cs"/>
              </a:rPr>
              <a:t>RISC-V</a:t>
            </a:r>
            <a:r>
              <a:rPr lang="en-US" sz="1500" b="1" dirty="0">
                <a:solidFill>
                  <a:srgbClr val="FFFF00"/>
                </a:solidFill>
                <a:latin typeface="VAGRundschriftD" panose="00000500000000000000" pitchFamily="50" charset="0"/>
                <a:ea typeface="+mn-ea"/>
                <a:cs typeface="+mn-cs"/>
              </a:rPr>
              <a:t> </a:t>
            </a:r>
            <a:r>
              <a:rPr lang="en-US" sz="1500" b="1" dirty="0">
                <a:solidFill>
                  <a:schemeClr val="tx1"/>
                </a:solidFill>
                <a:latin typeface="VAGRundschriftD" panose="00000500000000000000" pitchFamily="50" charset="0"/>
                <a:ea typeface="+mn-ea"/>
                <a:cs typeface="+mn-cs"/>
              </a:rPr>
              <a:t>(</a:t>
            </a:r>
            <a:fld id="{F6F39CF2-87E7-FF4A-9C8E-A745CB692DE9}" type="slidenum">
              <a:rPr lang="en-US" sz="1500" b="1">
                <a:solidFill>
                  <a:schemeClr val="tx1"/>
                </a:solidFill>
                <a:latin typeface="VAGRundschriftD" panose="00000500000000000000" pitchFamily="50" charset="0"/>
                <a:ea typeface="+mn-ea"/>
                <a:cs typeface="+mn-cs"/>
              </a:rPr>
              <a:pPr algn="ctr" eaLnBrk="0" hangingPunct="0">
                <a:defRPr/>
              </a:pPr>
              <a:t>‹#›</a:t>
            </a:fld>
            <a:r>
              <a:rPr lang="en-US" sz="1500" b="1" dirty="0">
                <a:solidFill>
                  <a:schemeClr val="tx1"/>
                </a:solidFill>
                <a:latin typeface="VAGRundschriftD" panose="00000500000000000000" pitchFamily="50" charset="0"/>
                <a:ea typeface="+mn-ea"/>
                <a:cs typeface="+mn-cs"/>
              </a:rPr>
              <a:t>)</a:t>
            </a:r>
          </a:p>
        </p:txBody>
      </p:sp>
      <p:cxnSp>
        <p:nvCxnSpPr>
          <p:cNvPr id="13" name="Straight Connector 12"/>
          <p:cNvCxnSpPr>
            <a:cxnSpLocks/>
          </p:cNvCxnSpPr>
          <p:nvPr userDrawn="1"/>
        </p:nvCxnSpPr>
        <p:spPr>
          <a:xfrm>
            <a:off x="1115843" y="888611"/>
            <a:ext cx="10466559" cy="389"/>
          </a:xfrm>
          <a:prstGeom prst="line">
            <a:avLst/>
          </a:prstGeom>
          <a:ln>
            <a:solidFill>
              <a:schemeClr val="tx2"/>
            </a:solidFill>
          </a:ln>
          <a:effectLst>
            <a:glow rad="101600">
              <a:srgbClr val="5F78A2">
                <a:alpha val="75000"/>
              </a:srgbClr>
            </a:glow>
          </a:effectLst>
        </p:spPr>
        <p:style>
          <a:lnRef idx="2">
            <a:schemeClr val="accent1"/>
          </a:lnRef>
          <a:fillRef idx="0">
            <a:schemeClr val="accent1"/>
          </a:fillRef>
          <a:effectRef idx="1">
            <a:schemeClr val="accent1"/>
          </a:effectRef>
          <a:fontRef idx="minor">
            <a:schemeClr val="tx1"/>
          </a:fontRef>
        </p:style>
      </p:cxnSp>
      <p:sp>
        <p:nvSpPr>
          <p:cNvPr id="1027" name="Text Placeholder 12"/>
          <p:cNvSpPr>
            <a:spLocks noGrp="1"/>
          </p:cNvSpPr>
          <p:nvPr>
            <p:ph type="body" idx="1"/>
          </p:nvPr>
        </p:nvSpPr>
        <p:spPr bwMode="auto">
          <a:xfrm>
            <a:off x="3048000" y="908050"/>
            <a:ext cx="8572501" cy="5365751"/>
          </a:xfrm>
          <a:prstGeom prst="rect">
            <a:avLst/>
          </a:prstGeom>
          <a:noFill/>
          <a:ln w="9525">
            <a:noFill/>
            <a:miter lim="800000"/>
            <a:headEnd/>
            <a:tailEnd/>
          </a:ln>
        </p:spPr>
        <p:txBody>
          <a:bodyPr vert="horz" wrap="square" lIns="130622" tIns="65310" rIns="130622" bIns="6531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1"/>
          <p:cNvSpPr>
            <a:spLocks noChangeArrowheads="1"/>
          </p:cNvSpPr>
          <p:nvPr userDrawn="1"/>
        </p:nvSpPr>
        <p:spPr bwMode="auto">
          <a:xfrm>
            <a:off x="10871201" y="6248400"/>
            <a:ext cx="1320801" cy="240666"/>
          </a:xfrm>
          <a:prstGeom prst="rect">
            <a:avLst/>
          </a:prstGeom>
          <a:noFill/>
          <a:ln w="12700">
            <a:noFill/>
            <a:miter lim="800000"/>
            <a:headEnd/>
            <a:tailEnd/>
          </a:ln>
          <a:effectLst/>
        </p:spPr>
        <p:txBody>
          <a:bodyPr wrap="square" lIns="75592" tIns="30237" rIns="75592" bIns="30237">
            <a:prstTxWarp prst="textNoShape">
              <a:avLst/>
            </a:prstTxWarp>
            <a:spAutoFit/>
          </a:bodyPr>
          <a:lstStyle/>
          <a:p>
            <a:pPr algn="r" eaLnBrk="0" hangingPunct="0">
              <a:defRPr/>
            </a:pPr>
            <a:r>
              <a:rPr lang="en-US" sz="1167" b="0" i="0" dirty="0">
                <a:solidFill>
                  <a:schemeClr val="tx1"/>
                </a:solidFill>
                <a:latin typeface="18 VAG Rounded Thin   55390" pitchFamily="2" charset="0"/>
                <a:ea typeface="+mn-ea"/>
                <a:cs typeface="+mn-cs"/>
              </a:rPr>
              <a:t>Garcia, </a:t>
            </a:r>
            <a:r>
              <a:rPr lang="en-US" sz="1167" b="0" i="0" dirty="0" err="1">
                <a:solidFill>
                  <a:schemeClr val="tx1"/>
                </a:solidFill>
                <a:latin typeface="18 VAG Rounded Thin   55390" pitchFamily="2" charset="0"/>
                <a:ea typeface="+mn-ea"/>
                <a:cs typeface="+mn-cs"/>
              </a:rPr>
              <a:t>Nikolić</a:t>
            </a:r>
            <a:endParaRPr lang="en-US" sz="1167" b="0" i="0" dirty="0">
              <a:solidFill>
                <a:schemeClr val="tx1"/>
              </a:solidFill>
              <a:latin typeface="18 VAG Rounded Thin   55390" pitchFamily="2" charset="0"/>
              <a:ea typeface="+mn-ea"/>
              <a:cs typeface="+mn-cs"/>
            </a:endParaRPr>
          </a:p>
        </p:txBody>
      </p:sp>
      <p:pic>
        <p:nvPicPr>
          <p:cNvPr id="4" name="Picture 3">
            <a:extLst>
              <a:ext uri="{FF2B5EF4-FFF2-40B4-BE49-F238E27FC236}">
                <a16:creationId xmlns:a16="http://schemas.microsoft.com/office/drawing/2014/main" id="{544926C7-7ABA-BC4B-B059-3F085BB916B3}"/>
              </a:ext>
            </a:extLst>
          </p:cNvPr>
          <p:cNvPicPr>
            <a:picLocks noChangeAspect="1"/>
          </p:cNvPicPr>
          <p:nvPr userDrawn="1"/>
        </p:nvPicPr>
        <p:blipFill>
          <a:blip r:embed="rId19"/>
          <a:stretch>
            <a:fillRect/>
          </a:stretch>
        </p:blipFill>
        <p:spPr>
          <a:xfrm>
            <a:off x="11112283" y="6480099"/>
            <a:ext cx="1079717" cy="377901"/>
          </a:xfrm>
          <a:prstGeom prst="rect">
            <a:avLst/>
          </a:prstGeom>
        </p:spPr>
      </p:pic>
      <p:sp>
        <p:nvSpPr>
          <p:cNvPr id="22" name="Title Placeholder 21"/>
          <p:cNvSpPr>
            <a:spLocks noGrp="1"/>
          </p:cNvSpPr>
          <p:nvPr>
            <p:ph type="title"/>
          </p:nvPr>
        </p:nvSpPr>
        <p:spPr>
          <a:xfrm>
            <a:off x="1117600" y="76200"/>
            <a:ext cx="10502901" cy="762000"/>
          </a:xfrm>
          <a:prstGeom prst="rect">
            <a:avLst/>
          </a:prstGeom>
        </p:spPr>
        <p:txBody>
          <a:bodyPr vert="horz" lIns="130622" tIns="65310" rIns="130622" bIns="65310" anchor="t">
            <a:noAutofit/>
          </a:bodyPr>
          <a:lstStyle/>
          <a:p>
            <a:r>
              <a:rPr lang="en-US" dirty="0"/>
              <a:t>Click to edit Master title style</a:t>
            </a:r>
          </a:p>
        </p:txBody>
      </p:sp>
      <p:pic>
        <p:nvPicPr>
          <p:cNvPr id="10" name="Picture 9">
            <a:extLst>
              <a:ext uri="{FF2B5EF4-FFF2-40B4-BE49-F238E27FC236}">
                <a16:creationId xmlns:a16="http://schemas.microsoft.com/office/drawing/2014/main" id="{B073723A-86A7-6746-8062-52657EB054C9}"/>
              </a:ext>
            </a:extLst>
          </p:cNvPr>
          <p:cNvPicPr>
            <a:picLocks noChangeAspect="1"/>
          </p:cNvPicPr>
          <p:nvPr userDrawn="1"/>
        </p:nvPicPr>
        <p:blipFill>
          <a:blip r:embed="rId20"/>
          <a:stretch>
            <a:fillRect/>
          </a:stretch>
        </p:blipFill>
        <p:spPr>
          <a:xfrm>
            <a:off x="3018141" y="6375400"/>
            <a:ext cx="1264675" cy="389467"/>
          </a:xfrm>
          <a:prstGeom prst="rect">
            <a:avLst/>
          </a:prstGeom>
        </p:spPr>
      </p:pic>
      <p:pic>
        <p:nvPicPr>
          <p:cNvPr id="11" name="Picture 10">
            <a:extLst>
              <a:ext uri="{FF2B5EF4-FFF2-40B4-BE49-F238E27FC236}">
                <a16:creationId xmlns:a16="http://schemas.microsoft.com/office/drawing/2014/main" id="{5154BFA1-742A-6040-9A02-17161CC49CF5}"/>
              </a:ext>
            </a:extLst>
          </p:cNvPr>
          <p:cNvPicPr>
            <a:picLocks noChangeAspect="1"/>
          </p:cNvPicPr>
          <p:nvPr userDrawn="1"/>
        </p:nvPicPr>
        <p:blipFill>
          <a:blip r:embed="rId21"/>
          <a:srcRect/>
          <a:stretch/>
        </p:blipFill>
        <p:spPr>
          <a:xfrm>
            <a:off x="101600" y="76200"/>
            <a:ext cx="812800" cy="812800"/>
          </a:xfrm>
          <a:prstGeom prst="rect">
            <a:avLst/>
          </a:prstGeom>
        </p:spPr>
      </p:pic>
    </p:spTree>
    <p:extLst>
      <p:ext uri="{BB962C8B-B14F-4D97-AF65-F5344CB8AC3E}">
        <p14:creationId xmlns:p14="http://schemas.microsoft.com/office/powerpoint/2010/main" val="174852140"/>
      </p:ext>
    </p:extLst>
  </p:cSld>
  <p:clrMap bg1="dk1" tx1="lt1" bg2="dk2" tx2="lt2" accent1="accent1" accent2="accent2" accent3="accent3" accent4="accent4" accent5="accent5" accent6="accent6" hlink="hlink" folHlink="folHlink"/>
  <p:sldLayoutIdLst>
    <p:sldLayoutId id="2147483725"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rtl="0" eaLnBrk="0" fontAlgn="base" hangingPunct="0">
        <a:spcBef>
          <a:spcPct val="0"/>
        </a:spcBef>
        <a:spcAft>
          <a:spcPct val="0"/>
        </a:spcAft>
        <a:defRPr sz="4267" kern="1200" spc="-119">
          <a:solidFill>
            <a:srgbClr val="E4DDD2"/>
          </a:solidFill>
          <a:latin typeface="18 VAG Rounded Bold   07390"/>
          <a:ea typeface="ＭＳ Ｐゴシック" charset="-128"/>
          <a:cs typeface="AppleGaramond Bd"/>
        </a:defRPr>
      </a:lvl1pPr>
      <a:lvl2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4833">
          <a:solidFill>
            <a:srgbClr val="C1EEFF"/>
          </a:solidFill>
          <a:latin typeface="18 VAG Rounded Bold   07390" charset="0"/>
          <a:ea typeface="ＭＳ Ｐゴシック" charset="-128"/>
          <a:cs typeface="ＭＳ Ｐゴシック" charset="-128"/>
        </a:defRPr>
      </a:lvl5pPr>
      <a:lvl6pPr marL="544245" algn="l" rtl="0" fontAlgn="base">
        <a:spcBef>
          <a:spcPct val="0"/>
        </a:spcBef>
        <a:spcAft>
          <a:spcPct val="0"/>
        </a:spcAft>
        <a:defRPr sz="4833" b="1">
          <a:solidFill>
            <a:srgbClr val="C1EEFF"/>
          </a:solidFill>
          <a:latin typeface="Corbel" charset="0"/>
          <a:ea typeface="ＭＳ Ｐゴシック" charset="-128"/>
          <a:cs typeface="ＭＳ Ｐゴシック" charset="-128"/>
        </a:defRPr>
      </a:lvl6pPr>
      <a:lvl7pPr marL="1088490" algn="l" rtl="0" fontAlgn="base">
        <a:spcBef>
          <a:spcPct val="0"/>
        </a:spcBef>
        <a:spcAft>
          <a:spcPct val="0"/>
        </a:spcAft>
        <a:defRPr sz="4833" b="1">
          <a:solidFill>
            <a:srgbClr val="C1EEFF"/>
          </a:solidFill>
          <a:latin typeface="Corbel" charset="0"/>
          <a:ea typeface="ＭＳ Ｐゴシック" charset="-128"/>
          <a:cs typeface="ＭＳ Ｐゴシック" charset="-128"/>
        </a:defRPr>
      </a:lvl7pPr>
      <a:lvl8pPr marL="1632735" algn="l" rtl="0" fontAlgn="base">
        <a:spcBef>
          <a:spcPct val="0"/>
        </a:spcBef>
        <a:spcAft>
          <a:spcPct val="0"/>
        </a:spcAft>
        <a:defRPr sz="4833" b="1">
          <a:solidFill>
            <a:srgbClr val="C1EEFF"/>
          </a:solidFill>
          <a:latin typeface="Corbel" charset="0"/>
          <a:ea typeface="ＭＳ Ｐゴシック" charset="-128"/>
          <a:cs typeface="ＭＳ Ｐゴシック" charset="-128"/>
        </a:defRPr>
      </a:lvl8pPr>
      <a:lvl9pPr marL="2176980" algn="l" rtl="0" fontAlgn="base">
        <a:spcBef>
          <a:spcPct val="0"/>
        </a:spcBef>
        <a:spcAft>
          <a:spcPct val="0"/>
        </a:spcAft>
        <a:defRPr sz="4833" b="1">
          <a:solidFill>
            <a:srgbClr val="C1EEFF"/>
          </a:solidFill>
          <a:latin typeface="Corbel" charset="0"/>
          <a:ea typeface="ＭＳ Ｐゴシック" charset="-128"/>
          <a:cs typeface="ＭＳ Ｐゴシック" charset="-128"/>
        </a:defRPr>
      </a:lvl9pPr>
    </p:titleStyle>
    <p:bodyStyle>
      <a:lvl1pPr marL="489442" indent="-408184" algn="l" rtl="0" eaLnBrk="0" fontAlgn="base" hangingPunct="0">
        <a:spcBef>
          <a:spcPts val="833"/>
        </a:spcBef>
        <a:spcAft>
          <a:spcPct val="0"/>
        </a:spcAft>
        <a:buClr>
          <a:srgbClr val="E4DDD2"/>
        </a:buClr>
        <a:buSzPct val="95000"/>
        <a:buFont typeface="Wingdings" pitchFamily="-1" charset="2"/>
        <a:buChar char=""/>
        <a:defRPr sz="3200" b="0" i="0" kern="1200">
          <a:solidFill>
            <a:schemeClr val="tx1"/>
          </a:solidFill>
          <a:latin typeface="VAG Rundschrift D Light" pitchFamily="2" charset="77"/>
          <a:ea typeface="ＭＳ Ｐゴシック" charset="-128"/>
          <a:cs typeface="VAG Rundschrift D Light" pitchFamily="2" charset="77"/>
        </a:defRPr>
      </a:lvl1pPr>
      <a:lvl2pPr marL="880619" indent="-340153" algn="l" rtl="0" eaLnBrk="0" fontAlgn="base" hangingPunct="0">
        <a:spcBef>
          <a:spcPct val="20000"/>
        </a:spcBef>
        <a:spcAft>
          <a:spcPct val="0"/>
        </a:spcAft>
        <a:buSzPct val="90000"/>
        <a:buFont typeface="Wingdings" pitchFamily="-1" charset="2"/>
        <a:buChar char=""/>
        <a:defRPr sz="2667" b="0" i="0" kern="1200">
          <a:solidFill>
            <a:srgbClr val="C5DBC3"/>
          </a:solidFill>
          <a:latin typeface="VAG Rundschrift D Light" pitchFamily="2" charset="77"/>
          <a:ea typeface="ＭＳ Ｐゴシック" charset="-128"/>
          <a:cs typeface="+mn-cs"/>
        </a:defRPr>
      </a:lvl2pPr>
      <a:lvl3pPr marL="1184868" indent="-272123" algn="l" rtl="0" eaLnBrk="0" fontAlgn="base" hangingPunct="0">
        <a:spcBef>
          <a:spcPct val="20000"/>
        </a:spcBef>
        <a:spcAft>
          <a:spcPct val="0"/>
        </a:spcAft>
        <a:buFont typeface="Wingdings 2" pitchFamily="-1" charset="2"/>
        <a:buChar char=""/>
        <a:defRPr sz="2667" b="0" i="0" kern="1200">
          <a:solidFill>
            <a:srgbClr val="00BEE2"/>
          </a:solidFill>
          <a:latin typeface="VAG Rundschrift D Light" pitchFamily="2" charset="77"/>
          <a:ea typeface="ＭＳ Ｐゴシック" charset="-128"/>
          <a:cs typeface="+mn-cs"/>
        </a:defRPr>
      </a:lvl3pPr>
      <a:lvl4pPr marL="1685519" indent="-457189" algn="l" rtl="0" eaLnBrk="0" fontAlgn="base" hangingPunct="0">
        <a:spcBef>
          <a:spcPct val="20000"/>
        </a:spcBef>
        <a:spcAft>
          <a:spcPct val="0"/>
        </a:spcAft>
        <a:buClr>
          <a:srgbClr val="FFC000"/>
        </a:buClr>
        <a:buFont typeface="Arial" panose="020B0604020202020204" pitchFamily="34" charset="0"/>
        <a:buChar char="•"/>
        <a:defRPr sz="2500" b="0" i="0" kern="1200">
          <a:solidFill>
            <a:srgbClr val="FFC117"/>
          </a:solidFill>
          <a:latin typeface="VAG Rundschrift D Light" pitchFamily="2" charset="77"/>
          <a:ea typeface="ＭＳ Ｐゴシック" charset="-128"/>
          <a:cs typeface="+mn-cs"/>
        </a:defRPr>
      </a:lvl4pPr>
      <a:lvl5pPr marL="1763128" indent="-249446" algn="l" rtl="0" eaLnBrk="0" fontAlgn="base" hangingPunct="0">
        <a:spcBef>
          <a:spcPct val="20000"/>
        </a:spcBef>
        <a:spcAft>
          <a:spcPct val="0"/>
        </a:spcAft>
        <a:buClr>
          <a:schemeClr val="tx1"/>
        </a:buClr>
        <a:buFont typeface="Wingdings 2" pitchFamily="-1" charset="2"/>
        <a:buChar char=""/>
        <a:defRPr sz="2400" b="0" i="0" kern="1200">
          <a:solidFill>
            <a:srgbClr val="E4DDD2"/>
          </a:solidFill>
          <a:latin typeface="VAG Rundschrift D Light" pitchFamily="2" charset="77"/>
          <a:ea typeface="ＭＳ Ｐゴシック" charset="-128"/>
          <a:cs typeface="+mn-cs"/>
        </a:defRPr>
      </a:lvl5pPr>
      <a:lvl6pPr marL="2035476" indent="-250352" algn="l" rtl="0" eaLnBrk="1" latinLnBrk="0" hangingPunct="1">
        <a:spcBef>
          <a:spcPct val="20000"/>
        </a:spcBef>
        <a:buClr>
          <a:schemeClr val="accent3"/>
        </a:buClr>
        <a:buFont typeface="Wingdings 2"/>
        <a:buChar char=""/>
        <a:defRPr kumimoji="0" sz="2167" kern="1200">
          <a:solidFill>
            <a:schemeClr val="tx1"/>
          </a:solidFill>
          <a:latin typeface="+mn-lt"/>
          <a:ea typeface="+mn-ea"/>
          <a:cs typeface="+mn-cs"/>
        </a:defRPr>
      </a:lvl6pPr>
      <a:lvl7pPr marL="2264058"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7pPr>
      <a:lvl8pPr marL="2492642"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8pPr>
      <a:lvl9pPr marL="2721224" indent="-217699" algn="l" rtl="0" eaLnBrk="1" latinLnBrk="0" hangingPunct="1">
        <a:spcBef>
          <a:spcPct val="20000"/>
        </a:spcBef>
        <a:buClr>
          <a:schemeClr val="accent4"/>
        </a:buClr>
        <a:buFont typeface="Wingdings 2"/>
        <a:buChar char=""/>
        <a:defRPr kumimoji="0" sz="1833"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4245" algn="l" rtl="0" eaLnBrk="1" latinLnBrk="0" hangingPunct="1">
        <a:defRPr kumimoji="0" kern="1200">
          <a:solidFill>
            <a:schemeClr val="tx1"/>
          </a:solidFill>
          <a:latin typeface="+mn-lt"/>
          <a:ea typeface="+mn-ea"/>
          <a:cs typeface="+mn-cs"/>
        </a:defRPr>
      </a:lvl2pPr>
      <a:lvl3pPr marL="1088490" algn="l" rtl="0" eaLnBrk="1" latinLnBrk="0" hangingPunct="1">
        <a:defRPr kumimoji="0" kern="1200">
          <a:solidFill>
            <a:schemeClr val="tx1"/>
          </a:solidFill>
          <a:latin typeface="+mn-lt"/>
          <a:ea typeface="+mn-ea"/>
          <a:cs typeface="+mn-cs"/>
        </a:defRPr>
      </a:lvl3pPr>
      <a:lvl4pPr marL="1632735" algn="l" rtl="0" eaLnBrk="1" latinLnBrk="0" hangingPunct="1">
        <a:defRPr kumimoji="0" kern="1200">
          <a:solidFill>
            <a:schemeClr val="tx1"/>
          </a:solidFill>
          <a:latin typeface="+mn-lt"/>
          <a:ea typeface="+mn-ea"/>
          <a:cs typeface="+mn-cs"/>
        </a:defRPr>
      </a:lvl4pPr>
      <a:lvl5pPr marL="2176980" algn="l" rtl="0" eaLnBrk="1" latinLnBrk="0" hangingPunct="1">
        <a:defRPr kumimoji="0" kern="1200">
          <a:solidFill>
            <a:schemeClr val="tx1"/>
          </a:solidFill>
          <a:latin typeface="+mn-lt"/>
          <a:ea typeface="+mn-ea"/>
          <a:cs typeface="+mn-cs"/>
        </a:defRPr>
      </a:lvl5pPr>
      <a:lvl6pPr marL="2721224" algn="l" rtl="0" eaLnBrk="1" latinLnBrk="0" hangingPunct="1">
        <a:defRPr kumimoji="0" kern="1200">
          <a:solidFill>
            <a:schemeClr val="tx1"/>
          </a:solidFill>
          <a:latin typeface="+mn-lt"/>
          <a:ea typeface="+mn-ea"/>
          <a:cs typeface="+mn-cs"/>
        </a:defRPr>
      </a:lvl6pPr>
      <a:lvl7pPr marL="3265469" algn="l" rtl="0" eaLnBrk="1" latinLnBrk="0" hangingPunct="1">
        <a:defRPr kumimoji="0" kern="1200">
          <a:solidFill>
            <a:schemeClr val="tx1"/>
          </a:solidFill>
          <a:latin typeface="+mn-lt"/>
          <a:ea typeface="+mn-ea"/>
          <a:cs typeface="+mn-cs"/>
        </a:defRPr>
      </a:lvl7pPr>
      <a:lvl8pPr marL="3809714" algn="l" rtl="0" eaLnBrk="1" latinLnBrk="0" hangingPunct="1">
        <a:defRPr kumimoji="0" kern="1200">
          <a:solidFill>
            <a:schemeClr val="tx1"/>
          </a:solidFill>
          <a:latin typeface="+mn-lt"/>
          <a:ea typeface="+mn-ea"/>
          <a:cs typeface="+mn-cs"/>
        </a:defRPr>
      </a:lvl8pPr>
      <a:lvl9pPr marL="435395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sifive.com/boards/hifive-unmatched"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A98A-F146-FDBB-1362-B3A7BD3C238B}"/>
              </a:ext>
            </a:extLst>
          </p:cNvPr>
          <p:cNvSpPr>
            <a:spLocks noGrp="1"/>
          </p:cNvSpPr>
          <p:nvPr>
            <p:ph type="title"/>
          </p:nvPr>
        </p:nvSpPr>
        <p:spPr/>
        <p:txBody>
          <a:bodyPr>
            <a:normAutofit/>
          </a:bodyPr>
          <a:lstStyle/>
          <a:p>
            <a:r>
              <a:rPr lang="en-US" dirty="0"/>
              <a:t>RISC V Datapath I</a:t>
            </a:r>
          </a:p>
        </p:txBody>
      </p:sp>
      <p:pic>
        <p:nvPicPr>
          <p:cNvPr id="1026" name="Picture 2" descr="CS Colloquium - Natacha Crooks | Computer Science">
            <a:extLst>
              <a:ext uri="{FF2B5EF4-FFF2-40B4-BE49-F238E27FC236}">
                <a16:creationId xmlns:a16="http://schemas.microsoft.com/office/drawing/2014/main" id="{F99E8599-588E-BE61-C843-E8A6861EB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68359" y="5449583"/>
            <a:ext cx="1056902" cy="117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463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C743-85C1-C51A-B179-43DFE14BAE01}"/>
              </a:ext>
            </a:extLst>
          </p:cNvPr>
          <p:cNvSpPr>
            <a:spLocks noGrp="1"/>
          </p:cNvSpPr>
          <p:nvPr>
            <p:ph type="title"/>
          </p:nvPr>
        </p:nvSpPr>
        <p:spPr/>
        <p:txBody>
          <a:bodyPr/>
          <a:lstStyle/>
          <a:p>
            <a:r>
              <a:rPr lang="en-US" dirty="0"/>
              <a:t>One-Instruction-Per-Cycle RISC V Machine</a:t>
            </a:r>
          </a:p>
        </p:txBody>
      </p:sp>
      <p:sp>
        <p:nvSpPr>
          <p:cNvPr id="3" name="Content Placeholder 2">
            <a:extLst>
              <a:ext uri="{FF2B5EF4-FFF2-40B4-BE49-F238E27FC236}">
                <a16:creationId xmlns:a16="http://schemas.microsoft.com/office/drawing/2014/main" id="{2A1F8836-C126-FE6F-3A93-041F1894D5B8}"/>
              </a:ext>
            </a:extLst>
          </p:cNvPr>
          <p:cNvSpPr>
            <a:spLocks noGrp="1"/>
          </p:cNvSpPr>
          <p:nvPr>
            <p:ph idx="1"/>
          </p:nvPr>
        </p:nvSpPr>
        <p:spPr>
          <a:xfrm>
            <a:off x="288413" y="905256"/>
            <a:ext cx="7776472" cy="5360380"/>
          </a:xfrm>
          <a:ln>
            <a:noFill/>
          </a:ln>
        </p:spPr>
        <p:txBody>
          <a:bodyPr>
            <a:noAutofit/>
          </a:bodyPr>
          <a:lstStyle/>
          <a:p>
            <a:pPr marL="0" indent="0" defTabSz="685800">
              <a:spcBef>
                <a:spcPts val="0"/>
              </a:spcBef>
              <a:buSzTx/>
              <a:buNone/>
              <a:defRPr/>
            </a:pPr>
            <a:r>
              <a:rPr lang="en-US" sz="2800" dirty="0"/>
              <a:t>The CPU is composed of two types of subcircuits: </a:t>
            </a:r>
            <a:r>
              <a:rPr kumimoji="0" lang="en-US" sz="2800" b="0" i="1" u="none" strike="noStrike" kern="1200" cap="none" spc="0" normalizeH="0" baseline="0" noProof="0" dirty="0">
                <a:ln>
                  <a:noFill/>
                </a:ln>
                <a:solidFill>
                  <a:schemeClr val="accent4"/>
                </a:solidFill>
                <a:effectLst/>
                <a:uLnTx/>
                <a:uFillTx/>
                <a:latin typeface="18 VAG Rounded Light   02390" pitchFamily="2" charset="0"/>
                <a:ea typeface="+mn-ea"/>
                <a:cs typeface="+mn-cs"/>
              </a:rPr>
              <a:t>combinational logic blocks</a:t>
            </a:r>
            <a:r>
              <a:rPr kumimoji="0" lang="en-US" sz="2800" b="0" i="1" u="none" strike="noStrike" kern="1200" cap="none" spc="0" normalizeH="0" baseline="0" noProof="0" dirty="0">
                <a:ln>
                  <a:noFill/>
                </a:ln>
                <a:solidFill>
                  <a:srgbClr val="00BDE2"/>
                </a:solidFill>
                <a:effectLst/>
                <a:uLnTx/>
                <a:uFillTx/>
                <a:latin typeface="18 VAG Rounded Light   02390" pitchFamily="2" charset="0"/>
                <a:ea typeface="+mn-ea"/>
                <a:cs typeface="+mn-cs"/>
              </a:rPr>
              <a:t> </a:t>
            </a:r>
            <a:r>
              <a:rPr lang="en-US" sz="2800" dirty="0"/>
              <a:t>and </a:t>
            </a:r>
            <a:r>
              <a:rPr kumimoji="0" lang="en-US" sz="2800" b="0" i="1" u="none" strike="noStrike" kern="1200" cap="none" spc="0" normalizeH="0" baseline="0" noProof="0" dirty="0">
                <a:ln>
                  <a:noFill/>
                </a:ln>
                <a:solidFill>
                  <a:schemeClr val="accent1"/>
                </a:solidFill>
                <a:effectLst/>
                <a:uLnTx/>
                <a:uFillTx/>
                <a:latin typeface="18 VAG Rounded Light   02390" pitchFamily="2" charset="0"/>
                <a:ea typeface="+mn-ea"/>
                <a:cs typeface="+mn-cs"/>
              </a:rPr>
              <a:t>state elements</a:t>
            </a:r>
            <a:r>
              <a:rPr lang="en-US" sz="2400" dirty="0"/>
              <a:t>.</a:t>
            </a:r>
            <a:endParaRPr lang="en-US" sz="2800" dirty="0"/>
          </a:p>
          <a:p>
            <a:r>
              <a:rPr lang="en-US" sz="2800" dirty="0"/>
              <a:t>On every tick of the clock, the computer executes one instruction:</a:t>
            </a:r>
          </a:p>
          <a:p>
            <a:pPr lvl="1"/>
            <a:r>
              <a:rPr lang="en-US" sz="2400" dirty="0"/>
              <a:t>Current outputs of the</a:t>
            </a:r>
            <a:r>
              <a:rPr lang="en-US" sz="2400" dirty="0">
                <a:solidFill>
                  <a:schemeClr val="accent4"/>
                </a:solidFill>
              </a:rPr>
              <a:t> </a:t>
            </a:r>
            <a:r>
              <a:rPr lang="en-US" sz="2400" b="0" i="1" dirty="0">
                <a:latin typeface="18 VAG Rounded Light   02390" pitchFamily="2" charset="0"/>
              </a:rPr>
              <a:t>state elements</a:t>
            </a:r>
            <a:br>
              <a:rPr lang="en-US" sz="2400" b="0" i="1" dirty="0">
                <a:latin typeface="18 VAG Rounded Light   02390" pitchFamily="2" charset="0"/>
              </a:rPr>
            </a:br>
            <a:r>
              <a:rPr lang="en-US" sz="2400" dirty="0"/>
              <a:t>drive the </a:t>
            </a:r>
            <a:r>
              <a:rPr lang="en-US" sz="2400" dirty="0">
                <a:solidFill>
                  <a:schemeClr val="accent4"/>
                </a:solidFill>
              </a:rPr>
              <a:t>inputs to </a:t>
            </a:r>
            <a:r>
              <a:rPr lang="en-US" sz="2400" b="0" dirty="0">
                <a:solidFill>
                  <a:schemeClr val="accent4">
                    <a:alpha val="99000"/>
                  </a:schemeClr>
                </a:solidFill>
                <a:latin typeface="18 VAG Rounded Light   02390" pitchFamily="2" charset="0"/>
              </a:rPr>
              <a:t>combinational logic…</a:t>
            </a:r>
          </a:p>
          <a:p>
            <a:pPr lvl="1"/>
            <a:r>
              <a:rPr lang="en-US" sz="2400" dirty="0"/>
              <a:t>…whose outputs settle at the </a:t>
            </a:r>
            <a:r>
              <a:rPr lang="en-US" sz="2400" dirty="0">
                <a:solidFill>
                  <a:schemeClr val="accent1"/>
                </a:solidFill>
              </a:rPr>
              <a:t>inputs to the state elements</a:t>
            </a:r>
            <a:r>
              <a:rPr lang="en-US" sz="2400" dirty="0"/>
              <a:t> before the next rising clock edge.</a:t>
            </a:r>
          </a:p>
          <a:p>
            <a:r>
              <a:rPr lang="en-US" sz="2800" dirty="0"/>
              <a:t>At the </a:t>
            </a:r>
            <a:r>
              <a:rPr lang="en-US" sz="2800" b="0" dirty="0">
                <a:solidFill>
                  <a:schemeClr val="accent6">
                    <a:alpha val="99000"/>
                  </a:schemeClr>
                </a:solidFill>
                <a:latin typeface="18 VAG Rounded Light   02390" pitchFamily="2" charset="0"/>
              </a:rPr>
              <a:t>rising clock edge</a:t>
            </a:r>
            <a:r>
              <a:rPr lang="en-US" sz="2800" dirty="0"/>
              <a:t>:</a:t>
            </a:r>
          </a:p>
          <a:p>
            <a:pPr lvl="1"/>
            <a:r>
              <a:rPr lang="en-US" sz="2400" dirty="0"/>
              <a:t>All the </a:t>
            </a:r>
            <a:r>
              <a:rPr lang="en-US" sz="2400" i="1" dirty="0">
                <a:solidFill>
                  <a:schemeClr val="bg1"/>
                </a:solidFill>
              </a:rPr>
              <a:t>state elements </a:t>
            </a:r>
            <a:r>
              <a:rPr lang="en-US" sz="2400" dirty="0"/>
              <a:t>are updated with the combinational logic outputs…</a:t>
            </a:r>
          </a:p>
          <a:p>
            <a:pPr lvl="1"/>
            <a:r>
              <a:rPr lang="en-US" sz="2400" dirty="0"/>
              <a:t>and execution moves to the next clock cycle.</a:t>
            </a:r>
          </a:p>
        </p:txBody>
      </p:sp>
      <p:grpSp>
        <p:nvGrpSpPr>
          <p:cNvPr id="17" name="Group 16">
            <a:extLst>
              <a:ext uri="{FF2B5EF4-FFF2-40B4-BE49-F238E27FC236}">
                <a16:creationId xmlns:a16="http://schemas.microsoft.com/office/drawing/2014/main" id="{559A3056-3BAB-AF0C-D6C0-8199A9A1EBF7}"/>
              </a:ext>
            </a:extLst>
          </p:cNvPr>
          <p:cNvGrpSpPr/>
          <p:nvPr/>
        </p:nvGrpSpPr>
        <p:grpSpPr>
          <a:xfrm>
            <a:off x="9638268" y="2097514"/>
            <a:ext cx="1779374" cy="3572686"/>
            <a:chOff x="9638268" y="2097514"/>
            <a:chExt cx="1779374" cy="3572686"/>
          </a:xfrm>
        </p:grpSpPr>
        <p:sp>
          <p:nvSpPr>
            <p:cNvPr id="5" name="Cloud 4">
              <a:extLst>
                <a:ext uri="{FF2B5EF4-FFF2-40B4-BE49-F238E27FC236}">
                  <a16:creationId xmlns:a16="http://schemas.microsoft.com/office/drawing/2014/main" id="{D4353F48-82BF-8C7D-B743-F5C52D8C0136}"/>
                </a:ext>
              </a:extLst>
            </p:cNvPr>
            <p:cNvSpPr/>
            <p:nvPr/>
          </p:nvSpPr>
          <p:spPr>
            <a:xfrm>
              <a:off x="9638268" y="2097514"/>
              <a:ext cx="1779373" cy="3572686"/>
            </a:xfrm>
            <a:prstGeom prst="cloud">
              <a:avLst/>
            </a:prstGeom>
            <a:noFill/>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4"/>
                </a:solidFill>
                <a:latin typeface="18 VAG Rounded Light   02390" pitchFamily="2" charset="0"/>
              </a:endParaRPr>
            </a:p>
          </p:txBody>
        </p:sp>
        <p:sp>
          <p:nvSpPr>
            <p:cNvPr id="10" name="TextBox 9">
              <a:extLst>
                <a:ext uri="{FF2B5EF4-FFF2-40B4-BE49-F238E27FC236}">
                  <a16:creationId xmlns:a16="http://schemas.microsoft.com/office/drawing/2014/main" id="{597AB62A-FEA8-79E5-9DE9-EA9239DF1D4B}"/>
                </a:ext>
              </a:extLst>
            </p:cNvPr>
            <p:cNvSpPr txBox="1"/>
            <p:nvPr/>
          </p:nvSpPr>
          <p:spPr>
            <a:xfrm>
              <a:off x="9638269" y="3560692"/>
              <a:ext cx="1779373" cy="646331"/>
            </a:xfrm>
            <a:prstGeom prst="rect">
              <a:avLst/>
            </a:prstGeom>
            <a:noFill/>
          </p:spPr>
          <p:txBody>
            <a:bodyPr wrap="square" rtlCol="0">
              <a:spAutoFit/>
            </a:bodyPr>
            <a:lstStyle/>
            <a:p>
              <a:pPr algn="ctr"/>
              <a:r>
                <a:rPr lang="en-US" sz="1800" dirty="0">
                  <a:solidFill>
                    <a:schemeClr val="bg1"/>
                  </a:solidFill>
                  <a:latin typeface="18 VAG Rounded Light   02390" pitchFamily="2" charset="0"/>
                </a:rPr>
                <a:t>Combinational logic</a:t>
              </a:r>
            </a:p>
          </p:txBody>
        </p:sp>
      </p:grpSp>
      <p:grpSp>
        <p:nvGrpSpPr>
          <p:cNvPr id="19" name="Group 18">
            <a:extLst>
              <a:ext uri="{FF2B5EF4-FFF2-40B4-BE49-F238E27FC236}">
                <a16:creationId xmlns:a16="http://schemas.microsoft.com/office/drawing/2014/main" id="{41917E3C-78E0-F667-5A79-08414A41C2CF}"/>
              </a:ext>
            </a:extLst>
          </p:cNvPr>
          <p:cNvGrpSpPr/>
          <p:nvPr/>
        </p:nvGrpSpPr>
        <p:grpSpPr>
          <a:xfrm>
            <a:off x="8365565" y="2264217"/>
            <a:ext cx="594362" cy="3231812"/>
            <a:chOff x="8365565" y="2264217"/>
            <a:chExt cx="594362" cy="3231812"/>
          </a:xfrm>
        </p:grpSpPr>
        <p:grpSp>
          <p:nvGrpSpPr>
            <p:cNvPr id="27" name="Group 26">
              <a:extLst>
                <a:ext uri="{FF2B5EF4-FFF2-40B4-BE49-F238E27FC236}">
                  <a16:creationId xmlns:a16="http://schemas.microsoft.com/office/drawing/2014/main" id="{5722050A-0552-9F73-8C2B-044FA134ECB5}"/>
                </a:ext>
              </a:extLst>
            </p:cNvPr>
            <p:cNvGrpSpPr/>
            <p:nvPr/>
          </p:nvGrpSpPr>
          <p:grpSpPr>
            <a:xfrm>
              <a:off x="8589264" y="2264217"/>
              <a:ext cx="370661" cy="643159"/>
              <a:chOff x="8439707" y="2607275"/>
              <a:chExt cx="370661" cy="643159"/>
            </a:xfrm>
          </p:grpSpPr>
          <p:sp>
            <p:nvSpPr>
              <p:cNvPr id="14" name="Rectangle 7">
                <a:extLst>
                  <a:ext uri="{FF2B5EF4-FFF2-40B4-BE49-F238E27FC236}">
                    <a16:creationId xmlns:a16="http://schemas.microsoft.com/office/drawing/2014/main" id="{4B9D2854-B788-5081-2DC1-2E215C14CA84}"/>
                  </a:ext>
                </a:extLst>
              </p:cNvPr>
              <p:cNvSpPr>
                <a:spLocks noChangeArrowheads="1"/>
              </p:cNvSpPr>
              <p:nvPr/>
            </p:nvSpPr>
            <p:spPr bwMode="auto">
              <a:xfrm>
                <a:off x="8439707" y="2607275"/>
                <a:ext cx="370661"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PC</a:t>
                </a:r>
              </a:p>
            </p:txBody>
          </p:sp>
          <p:sp>
            <p:nvSpPr>
              <p:cNvPr id="25" name="Line 18">
                <a:extLst>
                  <a:ext uri="{FF2B5EF4-FFF2-40B4-BE49-F238E27FC236}">
                    <a16:creationId xmlns:a16="http://schemas.microsoft.com/office/drawing/2014/main" id="{9BFC18F3-338F-3AF7-2CC5-6EA206BC8DED}"/>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26" name="Line 19">
                <a:extLst>
                  <a:ext uri="{FF2B5EF4-FFF2-40B4-BE49-F238E27FC236}">
                    <a16:creationId xmlns:a16="http://schemas.microsoft.com/office/drawing/2014/main" id="{8E7EF9EE-F4B1-2733-FDBF-6E76002DD5AB}"/>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nvGrpSpPr>
            <p:cNvPr id="28" name="Group 27">
              <a:extLst>
                <a:ext uri="{FF2B5EF4-FFF2-40B4-BE49-F238E27FC236}">
                  <a16:creationId xmlns:a16="http://schemas.microsoft.com/office/drawing/2014/main" id="{041F5359-44D4-EC8A-83DA-342F6C0F2EC3}"/>
                </a:ext>
              </a:extLst>
            </p:cNvPr>
            <p:cNvGrpSpPr/>
            <p:nvPr/>
          </p:nvGrpSpPr>
          <p:grpSpPr>
            <a:xfrm>
              <a:off x="8365565" y="3127101"/>
              <a:ext cx="594360" cy="643159"/>
              <a:chOff x="8439705" y="2607275"/>
              <a:chExt cx="594360" cy="643159"/>
            </a:xfrm>
          </p:grpSpPr>
          <p:sp>
            <p:nvSpPr>
              <p:cNvPr id="29" name="Rectangle 7">
                <a:extLst>
                  <a:ext uri="{FF2B5EF4-FFF2-40B4-BE49-F238E27FC236}">
                    <a16:creationId xmlns:a16="http://schemas.microsoft.com/office/drawing/2014/main" id="{49CA6193-EB12-1521-540C-63931268AC12}"/>
                  </a:ext>
                </a:extLst>
              </p:cNvPr>
              <p:cNvSpPr>
                <a:spLocks noChangeArrowheads="1"/>
              </p:cNvSpPr>
              <p:nvPr/>
            </p:nvSpPr>
            <p:spPr bwMode="auto">
              <a:xfrm>
                <a:off x="8439705"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IMEM</a:t>
                </a:r>
              </a:p>
            </p:txBody>
          </p:sp>
          <p:sp>
            <p:nvSpPr>
              <p:cNvPr id="30" name="Line 18">
                <a:extLst>
                  <a:ext uri="{FF2B5EF4-FFF2-40B4-BE49-F238E27FC236}">
                    <a16:creationId xmlns:a16="http://schemas.microsoft.com/office/drawing/2014/main" id="{425CFAAE-DAF2-AB8D-1FD9-07F92899DF6B}"/>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31" name="Line 19">
                <a:extLst>
                  <a:ext uri="{FF2B5EF4-FFF2-40B4-BE49-F238E27FC236}">
                    <a16:creationId xmlns:a16="http://schemas.microsoft.com/office/drawing/2014/main" id="{51BEC91F-015C-3244-59C5-7319E68452E5}"/>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nvGrpSpPr>
            <p:cNvPr id="32" name="Group 31">
              <a:extLst>
                <a:ext uri="{FF2B5EF4-FFF2-40B4-BE49-F238E27FC236}">
                  <a16:creationId xmlns:a16="http://schemas.microsoft.com/office/drawing/2014/main" id="{969F743A-49DE-1701-A77B-0A58303717CB}"/>
                </a:ext>
              </a:extLst>
            </p:cNvPr>
            <p:cNvGrpSpPr/>
            <p:nvPr/>
          </p:nvGrpSpPr>
          <p:grpSpPr>
            <a:xfrm>
              <a:off x="8365567" y="3989985"/>
              <a:ext cx="594360" cy="643159"/>
              <a:chOff x="8439707" y="2607275"/>
              <a:chExt cx="594360" cy="643159"/>
            </a:xfrm>
          </p:grpSpPr>
          <p:sp>
            <p:nvSpPr>
              <p:cNvPr id="33" name="Rectangle 7">
                <a:extLst>
                  <a:ext uri="{FF2B5EF4-FFF2-40B4-BE49-F238E27FC236}">
                    <a16:creationId xmlns:a16="http://schemas.microsoft.com/office/drawing/2014/main" id="{D3DDE0BF-D173-50F8-FDA8-4CF7D2E55A59}"/>
                  </a:ext>
                </a:extLst>
              </p:cNvPr>
              <p:cNvSpPr>
                <a:spLocks noChangeArrowheads="1"/>
              </p:cNvSpPr>
              <p:nvPr/>
            </p:nvSpPr>
            <p:spPr bwMode="auto">
              <a:xfrm>
                <a:off x="8439707"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Reg[ ]</a:t>
                </a:r>
              </a:p>
            </p:txBody>
          </p:sp>
          <p:sp>
            <p:nvSpPr>
              <p:cNvPr id="34" name="Line 18">
                <a:extLst>
                  <a:ext uri="{FF2B5EF4-FFF2-40B4-BE49-F238E27FC236}">
                    <a16:creationId xmlns:a16="http://schemas.microsoft.com/office/drawing/2014/main" id="{9ACD16BA-7CCF-1038-C2F4-8E6EDEB86104}"/>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35" name="Line 19">
                <a:extLst>
                  <a:ext uri="{FF2B5EF4-FFF2-40B4-BE49-F238E27FC236}">
                    <a16:creationId xmlns:a16="http://schemas.microsoft.com/office/drawing/2014/main" id="{9DF4FC96-3FB0-710F-C380-8F24132A522D}"/>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nvGrpSpPr>
            <p:cNvPr id="36" name="Group 35">
              <a:extLst>
                <a:ext uri="{FF2B5EF4-FFF2-40B4-BE49-F238E27FC236}">
                  <a16:creationId xmlns:a16="http://schemas.microsoft.com/office/drawing/2014/main" id="{A3F1E124-B9D4-FB41-B56F-0F23DA6605C0}"/>
                </a:ext>
              </a:extLst>
            </p:cNvPr>
            <p:cNvGrpSpPr/>
            <p:nvPr/>
          </p:nvGrpSpPr>
          <p:grpSpPr>
            <a:xfrm>
              <a:off x="8365567" y="4852870"/>
              <a:ext cx="594360" cy="643159"/>
              <a:chOff x="8439707" y="2607275"/>
              <a:chExt cx="594360" cy="643159"/>
            </a:xfrm>
          </p:grpSpPr>
          <p:sp>
            <p:nvSpPr>
              <p:cNvPr id="37" name="Rectangle 7">
                <a:extLst>
                  <a:ext uri="{FF2B5EF4-FFF2-40B4-BE49-F238E27FC236}">
                    <a16:creationId xmlns:a16="http://schemas.microsoft.com/office/drawing/2014/main" id="{3D6E4EA0-0051-69B6-F958-B58195D91171}"/>
                  </a:ext>
                </a:extLst>
              </p:cNvPr>
              <p:cNvSpPr>
                <a:spLocks noChangeArrowheads="1"/>
              </p:cNvSpPr>
              <p:nvPr/>
            </p:nvSpPr>
            <p:spPr bwMode="auto">
              <a:xfrm>
                <a:off x="8439707"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DMEM</a:t>
                </a:r>
              </a:p>
            </p:txBody>
          </p:sp>
          <p:sp>
            <p:nvSpPr>
              <p:cNvPr id="38" name="Line 18">
                <a:extLst>
                  <a:ext uri="{FF2B5EF4-FFF2-40B4-BE49-F238E27FC236}">
                    <a16:creationId xmlns:a16="http://schemas.microsoft.com/office/drawing/2014/main" id="{C4AEF9E9-D0D7-3CF1-1D34-4ABB0DD144F0}"/>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39" name="Line 19">
                <a:extLst>
                  <a:ext uri="{FF2B5EF4-FFF2-40B4-BE49-F238E27FC236}">
                    <a16:creationId xmlns:a16="http://schemas.microsoft.com/office/drawing/2014/main" id="{33F6A76C-CF06-EAF6-E1A8-553E973B77B7}"/>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grpSp>
        <p:nvGrpSpPr>
          <p:cNvPr id="13" name="Group 12">
            <a:extLst>
              <a:ext uri="{FF2B5EF4-FFF2-40B4-BE49-F238E27FC236}">
                <a16:creationId xmlns:a16="http://schemas.microsoft.com/office/drawing/2014/main" id="{CE372268-06D9-C326-FD7F-B80279303EB5}"/>
              </a:ext>
            </a:extLst>
          </p:cNvPr>
          <p:cNvGrpSpPr/>
          <p:nvPr/>
        </p:nvGrpSpPr>
        <p:grpSpPr>
          <a:xfrm>
            <a:off x="8959924" y="2585796"/>
            <a:ext cx="924305" cy="2588654"/>
            <a:chOff x="8959924" y="2585796"/>
            <a:chExt cx="924305" cy="2588654"/>
          </a:xfrm>
        </p:grpSpPr>
        <p:cxnSp>
          <p:nvCxnSpPr>
            <p:cNvPr id="53" name="Straight Arrow Connector 52">
              <a:extLst>
                <a:ext uri="{FF2B5EF4-FFF2-40B4-BE49-F238E27FC236}">
                  <a16:creationId xmlns:a16="http://schemas.microsoft.com/office/drawing/2014/main" id="{5C68DD61-A3E0-2AD7-3D86-2EEF5CFD8FC3}"/>
                </a:ext>
              </a:extLst>
            </p:cNvPr>
            <p:cNvCxnSpPr>
              <a:cxnSpLocks/>
              <a:stCxn id="14" idx="3"/>
            </p:cNvCxnSpPr>
            <p:nvPr/>
          </p:nvCxnSpPr>
          <p:spPr>
            <a:xfrm flipV="1">
              <a:off x="8959925" y="2585796"/>
              <a:ext cx="924304" cy="1"/>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FBFC9B7-51DC-7E93-89E9-40E464280409}"/>
                </a:ext>
              </a:extLst>
            </p:cNvPr>
            <p:cNvCxnSpPr>
              <a:cxnSpLocks/>
            </p:cNvCxnSpPr>
            <p:nvPr/>
          </p:nvCxnSpPr>
          <p:spPr>
            <a:xfrm>
              <a:off x="8959924" y="3460844"/>
              <a:ext cx="731520"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4908FFA-C7DF-84F7-30CE-853E1F98890A}"/>
                </a:ext>
              </a:extLst>
            </p:cNvPr>
            <p:cNvCxnSpPr>
              <a:cxnSpLocks/>
              <a:stCxn id="33" idx="3"/>
            </p:cNvCxnSpPr>
            <p:nvPr/>
          </p:nvCxnSpPr>
          <p:spPr>
            <a:xfrm flipV="1">
              <a:off x="8959927" y="4311564"/>
              <a:ext cx="731520" cy="1"/>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510008-9208-47B8-A7DE-D88888F4650D}"/>
                </a:ext>
              </a:extLst>
            </p:cNvPr>
            <p:cNvCxnSpPr>
              <a:cxnSpLocks/>
              <a:stCxn id="37" idx="3"/>
            </p:cNvCxnSpPr>
            <p:nvPr/>
          </p:nvCxnSpPr>
          <p:spPr>
            <a:xfrm flipV="1">
              <a:off x="8959927" y="5174448"/>
              <a:ext cx="924302" cy="2"/>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56D351-9BEB-A4D9-8045-40A544A346DF}"/>
              </a:ext>
            </a:extLst>
          </p:cNvPr>
          <p:cNvGrpSpPr/>
          <p:nvPr/>
        </p:nvGrpSpPr>
        <p:grpSpPr>
          <a:xfrm>
            <a:off x="7724426" y="2907376"/>
            <a:ext cx="920477" cy="3563604"/>
            <a:chOff x="7724426" y="2907376"/>
            <a:chExt cx="920477" cy="3563604"/>
          </a:xfrm>
        </p:grpSpPr>
        <p:grpSp>
          <p:nvGrpSpPr>
            <p:cNvPr id="12" name="Group 11">
              <a:extLst>
                <a:ext uri="{FF2B5EF4-FFF2-40B4-BE49-F238E27FC236}">
                  <a16:creationId xmlns:a16="http://schemas.microsoft.com/office/drawing/2014/main" id="{8CB03659-CA2E-03E3-BF70-F62DB5E97B7C}"/>
                </a:ext>
              </a:extLst>
            </p:cNvPr>
            <p:cNvGrpSpPr/>
            <p:nvPr/>
          </p:nvGrpSpPr>
          <p:grpSpPr>
            <a:xfrm>
              <a:off x="7724426" y="5828429"/>
              <a:ext cx="631816" cy="642551"/>
              <a:chOff x="7724426" y="5828429"/>
              <a:chExt cx="631816" cy="642551"/>
            </a:xfrm>
          </p:grpSpPr>
          <p:sp>
            <p:nvSpPr>
              <p:cNvPr id="50" name="Freeform 49">
                <a:extLst>
                  <a:ext uri="{FF2B5EF4-FFF2-40B4-BE49-F238E27FC236}">
                    <a16:creationId xmlns:a16="http://schemas.microsoft.com/office/drawing/2014/main" id="{0F7FAFAE-6334-1613-AEB7-655E8FD2A471}"/>
                  </a:ext>
                </a:extLst>
              </p:cNvPr>
              <p:cNvSpPr/>
              <p:nvPr/>
            </p:nvSpPr>
            <p:spPr>
              <a:xfrm>
                <a:off x="7846087" y="5998282"/>
                <a:ext cx="403194" cy="234779"/>
              </a:xfrm>
              <a:custGeom>
                <a:avLst/>
                <a:gdLst>
                  <a:gd name="connsiteX0" fmla="*/ 0 w 2125362"/>
                  <a:gd name="connsiteY0" fmla="*/ 605481 h 617838"/>
                  <a:gd name="connsiteX1" fmla="*/ 160638 w 2125362"/>
                  <a:gd name="connsiteY1" fmla="*/ 0 h 617838"/>
                  <a:gd name="connsiteX2" fmla="*/ 1000897 w 2125362"/>
                  <a:gd name="connsiteY2" fmla="*/ 0 h 617838"/>
                  <a:gd name="connsiteX3" fmla="*/ 1186249 w 2125362"/>
                  <a:gd name="connsiteY3" fmla="*/ 605481 h 617838"/>
                  <a:gd name="connsiteX4" fmla="*/ 2038865 w 2125362"/>
                  <a:gd name="connsiteY4" fmla="*/ 617838 h 617838"/>
                  <a:gd name="connsiteX5" fmla="*/ 2125362 w 2125362"/>
                  <a:gd name="connsiteY5" fmla="*/ 247136 h 617838"/>
                  <a:gd name="connsiteX6" fmla="*/ 2125362 w 2125362"/>
                  <a:gd name="connsiteY6" fmla="*/ 247136 h 61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362" h="617838">
                    <a:moveTo>
                      <a:pt x="0" y="605481"/>
                    </a:moveTo>
                    <a:lnTo>
                      <a:pt x="160638" y="0"/>
                    </a:lnTo>
                    <a:lnTo>
                      <a:pt x="1000897" y="0"/>
                    </a:lnTo>
                    <a:lnTo>
                      <a:pt x="1186249" y="605481"/>
                    </a:lnTo>
                    <a:lnTo>
                      <a:pt x="2038865" y="617838"/>
                    </a:lnTo>
                    <a:lnTo>
                      <a:pt x="2125362" y="247136"/>
                    </a:lnTo>
                    <a:lnTo>
                      <a:pt x="2125362" y="247136"/>
                    </a:lnTo>
                  </a:path>
                </a:pathLst>
              </a:custGeom>
              <a:noFill/>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3DBC9B3F-C9D6-6970-C152-DCF8CDD2DB63}"/>
                  </a:ext>
                </a:extLst>
              </p:cNvPr>
              <p:cNvSpPr/>
              <p:nvPr/>
            </p:nvSpPr>
            <p:spPr>
              <a:xfrm>
                <a:off x="7724426" y="5828429"/>
                <a:ext cx="631816" cy="642551"/>
              </a:xfrm>
              <a:prstGeom prst="rec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sz="1600" dirty="0" err="1">
                    <a:solidFill>
                      <a:schemeClr val="accent6"/>
                    </a:solidFill>
                    <a:latin typeface="18 VAG Rounded Light   02390" pitchFamily="2" charset="0"/>
                  </a:rPr>
                  <a:t>clk</a:t>
                </a:r>
                <a:endParaRPr lang="en-US" sz="1600" dirty="0">
                  <a:solidFill>
                    <a:schemeClr val="accent6"/>
                  </a:solidFill>
                  <a:latin typeface="18 VAG Rounded Light   02390" pitchFamily="2" charset="0"/>
                </a:endParaRPr>
              </a:p>
            </p:txBody>
          </p:sp>
        </p:grpSp>
        <p:grpSp>
          <p:nvGrpSpPr>
            <p:cNvPr id="16" name="Group 15">
              <a:extLst>
                <a:ext uri="{FF2B5EF4-FFF2-40B4-BE49-F238E27FC236}">
                  <a16:creationId xmlns:a16="http://schemas.microsoft.com/office/drawing/2014/main" id="{18012BC5-670A-0EAA-FF7C-1DCCA50BA72B}"/>
                </a:ext>
              </a:extLst>
            </p:cNvPr>
            <p:cNvGrpSpPr/>
            <p:nvPr/>
          </p:nvGrpSpPr>
          <p:grpSpPr>
            <a:xfrm>
              <a:off x="8171846" y="2907376"/>
              <a:ext cx="473057" cy="2916455"/>
              <a:chOff x="8171846" y="2907376"/>
              <a:chExt cx="473057" cy="2916455"/>
            </a:xfrm>
          </p:grpSpPr>
          <p:sp>
            <p:nvSpPr>
              <p:cNvPr id="80" name="Freeform 79">
                <a:extLst>
                  <a:ext uri="{FF2B5EF4-FFF2-40B4-BE49-F238E27FC236}">
                    <a16:creationId xmlns:a16="http://schemas.microsoft.com/office/drawing/2014/main" id="{C5C54F5E-0DAF-1904-610A-887E8604ACCF}"/>
                  </a:ext>
                </a:extLst>
              </p:cNvPr>
              <p:cNvSpPr/>
              <p:nvPr/>
            </p:nvSpPr>
            <p:spPr>
              <a:xfrm>
                <a:off x="8173265" y="2907376"/>
                <a:ext cx="471638" cy="2916455"/>
              </a:xfrm>
              <a:custGeom>
                <a:avLst/>
                <a:gdLst>
                  <a:gd name="connsiteX0" fmla="*/ 0 w 471638"/>
                  <a:gd name="connsiteY0" fmla="*/ 2916455 h 2916455"/>
                  <a:gd name="connsiteX1" fmla="*/ 0 w 471638"/>
                  <a:gd name="connsiteY1" fmla="*/ 105878 h 2916455"/>
                  <a:gd name="connsiteX2" fmla="*/ 471638 w 471638"/>
                  <a:gd name="connsiteY2" fmla="*/ 105878 h 2916455"/>
                  <a:gd name="connsiteX3" fmla="*/ 471638 w 471638"/>
                  <a:gd name="connsiteY3" fmla="*/ 0 h 2916455"/>
                </a:gdLst>
                <a:ahLst/>
                <a:cxnLst>
                  <a:cxn ang="0">
                    <a:pos x="connsiteX0" y="connsiteY0"/>
                  </a:cxn>
                  <a:cxn ang="0">
                    <a:pos x="connsiteX1" y="connsiteY1"/>
                  </a:cxn>
                  <a:cxn ang="0">
                    <a:pos x="connsiteX2" y="connsiteY2"/>
                  </a:cxn>
                  <a:cxn ang="0">
                    <a:pos x="connsiteX3" y="connsiteY3"/>
                  </a:cxn>
                </a:cxnLst>
                <a:rect l="l" t="t" r="r" b="b"/>
                <a:pathLst>
                  <a:path w="471638" h="2916455">
                    <a:moveTo>
                      <a:pt x="0" y="2916455"/>
                    </a:moveTo>
                    <a:lnTo>
                      <a:pt x="0" y="105878"/>
                    </a:lnTo>
                    <a:lnTo>
                      <a:pt x="471638" y="105878"/>
                    </a:lnTo>
                    <a:lnTo>
                      <a:pt x="471638" y="0"/>
                    </a:lnTo>
                  </a:path>
                </a:pathLst>
              </a:custGeom>
              <a:noFill/>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Freeform 81">
                <a:extLst>
                  <a:ext uri="{FF2B5EF4-FFF2-40B4-BE49-F238E27FC236}">
                    <a16:creationId xmlns:a16="http://schemas.microsoft.com/office/drawing/2014/main" id="{A3D2E7AC-58BD-7ECD-FADB-9D5FDDDEF625}"/>
                  </a:ext>
                </a:extLst>
              </p:cNvPr>
              <p:cNvSpPr/>
              <p:nvPr/>
            </p:nvSpPr>
            <p:spPr>
              <a:xfrm>
                <a:off x="8171848" y="3782728"/>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Freeform 82">
                <a:extLst>
                  <a:ext uri="{FF2B5EF4-FFF2-40B4-BE49-F238E27FC236}">
                    <a16:creationId xmlns:a16="http://schemas.microsoft.com/office/drawing/2014/main" id="{F2CD0250-B10E-43EF-8384-88B67D7F090E}"/>
                  </a:ext>
                </a:extLst>
              </p:cNvPr>
              <p:cNvSpPr/>
              <p:nvPr/>
            </p:nvSpPr>
            <p:spPr>
              <a:xfrm>
                <a:off x="8171847" y="4632858"/>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Freeform 83">
                <a:extLst>
                  <a:ext uri="{FF2B5EF4-FFF2-40B4-BE49-F238E27FC236}">
                    <a16:creationId xmlns:a16="http://schemas.microsoft.com/office/drawing/2014/main" id="{976869E6-E4FC-E4A0-2A77-FB845A66D51C}"/>
                  </a:ext>
                </a:extLst>
              </p:cNvPr>
              <p:cNvSpPr/>
              <p:nvPr/>
            </p:nvSpPr>
            <p:spPr>
              <a:xfrm>
                <a:off x="8171846" y="5496633"/>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85" name="Rectangle 84">
            <a:extLst>
              <a:ext uri="{FF2B5EF4-FFF2-40B4-BE49-F238E27FC236}">
                <a16:creationId xmlns:a16="http://schemas.microsoft.com/office/drawing/2014/main" id="{2163F679-2B2E-CA3C-4645-4B34FE9A5D09}"/>
              </a:ext>
            </a:extLst>
          </p:cNvPr>
          <p:cNvSpPr/>
          <p:nvPr/>
        </p:nvSpPr>
        <p:spPr>
          <a:xfrm>
            <a:off x="774359" y="3754070"/>
            <a:ext cx="182880" cy="182880"/>
          </a:xfrm>
          <a:prstGeom prst="rect">
            <a:avLst/>
          </a:prstGeom>
          <a:solidFill>
            <a:schemeClr val="accent1"/>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accent1"/>
              </a:solidFill>
              <a:latin typeface="18 VAG Rounded Light   02390" pitchFamily="2" charset="0"/>
            </a:endParaRPr>
          </a:p>
        </p:txBody>
      </p:sp>
      <p:sp>
        <p:nvSpPr>
          <p:cNvPr id="86" name="Rectangle 85">
            <a:extLst>
              <a:ext uri="{FF2B5EF4-FFF2-40B4-BE49-F238E27FC236}">
                <a16:creationId xmlns:a16="http://schemas.microsoft.com/office/drawing/2014/main" id="{85B38B87-9652-6D76-E250-2537F0071318}"/>
              </a:ext>
            </a:extLst>
          </p:cNvPr>
          <p:cNvSpPr/>
          <p:nvPr/>
        </p:nvSpPr>
        <p:spPr>
          <a:xfrm>
            <a:off x="760396" y="2981234"/>
            <a:ext cx="182880" cy="182880"/>
          </a:xfrm>
          <a:prstGeom prst="rect">
            <a:avLst/>
          </a:prstGeom>
          <a:solidFill>
            <a:schemeClr val="accent4"/>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solidFill>
                <a:schemeClr val="accent1"/>
              </a:solidFill>
              <a:latin typeface="18 VAG Rounded Light   02390" pitchFamily="2" charset="0"/>
            </a:endParaRPr>
          </a:p>
        </p:txBody>
      </p:sp>
      <p:grpSp>
        <p:nvGrpSpPr>
          <p:cNvPr id="15" name="Group 14">
            <a:extLst>
              <a:ext uri="{FF2B5EF4-FFF2-40B4-BE49-F238E27FC236}">
                <a16:creationId xmlns:a16="http://schemas.microsoft.com/office/drawing/2014/main" id="{2999F465-5ACF-D97E-6E8A-BE540DE204B7}"/>
              </a:ext>
            </a:extLst>
          </p:cNvPr>
          <p:cNvGrpSpPr/>
          <p:nvPr/>
        </p:nvGrpSpPr>
        <p:grpSpPr>
          <a:xfrm>
            <a:off x="7768046" y="1306286"/>
            <a:ext cx="4136571" cy="3875314"/>
            <a:chOff x="7768046" y="1306286"/>
            <a:chExt cx="4136571" cy="3875314"/>
          </a:xfrm>
        </p:grpSpPr>
        <p:sp>
          <p:nvSpPr>
            <p:cNvPr id="72" name="Freeform 71">
              <a:extLst>
                <a:ext uri="{FF2B5EF4-FFF2-40B4-BE49-F238E27FC236}">
                  <a16:creationId xmlns:a16="http://schemas.microsoft.com/office/drawing/2014/main" id="{502248CB-761B-7FB3-7EC1-1F213861815B}"/>
                </a:ext>
              </a:extLst>
            </p:cNvPr>
            <p:cNvSpPr/>
            <p:nvPr/>
          </p:nvSpPr>
          <p:spPr>
            <a:xfrm>
              <a:off x="8068235" y="1613647"/>
              <a:ext cx="3517751" cy="1850315"/>
            </a:xfrm>
            <a:custGeom>
              <a:avLst/>
              <a:gdLst>
                <a:gd name="connsiteX0" fmla="*/ 3313356 w 3517751"/>
                <a:gd name="connsiteY0" fmla="*/ 1839558 h 1850315"/>
                <a:gd name="connsiteX1" fmla="*/ 3517751 w 3517751"/>
                <a:gd name="connsiteY1" fmla="*/ 1850315 h 1850315"/>
                <a:gd name="connsiteX2" fmla="*/ 3517751 w 3517751"/>
                <a:gd name="connsiteY2" fmla="*/ 0 h 1850315"/>
                <a:gd name="connsiteX3" fmla="*/ 0 w 3517751"/>
                <a:gd name="connsiteY3" fmla="*/ 0 h 1850315"/>
                <a:gd name="connsiteX4" fmla="*/ 0 w 3517751"/>
                <a:gd name="connsiteY4" fmla="*/ 1850315 h 1850315"/>
                <a:gd name="connsiteX5" fmla="*/ 279699 w 3517751"/>
                <a:gd name="connsiteY5" fmla="*/ 1850315 h 18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751" h="1850315">
                  <a:moveTo>
                    <a:pt x="3313356" y="1839558"/>
                  </a:moveTo>
                  <a:lnTo>
                    <a:pt x="3517751" y="1850315"/>
                  </a:lnTo>
                  <a:lnTo>
                    <a:pt x="3517751" y="0"/>
                  </a:lnTo>
                  <a:lnTo>
                    <a:pt x="0" y="0"/>
                  </a:lnTo>
                  <a:lnTo>
                    <a:pt x="0" y="1850315"/>
                  </a:lnTo>
                  <a:lnTo>
                    <a:pt x="279699" y="1850315"/>
                  </a:ln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Freeform 73">
              <a:extLst>
                <a:ext uri="{FF2B5EF4-FFF2-40B4-BE49-F238E27FC236}">
                  <a16:creationId xmlns:a16="http://schemas.microsoft.com/office/drawing/2014/main" id="{5056FD31-614C-3174-75DE-1E412AB27D4F}"/>
                </a:ext>
              </a:extLst>
            </p:cNvPr>
            <p:cNvSpPr/>
            <p:nvPr/>
          </p:nvSpPr>
          <p:spPr>
            <a:xfrm>
              <a:off x="7933509" y="1454331"/>
              <a:ext cx="3840480" cy="2856412"/>
            </a:xfrm>
            <a:custGeom>
              <a:avLst/>
              <a:gdLst>
                <a:gd name="connsiteX0" fmla="*/ 3448594 w 3840480"/>
                <a:gd name="connsiteY0" fmla="*/ 2847703 h 2856412"/>
                <a:gd name="connsiteX1" fmla="*/ 3840480 w 3840480"/>
                <a:gd name="connsiteY1" fmla="*/ 2847703 h 2856412"/>
                <a:gd name="connsiteX2" fmla="*/ 3840480 w 3840480"/>
                <a:gd name="connsiteY2" fmla="*/ 0 h 2856412"/>
                <a:gd name="connsiteX3" fmla="*/ 0 w 3840480"/>
                <a:gd name="connsiteY3" fmla="*/ 0 h 2856412"/>
                <a:gd name="connsiteX4" fmla="*/ 0 w 3840480"/>
                <a:gd name="connsiteY4" fmla="*/ 2856412 h 2856412"/>
                <a:gd name="connsiteX5" fmla="*/ 409302 w 3840480"/>
                <a:gd name="connsiteY5" fmla="*/ 2856412 h 2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856412">
                  <a:moveTo>
                    <a:pt x="3448594" y="2847703"/>
                  </a:moveTo>
                  <a:lnTo>
                    <a:pt x="3840480" y="2847703"/>
                  </a:lnTo>
                  <a:lnTo>
                    <a:pt x="3840480" y="0"/>
                  </a:lnTo>
                  <a:lnTo>
                    <a:pt x="0" y="0"/>
                  </a:lnTo>
                  <a:lnTo>
                    <a:pt x="0" y="2856412"/>
                  </a:lnTo>
                  <a:lnTo>
                    <a:pt x="409302" y="2856412"/>
                  </a:ln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Freeform 74">
              <a:extLst>
                <a:ext uri="{FF2B5EF4-FFF2-40B4-BE49-F238E27FC236}">
                  <a16:creationId xmlns:a16="http://schemas.microsoft.com/office/drawing/2014/main" id="{47FE64B1-399D-5B26-C5AF-6981B35AF557}"/>
                </a:ext>
              </a:extLst>
            </p:cNvPr>
            <p:cNvSpPr/>
            <p:nvPr/>
          </p:nvSpPr>
          <p:spPr>
            <a:xfrm>
              <a:off x="7768046" y="1306286"/>
              <a:ext cx="4136571" cy="3875314"/>
            </a:xfrm>
            <a:custGeom>
              <a:avLst/>
              <a:gdLst>
                <a:gd name="connsiteX0" fmla="*/ 3326674 w 4136571"/>
                <a:gd name="connsiteY0" fmla="*/ 3866605 h 3875314"/>
                <a:gd name="connsiteX1" fmla="*/ 4136571 w 4136571"/>
                <a:gd name="connsiteY1" fmla="*/ 3866605 h 3875314"/>
                <a:gd name="connsiteX2" fmla="*/ 4136571 w 4136571"/>
                <a:gd name="connsiteY2" fmla="*/ 0 h 3875314"/>
                <a:gd name="connsiteX3" fmla="*/ 0 w 4136571"/>
                <a:gd name="connsiteY3" fmla="*/ 0 h 3875314"/>
                <a:gd name="connsiteX4" fmla="*/ 0 w 4136571"/>
                <a:gd name="connsiteY4" fmla="*/ 3875314 h 3875314"/>
                <a:gd name="connsiteX5" fmla="*/ 583474 w 4136571"/>
                <a:gd name="connsiteY5" fmla="*/ 3875314 h 387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571" h="3875314">
                  <a:moveTo>
                    <a:pt x="3326674" y="3866605"/>
                  </a:moveTo>
                  <a:lnTo>
                    <a:pt x="4136571" y="3866605"/>
                  </a:lnTo>
                  <a:lnTo>
                    <a:pt x="4136571" y="0"/>
                  </a:lnTo>
                  <a:lnTo>
                    <a:pt x="0" y="0"/>
                  </a:lnTo>
                  <a:lnTo>
                    <a:pt x="0" y="3875314"/>
                  </a:lnTo>
                  <a:lnTo>
                    <a:pt x="583474" y="3875314"/>
                  </a:ln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a:extLst>
                <a:ext uri="{FF2B5EF4-FFF2-40B4-BE49-F238E27FC236}">
                  <a16:creationId xmlns:a16="http://schemas.microsoft.com/office/drawing/2014/main" id="{64558499-02B4-7536-B8FC-44393F4094DE}"/>
                </a:ext>
              </a:extLst>
            </p:cNvPr>
            <p:cNvSpPr/>
            <p:nvPr/>
          </p:nvSpPr>
          <p:spPr>
            <a:xfrm>
              <a:off x="8247017" y="1741714"/>
              <a:ext cx="3169920" cy="853440"/>
            </a:xfrm>
            <a:custGeom>
              <a:avLst/>
              <a:gdLst>
                <a:gd name="connsiteX0" fmla="*/ 3013166 w 3169920"/>
                <a:gd name="connsiteY0" fmla="*/ 844732 h 853440"/>
                <a:gd name="connsiteX1" fmla="*/ 3169920 w 3169920"/>
                <a:gd name="connsiteY1" fmla="*/ 844732 h 853440"/>
                <a:gd name="connsiteX2" fmla="*/ 3169920 w 3169920"/>
                <a:gd name="connsiteY2" fmla="*/ 0 h 853440"/>
                <a:gd name="connsiteX3" fmla="*/ 0 w 3169920"/>
                <a:gd name="connsiteY3" fmla="*/ 0 h 853440"/>
                <a:gd name="connsiteX4" fmla="*/ 0 w 3169920"/>
                <a:gd name="connsiteY4" fmla="*/ 853440 h 853440"/>
                <a:gd name="connsiteX5" fmla="*/ 313509 w 3169920"/>
                <a:gd name="connsiteY5" fmla="*/ 853440 h 853440"/>
                <a:gd name="connsiteX6" fmla="*/ 313509 w 3169920"/>
                <a:gd name="connsiteY6" fmla="*/ 85344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920" h="853440">
                  <a:moveTo>
                    <a:pt x="3013166" y="844732"/>
                  </a:moveTo>
                  <a:lnTo>
                    <a:pt x="3169920" y="844732"/>
                  </a:lnTo>
                  <a:lnTo>
                    <a:pt x="3169920" y="0"/>
                  </a:lnTo>
                  <a:lnTo>
                    <a:pt x="0" y="0"/>
                  </a:lnTo>
                  <a:lnTo>
                    <a:pt x="0" y="853440"/>
                  </a:lnTo>
                  <a:lnTo>
                    <a:pt x="313509" y="853440"/>
                  </a:lnTo>
                  <a:lnTo>
                    <a:pt x="313509" y="853440"/>
                  </a:ln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9678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righ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19"/>
                                        </p:tgtEl>
                                      </p:cBhvr>
                                    </p:animEffect>
                                    <p:animScale>
                                      <p:cBhvr>
                                        <p:cTn id="47" dur="250" autoRev="1" fill="hold"/>
                                        <p:tgtEl>
                                          <p:spTgt spid="19"/>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 name="Picture 761">
            <a:extLst>
              <a:ext uri="{FF2B5EF4-FFF2-40B4-BE49-F238E27FC236}">
                <a16:creationId xmlns:a16="http://schemas.microsoft.com/office/drawing/2014/main" id="{08973A27-3F1D-9F62-5560-A38681933AC1}"/>
              </a:ext>
            </a:extLst>
          </p:cNvPr>
          <p:cNvPicPr>
            <a:picLocks noChangeAspect="1"/>
          </p:cNvPicPr>
          <p:nvPr/>
        </p:nvPicPr>
        <p:blipFill>
          <a:blip r:embed="rId3"/>
          <a:stretch>
            <a:fillRect/>
          </a:stretch>
        </p:blipFill>
        <p:spPr>
          <a:xfrm>
            <a:off x="4292492" y="979987"/>
            <a:ext cx="8112109" cy="4438925"/>
          </a:xfrm>
          <a:prstGeom prst="rect">
            <a:avLst/>
          </a:prstGeom>
        </p:spPr>
      </p:pic>
      <p:sp>
        <p:nvSpPr>
          <p:cNvPr id="2" name="Title 1">
            <a:extLst>
              <a:ext uri="{FF2B5EF4-FFF2-40B4-BE49-F238E27FC236}">
                <a16:creationId xmlns:a16="http://schemas.microsoft.com/office/drawing/2014/main" id="{E8FDEA13-D4EA-9DF1-93FB-8EEB49DFF70B}"/>
              </a:ext>
            </a:extLst>
          </p:cNvPr>
          <p:cNvSpPr>
            <a:spLocks noGrp="1"/>
          </p:cNvSpPr>
          <p:nvPr>
            <p:ph type="title"/>
          </p:nvPr>
        </p:nvSpPr>
        <p:spPr/>
        <p:txBody>
          <a:bodyPr/>
          <a:lstStyle/>
          <a:p>
            <a:r>
              <a:rPr lang="en-US" dirty="0"/>
              <a:t>State Elements Required by RV32I ISA</a:t>
            </a:r>
          </a:p>
        </p:txBody>
      </p:sp>
      <p:grpSp>
        <p:nvGrpSpPr>
          <p:cNvPr id="35" name="Group 34">
            <a:extLst>
              <a:ext uri="{FF2B5EF4-FFF2-40B4-BE49-F238E27FC236}">
                <a16:creationId xmlns:a16="http://schemas.microsoft.com/office/drawing/2014/main" id="{53118BBF-3CA7-DF30-4321-C1C2E0EB897E}"/>
              </a:ext>
            </a:extLst>
          </p:cNvPr>
          <p:cNvGrpSpPr/>
          <p:nvPr/>
        </p:nvGrpSpPr>
        <p:grpSpPr>
          <a:xfrm>
            <a:off x="158123" y="3574281"/>
            <a:ext cx="2380002" cy="1591944"/>
            <a:chOff x="158123" y="3574281"/>
            <a:chExt cx="2380002" cy="1591944"/>
          </a:xfrm>
        </p:grpSpPr>
        <p:sp>
          <p:nvSpPr>
            <p:cNvPr id="6" name="Content Placeholder 2">
              <a:extLst>
                <a:ext uri="{FF2B5EF4-FFF2-40B4-BE49-F238E27FC236}">
                  <a16:creationId xmlns:a16="http://schemas.microsoft.com/office/drawing/2014/main" id="{016279F8-65FB-E4DB-7E89-315836150F33}"/>
                </a:ext>
              </a:extLst>
            </p:cNvPr>
            <p:cNvSpPr txBox="1">
              <a:spLocks/>
            </p:cNvSpPr>
            <p:nvPr/>
          </p:nvSpPr>
          <p:spPr>
            <a:xfrm>
              <a:off x="158123" y="3574281"/>
              <a:ext cx="2016117" cy="134316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Memory</a:t>
              </a:r>
              <a:br>
                <a:rPr lang="en-US" sz="2800" dirty="0"/>
              </a:br>
              <a:r>
                <a:rPr lang="en-US" sz="2800" dirty="0">
                  <a:solidFill>
                    <a:schemeClr val="bg1"/>
                  </a:solidFill>
                  <a:latin typeface="Courier New" panose="02070309020205020404" pitchFamily="49" charset="0"/>
                  <a:cs typeface="Courier New" panose="02070309020205020404" pitchFamily="49" charset="0"/>
                </a:rPr>
                <a:t>MEM</a:t>
              </a:r>
            </a:p>
          </p:txBody>
        </p:sp>
        <p:grpSp>
          <p:nvGrpSpPr>
            <p:cNvPr id="11" name="Group 10">
              <a:extLst>
                <a:ext uri="{FF2B5EF4-FFF2-40B4-BE49-F238E27FC236}">
                  <a16:creationId xmlns:a16="http://schemas.microsoft.com/office/drawing/2014/main" id="{FF35CA53-B7A0-6D50-E763-FEDA681CF45C}"/>
                </a:ext>
              </a:extLst>
            </p:cNvPr>
            <p:cNvGrpSpPr/>
            <p:nvPr/>
          </p:nvGrpSpPr>
          <p:grpSpPr>
            <a:xfrm>
              <a:off x="1943765" y="3740746"/>
              <a:ext cx="594360" cy="643159"/>
              <a:chOff x="8439705" y="2607275"/>
              <a:chExt cx="594360" cy="643159"/>
            </a:xfrm>
          </p:grpSpPr>
          <p:sp>
            <p:nvSpPr>
              <p:cNvPr id="12" name="Rectangle 7">
                <a:extLst>
                  <a:ext uri="{FF2B5EF4-FFF2-40B4-BE49-F238E27FC236}">
                    <a16:creationId xmlns:a16="http://schemas.microsoft.com/office/drawing/2014/main" id="{DACE79A8-BB43-D4DA-B541-7ACDE56B1C45}"/>
                  </a:ext>
                </a:extLst>
              </p:cNvPr>
              <p:cNvSpPr>
                <a:spLocks noChangeArrowheads="1"/>
              </p:cNvSpPr>
              <p:nvPr/>
            </p:nvSpPr>
            <p:spPr bwMode="auto">
              <a:xfrm>
                <a:off x="8439705"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IMEM</a:t>
                </a:r>
              </a:p>
            </p:txBody>
          </p:sp>
          <p:sp>
            <p:nvSpPr>
              <p:cNvPr id="13" name="Line 18">
                <a:extLst>
                  <a:ext uri="{FF2B5EF4-FFF2-40B4-BE49-F238E27FC236}">
                    <a16:creationId xmlns:a16="http://schemas.microsoft.com/office/drawing/2014/main" id="{DC69A971-7716-9C39-729A-19E676D262E1}"/>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14" name="Line 19">
                <a:extLst>
                  <a:ext uri="{FF2B5EF4-FFF2-40B4-BE49-F238E27FC236}">
                    <a16:creationId xmlns:a16="http://schemas.microsoft.com/office/drawing/2014/main" id="{F7329F03-6202-55A5-AE17-E56F327C5482}"/>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nvGrpSpPr>
            <p:cNvPr id="15" name="Group 14">
              <a:extLst>
                <a:ext uri="{FF2B5EF4-FFF2-40B4-BE49-F238E27FC236}">
                  <a16:creationId xmlns:a16="http://schemas.microsoft.com/office/drawing/2014/main" id="{B7691D3C-090E-8BFE-83DF-1748EE9EC6A5}"/>
                </a:ext>
              </a:extLst>
            </p:cNvPr>
            <p:cNvGrpSpPr/>
            <p:nvPr/>
          </p:nvGrpSpPr>
          <p:grpSpPr>
            <a:xfrm>
              <a:off x="1943765" y="4523066"/>
              <a:ext cx="594360" cy="643159"/>
              <a:chOff x="8439707" y="2607275"/>
              <a:chExt cx="594360" cy="643159"/>
            </a:xfrm>
          </p:grpSpPr>
          <p:sp>
            <p:nvSpPr>
              <p:cNvPr id="16" name="Rectangle 7">
                <a:extLst>
                  <a:ext uri="{FF2B5EF4-FFF2-40B4-BE49-F238E27FC236}">
                    <a16:creationId xmlns:a16="http://schemas.microsoft.com/office/drawing/2014/main" id="{CFFA7274-7BC9-B7EC-455A-33D4DAE704DA}"/>
                  </a:ext>
                </a:extLst>
              </p:cNvPr>
              <p:cNvSpPr>
                <a:spLocks noChangeArrowheads="1"/>
              </p:cNvSpPr>
              <p:nvPr/>
            </p:nvSpPr>
            <p:spPr bwMode="auto">
              <a:xfrm>
                <a:off x="8439707"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DMEM</a:t>
                </a:r>
              </a:p>
            </p:txBody>
          </p:sp>
          <p:sp>
            <p:nvSpPr>
              <p:cNvPr id="17" name="Line 18">
                <a:extLst>
                  <a:ext uri="{FF2B5EF4-FFF2-40B4-BE49-F238E27FC236}">
                    <a16:creationId xmlns:a16="http://schemas.microsoft.com/office/drawing/2014/main" id="{950E4EE2-3B6F-6A16-95B5-C91706358733}"/>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18" name="Line 19">
                <a:extLst>
                  <a:ext uri="{FF2B5EF4-FFF2-40B4-BE49-F238E27FC236}">
                    <a16:creationId xmlns:a16="http://schemas.microsoft.com/office/drawing/2014/main" id="{CBE41046-6888-735B-D058-B0BDF0A2D34C}"/>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sp>
        <p:nvSpPr>
          <p:cNvPr id="24" name="Rectangle 23">
            <a:extLst>
              <a:ext uri="{FF2B5EF4-FFF2-40B4-BE49-F238E27FC236}">
                <a16:creationId xmlns:a16="http://schemas.microsoft.com/office/drawing/2014/main" id="{3A0A2DF1-2289-1DC3-C96E-15E95F02692C}"/>
              </a:ext>
            </a:extLst>
          </p:cNvPr>
          <p:cNvSpPr/>
          <p:nvPr/>
        </p:nvSpPr>
        <p:spPr>
          <a:xfrm>
            <a:off x="4872319" y="5635472"/>
            <a:ext cx="6120801" cy="859368"/>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r">
              <a:lnSpc>
                <a:spcPct val="90000"/>
              </a:lnSpc>
            </a:pPr>
            <a:r>
              <a:rPr lang="en-US" sz="2400" dirty="0">
                <a:latin typeface="18 VAG Rounded Light   02390" pitchFamily="2" charset="0"/>
              </a:rPr>
              <a:t>During CPU execution, each RV32I instruction reads and/or updates these state elements.</a:t>
            </a:r>
          </a:p>
        </p:txBody>
      </p:sp>
      <p:sp>
        <p:nvSpPr>
          <p:cNvPr id="28" name="Rectangle 27">
            <a:extLst>
              <a:ext uri="{FF2B5EF4-FFF2-40B4-BE49-F238E27FC236}">
                <a16:creationId xmlns:a16="http://schemas.microsoft.com/office/drawing/2014/main" id="{CA7F6706-01F1-3BA3-0ED1-9B96282EDA41}"/>
              </a:ext>
            </a:extLst>
          </p:cNvPr>
          <p:cNvSpPr/>
          <p:nvPr/>
        </p:nvSpPr>
        <p:spPr>
          <a:xfrm>
            <a:off x="4605021" y="2802326"/>
            <a:ext cx="2148840" cy="2286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6BFBD4-64EC-81F1-D99F-DFFCFE853753}"/>
              </a:ext>
            </a:extLst>
          </p:cNvPr>
          <p:cNvSpPr/>
          <p:nvPr/>
        </p:nvSpPr>
        <p:spPr>
          <a:xfrm>
            <a:off x="4605022" y="3199449"/>
            <a:ext cx="2148840" cy="126079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BA33F7-393D-AF89-F13A-FB97849F8070}"/>
              </a:ext>
            </a:extLst>
          </p:cNvPr>
          <p:cNvSpPr/>
          <p:nvPr/>
        </p:nvSpPr>
        <p:spPr>
          <a:xfrm>
            <a:off x="8199748" y="1423534"/>
            <a:ext cx="2331720" cy="382918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7CBB0E8-1DB6-E041-CF7E-BE5A65F36F01}"/>
              </a:ext>
            </a:extLst>
          </p:cNvPr>
          <p:cNvGrpSpPr/>
          <p:nvPr/>
        </p:nvGrpSpPr>
        <p:grpSpPr>
          <a:xfrm>
            <a:off x="158123" y="953297"/>
            <a:ext cx="2156303" cy="809625"/>
            <a:chOff x="158123" y="953297"/>
            <a:chExt cx="2156303" cy="809625"/>
          </a:xfrm>
        </p:grpSpPr>
        <p:grpSp>
          <p:nvGrpSpPr>
            <p:cNvPr id="7" name="Group 6">
              <a:extLst>
                <a:ext uri="{FF2B5EF4-FFF2-40B4-BE49-F238E27FC236}">
                  <a16:creationId xmlns:a16="http://schemas.microsoft.com/office/drawing/2014/main" id="{4F95E584-3B8F-3007-CDA8-A2713512EF56}"/>
                </a:ext>
              </a:extLst>
            </p:cNvPr>
            <p:cNvGrpSpPr/>
            <p:nvPr/>
          </p:nvGrpSpPr>
          <p:grpSpPr>
            <a:xfrm>
              <a:off x="1943765" y="1119763"/>
              <a:ext cx="370661" cy="643159"/>
              <a:chOff x="8439707" y="2607275"/>
              <a:chExt cx="370661" cy="643159"/>
            </a:xfrm>
          </p:grpSpPr>
          <p:sp>
            <p:nvSpPr>
              <p:cNvPr id="8" name="Rectangle 7">
                <a:extLst>
                  <a:ext uri="{FF2B5EF4-FFF2-40B4-BE49-F238E27FC236}">
                    <a16:creationId xmlns:a16="http://schemas.microsoft.com/office/drawing/2014/main" id="{8C35DEE8-A464-3602-7B82-D43251DB8D04}"/>
                  </a:ext>
                </a:extLst>
              </p:cNvPr>
              <p:cNvSpPr>
                <a:spLocks noChangeArrowheads="1"/>
              </p:cNvSpPr>
              <p:nvPr/>
            </p:nvSpPr>
            <p:spPr bwMode="auto">
              <a:xfrm>
                <a:off x="8439707" y="2607275"/>
                <a:ext cx="370661"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PC</a:t>
                </a:r>
              </a:p>
            </p:txBody>
          </p:sp>
          <p:sp>
            <p:nvSpPr>
              <p:cNvPr id="9" name="Line 18">
                <a:extLst>
                  <a:ext uri="{FF2B5EF4-FFF2-40B4-BE49-F238E27FC236}">
                    <a16:creationId xmlns:a16="http://schemas.microsoft.com/office/drawing/2014/main" id="{9873FB5C-3449-1AC1-B416-F6F6D2F399BB}"/>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10" name="Line 19">
                <a:extLst>
                  <a:ext uri="{FF2B5EF4-FFF2-40B4-BE49-F238E27FC236}">
                    <a16:creationId xmlns:a16="http://schemas.microsoft.com/office/drawing/2014/main" id="{D4E7622E-0C9B-5603-FD30-398C865E87B7}"/>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sp>
          <p:nvSpPr>
            <p:cNvPr id="764" name="Content Placeholder 2">
              <a:extLst>
                <a:ext uri="{FF2B5EF4-FFF2-40B4-BE49-F238E27FC236}">
                  <a16:creationId xmlns:a16="http://schemas.microsoft.com/office/drawing/2014/main" id="{A7344E14-C610-1BB3-7D83-81721897A712}"/>
                </a:ext>
              </a:extLst>
            </p:cNvPr>
            <p:cNvSpPr txBox="1">
              <a:spLocks/>
            </p:cNvSpPr>
            <p:nvPr/>
          </p:nvSpPr>
          <p:spPr>
            <a:xfrm>
              <a:off x="158123" y="953297"/>
              <a:ext cx="2016117" cy="537988"/>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Program Counter</a:t>
              </a:r>
            </a:p>
          </p:txBody>
        </p:sp>
      </p:grpSp>
      <p:sp>
        <p:nvSpPr>
          <p:cNvPr id="26" name="Freeform 25">
            <a:extLst>
              <a:ext uri="{FF2B5EF4-FFF2-40B4-BE49-F238E27FC236}">
                <a16:creationId xmlns:a16="http://schemas.microsoft.com/office/drawing/2014/main" id="{495BB65C-EB5D-25B3-CB20-A384A88EB764}"/>
              </a:ext>
            </a:extLst>
          </p:cNvPr>
          <p:cNvSpPr/>
          <p:nvPr/>
        </p:nvSpPr>
        <p:spPr>
          <a:xfrm>
            <a:off x="2529840" y="1449927"/>
            <a:ext cx="1971040" cy="1374553"/>
          </a:xfrm>
          <a:custGeom>
            <a:avLst/>
            <a:gdLst>
              <a:gd name="connsiteX0" fmla="*/ 0 w 1971040"/>
              <a:gd name="connsiteY0" fmla="*/ 13113 h 1374553"/>
              <a:gd name="connsiteX1" fmla="*/ 274320 w 1971040"/>
              <a:gd name="connsiteY1" fmla="*/ 13113 h 1374553"/>
              <a:gd name="connsiteX2" fmla="*/ 304800 w 1971040"/>
              <a:gd name="connsiteY2" fmla="*/ 23273 h 1374553"/>
              <a:gd name="connsiteX3" fmla="*/ 345440 w 1971040"/>
              <a:gd name="connsiteY3" fmla="*/ 53753 h 1374553"/>
              <a:gd name="connsiteX4" fmla="*/ 416560 w 1971040"/>
              <a:gd name="connsiteY4" fmla="*/ 84233 h 1374553"/>
              <a:gd name="connsiteX5" fmla="*/ 497840 w 1971040"/>
              <a:gd name="connsiteY5" fmla="*/ 155353 h 1374553"/>
              <a:gd name="connsiteX6" fmla="*/ 518160 w 1971040"/>
              <a:gd name="connsiteY6" fmla="*/ 195993 h 1374553"/>
              <a:gd name="connsiteX7" fmla="*/ 538480 w 1971040"/>
              <a:gd name="connsiteY7" fmla="*/ 267113 h 1374553"/>
              <a:gd name="connsiteX8" fmla="*/ 487680 w 1971040"/>
              <a:gd name="connsiteY8" fmla="*/ 439833 h 1374553"/>
              <a:gd name="connsiteX9" fmla="*/ 457200 w 1971040"/>
              <a:gd name="connsiteY9" fmla="*/ 449993 h 1374553"/>
              <a:gd name="connsiteX10" fmla="*/ 223520 w 1971040"/>
              <a:gd name="connsiteY10" fmla="*/ 429673 h 1374553"/>
              <a:gd name="connsiteX11" fmla="*/ 152400 w 1971040"/>
              <a:gd name="connsiteY11" fmla="*/ 389033 h 1374553"/>
              <a:gd name="connsiteX12" fmla="*/ 132080 w 1971040"/>
              <a:gd name="connsiteY12" fmla="*/ 338233 h 1374553"/>
              <a:gd name="connsiteX13" fmla="*/ 152400 w 1971040"/>
              <a:gd name="connsiteY13" fmla="*/ 267113 h 1374553"/>
              <a:gd name="connsiteX14" fmla="*/ 274320 w 1971040"/>
              <a:gd name="connsiteY14" fmla="*/ 236633 h 1374553"/>
              <a:gd name="connsiteX15" fmla="*/ 619760 w 1971040"/>
              <a:gd name="connsiteY15" fmla="*/ 267113 h 1374553"/>
              <a:gd name="connsiteX16" fmla="*/ 751840 w 1971040"/>
              <a:gd name="connsiteY16" fmla="*/ 297593 h 1374553"/>
              <a:gd name="connsiteX17" fmla="*/ 822960 w 1971040"/>
              <a:gd name="connsiteY17" fmla="*/ 307753 h 1374553"/>
              <a:gd name="connsiteX18" fmla="*/ 853440 w 1971040"/>
              <a:gd name="connsiteY18" fmla="*/ 317913 h 1374553"/>
              <a:gd name="connsiteX19" fmla="*/ 955040 w 1971040"/>
              <a:gd name="connsiteY19" fmla="*/ 358553 h 1374553"/>
              <a:gd name="connsiteX20" fmla="*/ 1046480 w 1971040"/>
              <a:gd name="connsiteY20" fmla="*/ 389033 h 1374553"/>
              <a:gd name="connsiteX21" fmla="*/ 1087120 w 1971040"/>
              <a:gd name="connsiteY21" fmla="*/ 409353 h 1374553"/>
              <a:gd name="connsiteX22" fmla="*/ 1148080 w 1971040"/>
              <a:gd name="connsiteY22" fmla="*/ 449993 h 1374553"/>
              <a:gd name="connsiteX23" fmla="*/ 1178560 w 1971040"/>
              <a:gd name="connsiteY23" fmla="*/ 460153 h 1374553"/>
              <a:gd name="connsiteX24" fmla="*/ 1300480 w 1971040"/>
              <a:gd name="connsiteY24" fmla="*/ 571913 h 1374553"/>
              <a:gd name="connsiteX25" fmla="*/ 1351280 w 1971040"/>
              <a:gd name="connsiteY25" fmla="*/ 622713 h 1374553"/>
              <a:gd name="connsiteX26" fmla="*/ 1391920 w 1971040"/>
              <a:gd name="connsiteY26" fmla="*/ 683673 h 1374553"/>
              <a:gd name="connsiteX27" fmla="*/ 1412240 w 1971040"/>
              <a:gd name="connsiteY27" fmla="*/ 714153 h 1374553"/>
              <a:gd name="connsiteX28" fmla="*/ 1483360 w 1971040"/>
              <a:gd name="connsiteY28" fmla="*/ 805593 h 1374553"/>
              <a:gd name="connsiteX29" fmla="*/ 1534160 w 1971040"/>
              <a:gd name="connsiteY29" fmla="*/ 876713 h 1374553"/>
              <a:gd name="connsiteX30" fmla="*/ 1554480 w 1971040"/>
              <a:gd name="connsiteY30" fmla="*/ 917353 h 1374553"/>
              <a:gd name="connsiteX31" fmla="*/ 1584960 w 1971040"/>
              <a:gd name="connsiteY31" fmla="*/ 957993 h 1374553"/>
              <a:gd name="connsiteX32" fmla="*/ 1615440 w 1971040"/>
              <a:gd name="connsiteY32" fmla="*/ 1018953 h 1374553"/>
              <a:gd name="connsiteX33" fmla="*/ 1635760 w 1971040"/>
              <a:gd name="connsiteY33" fmla="*/ 1049433 h 1374553"/>
              <a:gd name="connsiteX34" fmla="*/ 1676400 w 1971040"/>
              <a:gd name="connsiteY34" fmla="*/ 1140873 h 1374553"/>
              <a:gd name="connsiteX35" fmla="*/ 1717040 w 1971040"/>
              <a:gd name="connsiteY35" fmla="*/ 1171353 h 1374553"/>
              <a:gd name="connsiteX36" fmla="*/ 1737360 w 1971040"/>
              <a:gd name="connsiteY36" fmla="*/ 1201833 h 1374553"/>
              <a:gd name="connsiteX37" fmla="*/ 1767840 w 1971040"/>
              <a:gd name="connsiteY37" fmla="*/ 1222153 h 1374553"/>
              <a:gd name="connsiteX38" fmla="*/ 1798320 w 1971040"/>
              <a:gd name="connsiteY38" fmla="*/ 1252633 h 1374553"/>
              <a:gd name="connsiteX39" fmla="*/ 1828800 w 1971040"/>
              <a:gd name="connsiteY39" fmla="*/ 1272953 h 1374553"/>
              <a:gd name="connsiteX40" fmla="*/ 1869440 w 1971040"/>
              <a:gd name="connsiteY40" fmla="*/ 1303433 h 1374553"/>
              <a:gd name="connsiteX41" fmla="*/ 1960880 w 1971040"/>
              <a:gd name="connsiteY41" fmla="*/ 1374553 h 1374553"/>
              <a:gd name="connsiteX42" fmla="*/ 1971040 w 1971040"/>
              <a:gd name="connsiteY42" fmla="*/ 1374553 h 137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71040" h="1374553">
                <a:moveTo>
                  <a:pt x="0" y="13113"/>
                </a:moveTo>
                <a:cubicBezTo>
                  <a:pt x="150185" y="6286"/>
                  <a:pt x="171358" y="-12627"/>
                  <a:pt x="274320" y="13113"/>
                </a:cubicBezTo>
                <a:cubicBezTo>
                  <a:pt x="284710" y="15710"/>
                  <a:pt x="294640" y="19886"/>
                  <a:pt x="304800" y="23273"/>
                </a:cubicBezTo>
                <a:cubicBezTo>
                  <a:pt x="318347" y="33433"/>
                  <a:pt x="331081" y="44778"/>
                  <a:pt x="345440" y="53753"/>
                </a:cubicBezTo>
                <a:cubicBezTo>
                  <a:pt x="374137" y="71688"/>
                  <a:pt x="386930" y="74356"/>
                  <a:pt x="416560" y="84233"/>
                </a:cubicBezTo>
                <a:cubicBezTo>
                  <a:pt x="432484" y="96972"/>
                  <a:pt x="482569" y="133973"/>
                  <a:pt x="497840" y="155353"/>
                </a:cubicBezTo>
                <a:cubicBezTo>
                  <a:pt x="506643" y="167678"/>
                  <a:pt x="512194" y="182072"/>
                  <a:pt x="518160" y="195993"/>
                </a:cubicBezTo>
                <a:cubicBezTo>
                  <a:pt x="526905" y="216399"/>
                  <a:pt x="533324" y="246490"/>
                  <a:pt x="538480" y="267113"/>
                </a:cubicBezTo>
                <a:cubicBezTo>
                  <a:pt x="523853" y="376813"/>
                  <a:pt x="559061" y="404142"/>
                  <a:pt x="487680" y="439833"/>
                </a:cubicBezTo>
                <a:cubicBezTo>
                  <a:pt x="478101" y="444622"/>
                  <a:pt x="467360" y="446606"/>
                  <a:pt x="457200" y="449993"/>
                </a:cubicBezTo>
                <a:cubicBezTo>
                  <a:pt x="434787" y="448813"/>
                  <a:pt x="286674" y="453356"/>
                  <a:pt x="223520" y="429673"/>
                </a:cubicBezTo>
                <a:cubicBezTo>
                  <a:pt x="194056" y="418624"/>
                  <a:pt x="177666" y="405877"/>
                  <a:pt x="152400" y="389033"/>
                </a:cubicBezTo>
                <a:cubicBezTo>
                  <a:pt x="145627" y="372100"/>
                  <a:pt x="132080" y="356471"/>
                  <a:pt x="132080" y="338233"/>
                </a:cubicBezTo>
                <a:cubicBezTo>
                  <a:pt x="132080" y="313578"/>
                  <a:pt x="138724" y="287627"/>
                  <a:pt x="152400" y="267113"/>
                </a:cubicBezTo>
                <a:cubicBezTo>
                  <a:pt x="170144" y="240497"/>
                  <a:pt x="263314" y="238009"/>
                  <a:pt x="274320" y="236633"/>
                </a:cubicBezTo>
                <a:cubicBezTo>
                  <a:pt x="504178" y="248126"/>
                  <a:pt x="425339" y="237950"/>
                  <a:pt x="619760" y="267113"/>
                </a:cubicBezTo>
                <a:cubicBezTo>
                  <a:pt x="767345" y="289251"/>
                  <a:pt x="586343" y="262129"/>
                  <a:pt x="751840" y="297593"/>
                </a:cubicBezTo>
                <a:cubicBezTo>
                  <a:pt x="775256" y="302611"/>
                  <a:pt x="799253" y="304366"/>
                  <a:pt x="822960" y="307753"/>
                </a:cubicBezTo>
                <a:cubicBezTo>
                  <a:pt x="833120" y="311140"/>
                  <a:pt x="843444" y="314068"/>
                  <a:pt x="853440" y="317913"/>
                </a:cubicBezTo>
                <a:cubicBezTo>
                  <a:pt x="887484" y="331007"/>
                  <a:pt x="920689" y="346285"/>
                  <a:pt x="955040" y="358553"/>
                </a:cubicBezTo>
                <a:cubicBezTo>
                  <a:pt x="1060110" y="396078"/>
                  <a:pt x="921673" y="333563"/>
                  <a:pt x="1046480" y="389033"/>
                </a:cubicBezTo>
                <a:cubicBezTo>
                  <a:pt x="1060320" y="395184"/>
                  <a:pt x="1074133" y="401561"/>
                  <a:pt x="1087120" y="409353"/>
                </a:cubicBezTo>
                <a:cubicBezTo>
                  <a:pt x="1108061" y="421918"/>
                  <a:pt x="1124912" y="442270"/>
                  <a:pt x="1148080" y="449993"/>
                </a:cubicBezTo>
                <a:lnTo>
                  <a:pt x="1178560" y="460153"/>
                </a:lnTo>
                <a:cubicBezTo>
                  <a:pt x="1249853" y="513622"/>
                  <a:pt x="1207226" y="478659"/>
                  <a:pt x="1300480" y="571913"/>
                </a:cubicBezTo>
                <a:cubicBezTo>
                  <a:pt x="1317413" y="588846"/>
                  <a:pt x="1337996" y="602788"/>
                  <a:pt x="1351280" y="622713"/>
                </a:cubicBezTo>
                <a:lnTo>
                  <a:pt x="1391920" y="683673"/>
                </a:lnTo>
                <a:cubicBezTo>
                  <a:pt x="1398693" y="693833"/>
                  <a:pt x="1404423" y="704772"/>
                  <a:pt x="1412240" y="714153"/>
                </a:cubicBezTo>
                <a:cubicBezTo>
                  <a:pt x="1508757" y="829973"/>
                  <a:pt x="1430872" y="732109"/>
                  <a:pt x="1483360" y="805593"/>
                </a:cubicBezTo>
                <a:cubicBezTo>
                  <a:pt x="1498936" y="827399"/>
                  <a:pt x="1520478" y="852769"/>
                  <a:pt x="1534160" y="876713"/>
                </a:cubicBezTo>
                <a:cubicBezTo>
                  <a:pt x="1541674" y="889863"/>
                  <a:pt x="1546453" y="904510"/>
                  <a:pt x="1554480" y="917353"/>
                </a:cubicBezTo>
                <a:cubicBezTo>
                  <a:pt x="1563455" y="931712"/>
                  <a:pt x="1576248" y="943473"/>
                  <a:pt x="1584960" y="957993"/>
                </a:cubicBezTo>
                <a:cubicBezTo>
                  <a:pt x="1596649" y="977474"/>
                  <a:pt x="1604407" y="999094"/>
                  <a:pt x="1615440" y="1018953"/>
                </a:cubicBezTo>
                <a:cubicBezTo>
                  <a:pt x="1621370" y="1029627"/>
                  <a:pt x="1630801" y="1038275"/>
                  <a:pt x="1635760" y="1049433"/>
                </a:cubicBezTo>
                <a:cubicBezTo>
                  <a:pt x="1651856" y="1085650"/>
                  <a:pt x="1648808" y="1113281"/>
                  <a:pt x="1676400" y="1140873"/>
                </a:cubicBezTo>
                <a:cubicBezTo>
                  <a:pt x="1688374" y="1152847"/>
                  <a:pt x="1705066" y="1159379"/>
                  <a:pt x="1717040" y="1171353"/>
                </a:cubicBezTo>
                <a:cubicBezTo>
                  <a:pt x="1725674" y="1179987"/>
                  <a:pt x="1728726" y="1193199"/>
                  <a:pt x="1737360" y="1201833"/>
                </a:cubicBezTo>
                <a:cubicBezTo>
                  <a:pt x="1745994" y="1210467"/>
                  <a:pt x="1758459" y="1214336"/>
                  <a:pt x="1767840" y="1222153"/>
                </a:cubicBezTo>
                <a:cubicBezTo>
                  <a:pt x="1778878" y="1231351"/>
                  <a:pt x="1787282" y="1243435"/>
                  <a:pt x="1798320" y="1252633"/>
                </a:cubicBezTo>
                <a:cubicBezTo>
                  <a:pt x="1807701" y="1260450"/>
                  <a:pt x="1818864" y="1265856"/>
                  <a:pt x="1828800" y="1272953"/>
                </a:cubicBezTo>
                <a:cubicBezTo>
                  <a:pt x="1842579" y="1282795"/>
                  <a:pt x="1856583" y="1292413"/>
                  <a:pt x="1869440" y="1303433"/>
                </a:cubicBezTo>
                <a:cubicBezTo>
                  <a:pt x="1891780" y="1322582"/>
                  <a:pt x="1931150" y="1374553"/>
                  <a:pt x="1960880" y="1374553"/>
                </a:cubicBezTo>
                <a:lnTo>
                  <a:pt x="1971040" y="1374553"/>
                </a:lnTo>
              </a:path>
            </a:pathLst>
          </a:custGeom>
          <a:noFill/>
          <a:ln w="2857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C3EED539-F267-A68E-3407-561E57AA11B4}"/>
              </a:ext>
            </a:extLst>
          </p:cNvPr>
          <p:cNvGrpSpPr/>
          <p:nvPr/>
        </p:nvGrpSpPr>
        <p:grpSpPr>
          <a:xfrm>
            <a:off x="158123" y="2297679"/>
            <a:ext cx="2380002" cy="986042"/>
            <a:chOff x="158123" y="2297679"/>
            <a:chExt cx="2380002" cy="986042"/>
          </a:xfrm>
        </p:grpSpPr>
        <p:sp>
          <p:nvSpPr>
            <p:cNvPr id="5" name="Content Placeholder 2">
              <a:extLst>
                <a:ext uri="{FF2B5EF4-FFF2-40B4-BE49-F238E27FC236}">
                  <a16:creationId xmlns:a16="http://schemas.microsoft.com/office/drawing/2014/main" id="{36871BC7-50E9-9675-6420-C5DFA9EDF04E}"/>
                </a:ext>
              </a:extLst>
            </p:cNvPr>
            <p:cNvSpPr txBox="1">
              <a:spLocks/>
            </p:cNvSpPr>
            <p:nvPr/>
          </p:nvSpPr>
          <p:spPr>
            <a:xfrm>
              <a:off x="158123" y="2297679"/>
              <a:ext cx="2016117" cy="986042"/>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Register</a:t>
              </a:r>
              <a:br>
                <a:rPr lang="en-US" sz="2800" dirty="0"/>
              </a:br>
              <a:r>
                <a:rPr lang="en-US" sz="2800" dirty="0"/>
                <a:t>File </a:t>
              </a:r>
              <a:r>
                <a:rPr lang="en-US" sz="2800" dirty="0">
                  <a:solidFill>
                    <a:schemeClr val="bg1"/>
                  </a:solidFill>
                  <a:latin typeface="Courier New" panose="02070309020205020404" pitchFamily="49" charset="0"/>
                  <a:cs typeface="Courier New" panose="02070309020205020404" pitchFamily="49" charset="0"/>
                </a:rPr>
                <a:t>Reg</a:t>
              </a:r>
            </a:p>
          </p:txBody>
        </p:sp>
        <p:grpSp>
          <p:nvGrpSpPr>
            <p:cNvPr id="19" name="Group 18">
              <a:extLst>
                <a:ext uri="{FF2B5EF4-FFF2-40B4-BE49-F238E27FC236}">
                  <a16:creationId xmlns:a16="http://schemas.microsoft.com/office/drawing/2014/main" id="{D1A2AFF7-F5E9-E7E3-0138-852BF1DD0BCD}"/>
                </a:ext>
              </a:extLst>
            </p:cNvPr>
            <p:cNvGrpSpPr/>
            <p:nvPr/>
          </p:nvGrpSpPr>
          <p:grpSpPr>
            <a:xfrm>
              <a:off x="1943765" y="2464144"/>
              <a:ext cx="594360" cy="643159"/>
              <a:chOff x="8439707" y="2607275"/>
              <a:chExt cx="594360" cy="643159"/>
            </a:xfrm>
          </p:grpSpPr>
          <p:sp>
            <p:nvSpPr>
              <p:cNvPr id="20" name="Rectangle 7">
                <a:extLst>
                  <a:ext uri="{FF2B5EF4-FFF2-40B4-BE49-F238E27FC236}">
                    <a16:creationId xmlns:a16="http://schemas.microsoft.com/office/drawing/2014/main" id="{36985B1D-C9DB-968E-6561-C13C9FE67F15}"/>
                  </a:ext>
                </a:extLst>
              </p:cNvPr>
              <p:cNvSpPr>
                <a:spLocks noChangeArrowheads="1"/>
              </p:cNvSpPr>
              <p:nvPr/>
            </p:nvSpPr>
            <p:spPr bwMode="auto">
              <a:xfrm>
                <a:off x="8439707"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Reg[ ]</a:t>
                </a:r>
              </a:p>
            </p:txBody>
          </p:sp>
          <p:sp>
            <p:nvSpPr>
              <p:cNvPr id="21" name="Line 18">
                <a:extLst>
                  <a:ext uri="{FF2B5EF4-FFF2-40B4-BE49-F238E27FC236}">
                    <a16:creationId xmlns:a16="http://schemas.microsoft.com/office/drawing/2014/main" id="{547C05BA-6AD2-2652-009A-FFF0472ABA66}"/>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22" name="Line 19">
                <a:extLst>
                  <a:ext uri="{FF2B5EF4-FFF2-40B4-BE49-F238E27FC236}">
                    <a16:creationId xmlns:a16="http://schemas.microsoft.com/office/drawing/2014/main" id="{EB024619-2480-0457-A760-062458766A2A}"/>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grpSp>
      <p:sp>
        <p:nvSpPr>
          <p:cNvPr id="31" name="Freeform 30">
            <a:extLst>
              <a:ext uri="{FF2B5EF4-FFF2-40B4-BE49-F238E27FC236}">
                <a16:creationId xmlns:a16="http://schemas.microsoft.com/office/drawing/2014/main" id="{F35EF591-7772-10EA-2D11-27524F4FA1D6}"/>
              </a:ext>
            </a:extLst>
          </p:cNvPr>
          <p:cNvSpPr/>
          <p:nvPr/>
        </p:nvSpPr>
        <p:spPr>
          <a:xfrm>
            <a:off x="2682240" y="4480560"/>
            <a:ext cx="5303520" cy="1016000"/>
          </a:xfrm>
          <a:custGeom>
            <a:avLst/>
            <a:gdLst>
              <a:gd name="connsiteX0" fmla="*/ 0 w 5303520"/>
              <a:gd name="connsiteY0" fmla="*/ 0 h 1016000"/>
              <a:gd name="connsiteX1" fmla="*/ 1005840 w 5303520"/>
              <a:gd name="connsiteY1" fmla="*/ 254000 h 1016000"/>
              <a:gd name="connsiteX2" fmla="*/ 1056640 w 5303520"/>
              <a:gd name="connsiteY2" fmla="*/ 294640 h 1016000"/>
              <a:gd name="connsiteX3" fmla="*/ 1076960 w 5303520"/>
              <a:gd name="connsiteY3" fmla="*/ 325120 h 1016000"/>
              <a:gd name="connsiteX4" fmla="*/ 1127760 w 5303520"/>
              <a:gd name="connsiteY4" fmla="*/ 386080 h 1016000"/>
              <a:gd name="connsiteX5" fmla="*/ 1158240 w 5303520"/>
              <a:gd name="connsiteY5" fmla="*/ 436880 h 1016000"/>
              <a:gd name="connsiteX6" fmla="*/ 1188720 w 5303520"/>
              <a:gd name="connsiteY6" fmla="*/ 457200 h 1016000"/>
              <a:gd name="connsiteX7" fmla="*/ 1249680 w 5303520"/>
              <a:gd name="connsiteY7" fmla="*/ 528320 h 1016000"/>
              <a:gd name="connsiteX8" fmla="*/ 1280160 w 5303520"/>
              <a:gd name="connsiteY8" fmla="*/ 548640 h 1016000"/>
              <a:gd name="connsiteX9" fmla="*/ 1330960 w 5303520"/>
              <a:gd name="connsiteY9" fmla="*/ 599440 h 1016000"/>
              <a:gd name="connsiteX10" fmla="*/ 1524000 w 5303520"/>
              <a:gd name="connsiteY10" fmla="*/ 711200 h 1016000"/>
              <a:gd name="connsiteX11" fmla="*/ 1656080 w 5303520"/>
              <a:gd name="connsiteY11" fmla="*/ 772160 h 1016000"/>
              <a:gd name="connsiteX12" fmla="*/ 1686560 w 5303520"/>
              <a:gd name="connsiteY12" fmla="*/ 792480 h 1016000"/>
              <a:gd name="connsiteX13" fmla="*/ 1940560 w 5303520"/>
              <a:gd name="connsiteY13" fmla="*/ 873760 h 1016000"/>
              <a:gd name="connsiteX14" fmla="*/ 2123440 w 5303520"/>
              <a:gd name="connsiteY14" fmla="*/ 924560 h 1016000"/>
              <a:gd name="connsiteX15" fmla="*/ 2468880 w 5303520"/>
              <a:gd name="connsiteY15" fmla="*/ 975360 h 1016000"/>
              <a:gd name="connsiteX16" fmla="*/ 2631440 w 5303520"/>
              <a:gd name="connsiteY16" fmla="*/ 995680 h 1016000"/>
              <a:gd name="connsiteX17" fmla="*/ 3068320 w 5303520"/>
              <a:gd name="connsiteY17" fmla="*/ 1016000 h 1016000"/>
              <a:gd name="connsiteX18" fmla="*/ 3444240 w 5303520"/>
              <a:gd name="connsiteY18" fmla="*/ 1005840 h 1016000"/>
              <a:gd name="connsiteX19" fmla="*/ 3545840 w 5303520"/>
              <a:gd name="connsiteY19" fmla="*/ 985520 h 1016000"/>
              <a:gd name="connsiteX20" fmla="*/ 3891280 w 5303520"/>
              <a:gd name="connsiteY20" fmla="*/ 934720 h 1016000"/>
              <a:gd name="connsiteX21" fmla="*/ 4074160 w 5303520"/>
              <a:gd name="connsiteY21" fmla="*/ 904240 h 1016000"/>
              <a:gd name="connsiteX22" fmla="*/ 4175760 w 5303520"/>
              <a:gd name="connsiteY22" fmla="*/ 873760 h 1016000"/>
              <a:gd name="connsiteX23" fmla="*/ 4257040 w 5303520"/>
              <a:gd name="connsiteY23" fmla="*/ 853440 h 1016000"/>
              <a:gd name="connsiteX24" fmla="*/ 4480560 w 5303520"/>
              <a:gd name="connsiteY24" fmla="*/ 782320 h 1016000"/>
              <a:gd name="connsiteX25" fmla="*/ 4561840 w 5303520"/>
              <a:gd name="connsiteY25" fmla="*/ 762000 h 1016000"/>
              <a:gd name="connsiteX26" fmla="*/ 4612640 w 5303520"/>
              <a:gd name="connsiteY26" fmla="*/ 741680 h 1016000"/>
              <a:gd name="connsiteX27" fmla="*/ 4663440 w 5303520"/>
              <a:gd name="connsiteY27" fmla="*/ 731520 h 1016000"/>
              <a:gd name="connsiteX28" fmla="*/ 4724400 w 5303520"/>
              <a:gd name="connsiteY28" fmla="*/ 711200 h 1016000"/>
              <a:gd name="connsiteX29" fmla="*/ 4805680 w 5303520"/>
              <a:gd name="connsiteY29" fmla="*/ 690880 h 1016000"/>
              <a:gd name="connsiteX30" fmla="*/ 4876800 w 5303520"/>
              <a:gd name="connsiteY30" fmla="*/ 660400 h 1016000"/>
              <a:gd name="connsiteX31" fmla="*/ 4947920 w 5303520"/>
              <a:gd name="connsiteY31" fmla="*/ 629920 h 1016000"/>
              <a:gd name="connsiteX32" fmla="*/ 4988560 w 5303520"/>
              <a:gd name="connsiteY32" fmla="*/ 619760 h 1016000"/>
              <a:gd name="connsiteX33" fmla="*/ 5059680 w 5303520"/>
              <a:gd name="connsiteY33" fmla="*/ 599440 h 1016000"/>
              <a:gd name="connsiteX34" fmla="*/ 5161280 w 5303520"/>
              <a:gd name="connsiteY34" fmla="*/ 568960 h 1016000"/>
              <a:gd name="connsiteX35" fmla="*/ 5191760 w 5303520"/>
              <a:gd name="connsiteY35" fmla="*/ 558800 h 1016000"/>
              <a:gd name="connsiteX36" fmla="*/ 5273040 w 5303520"/>
              <a:gd name="connsiteY36" fmla="*/ 518160 h 1016000"/>
              <a:gd name="connsiteX37" fmla="*/ 5303520 w 5303520"/>
              <a:gd name="connsiteY37" fmla="*/ 47752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303520" h="1016000">
                <a:moveTo>
                  <a:pt x="0" y="0"/>
                </a:moveTo>
                <a:cubicBezTo>
                  <a:pt x="332798" y="443730"/>
                  <a:pt x="36217" y="155948"/>
                  <a:pt x="1005840" y="254000"/>
                </a:cubicBezTo>
                <a:cubicBezTo>
                  <a:pt x="1027415" y="256182"/>
                  <a:pt x="1041306" y="279306"/>
                  <a:pt x="1056640" y="294640"/>
                </a:cubicBezTo>
                <a:cubicBezTo>
                  <a:pt x="1065274" y="303274"/>
                  <a:pt x="1069463" y="315481"/>
                  <a:pt x="1076960" y="325120"/>
                </a:cubicBezTo>
                <a:cubicBezTo>
                  <a:pt x="1093199" y="345999"/>
                  <a:pt x="1112202" y="364688"/>
                  <a:pt x="1127760" y="386080"/>
                </a:cubicBezTo>
                <a:cubicBezTo>
                  <a:pt x="1139375" y="402051"/>
                  <a:pt x="1145389" y="421887"/>
                  <a:pt x="1158240" y="436880"/>
                </a:cubicBezTo>
                <a:cubicBezTo>
                  <a:pt x="1166187" y="446151"/>
                  <a:pt x="1180086" y="448566"/>
                  <a:pt x="1188720" y="457200"/>
                </a:cubicBezTo>
                <a:cubicBezTo>
                  <a:pt x="1255991" y="524471"/>
                  <a:pt x="1183323" y="473023"/>
                  <a:pt x="1249680" y="528320"/>
                </a:cubicBezTo>
                <a:cubicBezTo>
                  <a:pt x="1259061" y="536137"/>
                  <a:pt x="1270970" y="540599"/>
                  <a:pt x="1280160" y="548640"/>
                </a:cubicBezTo>
                <a:cubicBezTo>
                  <a:pt x="1298182" y="564409"/>
                  <a:pt x="1312426" y="584276"/>
                  <a:pt x="1330960" y="599440"/>
                </a:cubicBezTo>
                <a:cubicBezTo>
                  <a:pt x="1381261" y="640596"/>
                  <a:pt x="1477429" y="684238"/>
                  <a:pt x="1524000" y="711200"/>
                </a:cubicBezTo>
                <a:cubicBezTo>
                  <a:pt x="1629847" y="772480"/>
                  <a:pt x="1536872" y="738101"/>
                  <a:pt x="1656080" y="772160"/>
                </a:cubicBezTo>
                <a:cubicBezTo>
                  <a:pt x="1666240" y="778933"/>
                  <a:pt x="1675373" y="787586"/>
                  <a:pt x="1686560" y="792480"/>
                </a:cubicBezTo>
                <a:cubicBezTo>
                  <a:pt x="1833899" y="856941"/>
                  <a:pt x="1794049" y="833063"/>
                  <a:pt x="1940560" y="873760"/>
                </a:cubicBezTo>
                <a:cubicBezTo>
                  <a:pt x="2147690" y="931296"/>
                  <a:pt x="1772590" y="842007"/>
                  <a:pt x="2123440" y="924560"/>
                </a:cubicBezTo>
                <a:cubicBezTo>
                  <a:pt x="2218933" y="947029"/>
                  <a:pt x="2458691" y="973322"/>
                  <a:pt x="2468880" y="975360"/>
                </a:cubicBezTo>
                <a:cubicBezTo>
                  <a:pt x="2549595" y="991503"/>
                  <a:pt x="2517137" y="986887"/>
                  <a:pt x="2631440" y="995680"/>
                </a:cubicBezTo>
                <a:cubicBezTo>
                  <a:pt x="2817022" y="1009956"/>
                  <a:pt x="2847569" y="1008116"/>
                  <a:pt x="3068320" y="1016000"/>
                </a:cubicBezTo>
                <a:cubicBezTo>
                  <a:pt x="3193627" y="1012613"/>
                  <a:pt x="3319142" y="1013825"/>
                  <a:pt x="3444240" y="1005840"/>
                </a:cubicBezTo>
                <a:cubicBezTo>
                  <a:pt x="3478707" y="1003640"/>
                  <a:pt x="3511725" y="990907"/>
                  <a:pt x="3545840" y="985520"/>
                </a:cubicBezTo>
                <a:cubicBezTo>
                  <a:pt x="3822193" y="941885"/>
                  <a:pt x="3328264" y="1047323"/>
                  <a:pt x="3891280" y="934720"/>
                </a:cubicBezTo>
                <a:cubicBezTo>
                  <a:pt x="4019654" y="909045"/>
                  <a:pt x="3958609" y="918684"/>
                  <a:pt x="4074160" y="904240"/>
                </a:cubicBezTo>
                <a:cubicBezTo>
                  <a:pt x="4108027" y="894080"/>
                  <a:pt x="4141692" y="883223"/>
                  <a:pt x="4175760" y="873760"/>
                </a:cubicBezTo>
                <a:cubicBezTo>
                  <a:pt x="4202668" y="866285"/>
                  <a:pt x="4230291" y="861465"/>
                  <a:pt x="4257040" y="853440"/>
                </a:cubicBezTo>
                <a:cubicBezTo>
                  <a:pt x="4331930" y="830973"/>
                  <a:pt x="4404707" y="801283"/>
                  <a:pt x="4480560" y="782320"/>
                </a:cubicBezTo>
                <a:cubicBezTo>
                  <a:pt x="4507653" y="775547"/>
                  <a:pt x="4535148" y="770213"/>
                  <a:pt x="4561840" y="762000"/>
                </a:cubicBezTo>
                <a:cubicBezTo>
                  <a:pt x="4579271" y="756637"/>
                  <a:pt x="4595171" y="746921"/>
                  <a:pt x="4612640" y="741680"/>
                </a:cubicBezTo>
                <a:cubicBezTo>
                  <a:pt x="4629180" y="736718"/>
                  <a:pt x="4646780" y="736064"/>
                  <a:pt x="4663440" y="731520"/>
                </a:cubicBezTo>
                <a:cubicBezTo>
                  <a:pt x="4684104" y="725884"/>
                  <a:pt x="4703805" y="717084"/>
                  <a:pt x="4724400" y="711200"/>
                </a:cubicBezTo>
                <a:cubicBezTo>
                  <a:pt x="4751253" y="703528"/>
                  <a:pt x="4778587" y="697653"/>
                  <a:pt x="4805680" y="690880"/>
                </a:cubicBezTo>
                <a:cubicBezTo>
                  <a:pt x="4864990" y="651340"/>
                  <a:pt x="4804631" y="686643"/>
                  <a:pt x="4876800" y="660400"/>
                </a:cubicBezTo>
                <a:cubicBezTo>
                  <a:pt x="4901039" y="651586"/>
                  <a:pt x="4923681" y="638734"/>
                  <a:pt x="4947920" y="629920"/>
                </a:cubicBezTo>
                <a:cubicBezTo>
                  <a:pt x="4961043" y="625148"/>
                  <a:pt x="4975134" y="623596"/>
                  <a:pt x="4988560" y="619760"/>
                </a:cubicBezTo>
                <a:cubicBezTo>
                  <a:pt x="5090590" y="590609"/>
                  <a:pt x="4932633" y="631202"/>
                  <a:pt x="5059680" y="599440"/>
                </a:cubicBezTo>
                <a:cubicBezTo>
                  <a:pt x="5115281" y="562373"/>
                  <a:pt x="5067883" y="587639"/>
                  <a:pt x="5161280" y="568960"/>
                </a:cubicBezTo>
                <a:cubicBezTo>
                  <a:pt x="5171782" y="566860"/>
                  <a:pt x="5181732" y="562560"/>
                  <a:pt x="5191760" y="558800"/>
                </a:cubicBezTo>
                <a:cubicBezTo>
                  <a:pt x="5248571" y="537496"/>
                  <a:pt x="5230951" y="546219"/>
                  <a:pt x="5273040" y="518160"/>
                </a:cubicBezTo>
                <a:cubicBezTo>
                  <a:pt x="5296017" y="483695"/>
                  <a:pt x="5284726" y="496314"/>
                  <a:pt x="5303520" y="477520"/>
                </a:cubicBezTo>
              </a:path>
            </a:pathLst>
          </a:custGeom>
          <a:noFill/>
          <a:ln w="2857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Freeform 35">
            <a:extLst>
              <a:ext uri="{FF2B5EF4-FFF2-40B4-BE49-F238E27FC236}">
                <a16:creationId xmlns:a16="http://schemas.microsoft.com/office/drawing/2014/main" id="{F65882D1-C103-3A33-B346-667EAB7650B8}"/>
              </a:ext>
            </a:extLst>
          </p:cNvPr>
          <p:cNvSpPr/>
          <p:nvPr/>
        </p:nvSpPr>
        <p:spPr>
          <a:xfrm>
            <a:off x="2753360" y="2895600"/>
            <a:ext cx="1727200" cy="1016364"/>
          </a:xfrm>
          <a:custGeom>
            <a:avLst/>
            <a:gdLst>
              <a:gd name="connsiteX0" fmla="*/ 0 w 1727200"/>
              <a:gd name="connsiteY0" fmla="*/ 0 h 1016364"/>
              <a:gd name="connsiteX1" fmla="*/ 81280 w 1727200"/>
              <a:gd name="connsiteY1" fmla="*/ 20320 h 1016364"/>
              <a:gd name="connsiteX2" fmla="*/ 132080 w 1727200"/>
              <a:gd name="connsiteY2" fmla="*/ 40640 h 1016364"/>
              <a:gd name="connsiteX3" fmla="*/ 233680 w 1727200"/>
              <a:gd name="connsiteY3" fmla="*/ 60960 h 1016364"/>
              <a:gd name="connsiteX4" fmla="*/ 406400 w 1727200"/>
              <a:gd name="connsiteY4" fmla="*/ 101600 h 1016364"/>
              <a:gd name="connsiteX5" fmla="*/ 558800 w 1727200"/>
              <a:gd name="connsiteY5" fmla="*/ 162560 h 1016364"/>
              <a:gd name="connsiteX6" fmla="*/ 599440 w 1727200"/>
              <a:gd name="connsiteY6" fmla="*/ 172720 h 1016364"/>
              <a:gd name="connsiteX7" fmla="*/ 640080 w 1727200"/>
              <a:gd name="connsiteY7" fmla="*/ 193040 h 1016364"/>
              <a:gd name="connsiteX8" fmla="*/ 670560 w 1727200"/>
              <a:gd name="connsiteY8" fmla="*/ 203200 h 1016364"/>
              <a:gd name="connsiteX9" fmla="*/ 711200 w 1727200"/>
              <a:gd name="connsiteY9" fmla="*/ 233680 h 1016364"/>
              <a:gd name="connsiteX10" fmla="*/ 741680 w 1727200"/>
              <a:gd name="connsiteY10" fmla="*/ 294640 h 1016364"/>
              <a:gd name="connsiteX11" fmla="*/ 762000 w 1727200"/>
              <a:gd name="connsiteY11" fmla="*/ 335280 h 1016364"/>
              <a:gd name="connsiteX12" fmla="*/ 772160 w 1727200"/>
              <a:gd name="connsiteY12" fmla="*/ 375920 h 1016364"/>
              <a:gd name="connsiteX13" fmla="*/ 782320 w 1727200"/>
              <a:gd name="connsiteY13" fmla="*/ 406400 h 1016364"/>
              <a:gd name="connsiteX14" fmla="*/ 762000 w 1727200"/>
              <a:gd name="connsiteY14" fmla="*/ 436880 h 1016364"/>
              <a:gd name="connsiteX15" fmla="*/ 701040 w 1727200"/>
              <a:gd name="connsiteY15" fmla="*/ 386080 h 1016364"/>
              <a:gd name="connsiteX16" fmla="*/ 701040 w 1727200"/>
              <a:gd name="connsiteY16" fmla="*/ 325120 h 1016364"/>
              <a:gd name="connsiteX17" fmla="*/ 741680 w 1727200"/>
              <a:gd name="connsiteY17" fmla="*/ 314960 h 1016364"/>
              <a:gd name="connsiteX18" fmla="*/ 883920 w 1727200"/>
              <a:gd name="connsiteY18" fmla="*/ 325120 h 1016364"/>
              <a:gd name="connsiteX19" fmla="*/ 914400 w 1727200"/>
              <a:gd name="connsiteY19" fmla="*/ 335280 h 1016364"/>
              <a:gd name="connsiteX20" fmla="*/ 975360 w 1727200"/>
              <a:gd name="connsiteY20" fmla="*/ 396240 h 1016364"/>
              <a:gd name="connsiteX21" fmla="*/ 1005840 w 1727200"/>
              <a:gd name="connsiteY21" fmla="*/ 426720 h 1016364"/>
              <a:gd name="connsiteX22" fmla="*/ 1066800 w 1727200"/>
              <a:gd name="connsiteY22" fmla="*/ 487680 h 1016364"/>
              <a:gd name="connsiteX23" fmla="*/ 1097280 w 1727200"/>
              <a:gd name="connsiteY23" fmla="*/ 518160 h 1016364"/>
              <a:gd name="connsiteX24" fmla="*/ 1117600 w 1727200"/>
              <a:gd name="connsiteY24" fmla="*/ 548640 h 1016364"/>
              <a:gd name="connsiteX25" fmla="*/ 1148080 w 1727200"/>
              <a:gd name="connsiteY25" fmla="*/ 619760 h 1016364"/>
              <a:gd name="connsiteX26" fmla="*/ 1280160 w 1727200"/>
              <a:gd name="connsiteY26" fmla="*/ 731520 h 1016364"/>
              <a:gd name="connsiteX27" fmla="*/ 1330960 w 1727200"/>
              <a:gd name="connsiteY27" fmla="*/ 772160 h 1016364"/>
              <a:gd name="connsiteX28" fmla="*/ 1361440 w 1727200"/>
              <a:gd name="connsiteY28" fmla="*/ 792480 h 1016364"/>
              <a:gd name="connsiteX29" fmla="*/ 1391920 w 1727200"/>
              <a:gd name="connsiteY29" fmla="*/ 822960 h 1016364"/>
              <a:gd name="connsiteX30" fmla="*/ 1422400 w 1727200"/>
              <a:gd name="connsiteY30" fmla="*/ 843280 h 1016364"/>
              <a:gd name="connsiteX31" fmla="*/ 1473200 w 1727200"/>
              <a:gd name="connsiteY31" fmla="*/ 883920 h 1016364"/>
              <a:gd name="connsiteX32" fmla="*/ 1595120 w 1727200"/>
              <a:gd name="connsiteY32" fmla="*/ 944880 h 1016364"/>
              <a:gd name="connsiteX33" fmla="*/ 1656080 w 1727200"/>
              <a:gd name="connsiteY33" fmla="*/ 975360 h 1016364"/>
              <a:gd name="connsiteX34" fmla="*/ 1717040 w 1727200"/>
              <a:gd name="connsiteY34" fmla="*/ 1016000 h 1016364"/>
              <a:gd name="connsiteX35" fmla="*/ 1727200 w 1727200"/>
              <a:gd name="connsiteY35" fmla="*/ 1016000 h 101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27200" h="1016364">
                <a:moveTo>
                  <a:pt x="0" y="0"/>
                </a:moveTo>
                <a:cubicBezTo>
                  <a:pt x="27093" y="6773"/>
                  <a:pt x="54588" y="12107"/>
                  <a:pt x="81280" y="20320"/>
                </a:cubicBezTo>
                <a:cubicBezTo>
                  <a:pt x="98711" y="25683"/>
                  <a:pt x="114458" y="35941"/>
                  <a:pt x="132080" y="40640"/>
                </a:cubicBezTo>
                <a:cubicBezTo>
                  <a:pt x="165451" y="49539"/>
                  <a:pt x="200915" y="50038"/>
                  <a:pt x="233680" y="60960"/>
                </a:cubicBezTo>
                <a:cubicBezTo>
                  <a:pt x="351023" y="100074"/>
                  <a:pt x="293239" y="87455"/>
                  <a:pt x="406400" y="101600"/>
                </a:cubicBezTo>
                <a:cubicBezTo>
                  <a:pt x="582173" y="160191"/>
                  <a:pt x="318272" y="70049"/>
                  <a:pt x="558800" y="162560"/>
                </a:cubicBezTo>
                <a:cubicBezTo>
                  <a:pt x="571833" y="167573"/>
                  <a:pt x="586365" y="167817"/>
                  <a:pt x="599440" y="172720"/>
                </a:cubicBezTo>
                <a:cubicBezTo>
                  <a:pt x="613621" y="178038"/>
                  <a:pt x="626159" y="187074"/>
                  <a:pt x="640080" y="193040"/>
                </a:cubicBezTo>
                <a:cubicBezTo>
                  <a:pt x="649924" y="197259"/>
                  <a:pt x="660400" y="199813"/>
                  <a:pt x="670560" y="203200"/>
                </a:cubicBezTo>
                <a:cubicBezTo>
                  <a:pt x="684107" y="213360"/>
                  <a:pt x="699226" y="221706"/>
                  <a:pt x="711200" y="233680"/>
                </a:cubicBezTo>
                <a:cubicBezTo>
                  <a:pt x="735606" y="258086"/>
                  <a:pt x="729285" y="265718"/>
                  <a:pt x="741680" y="294640"/>
                </a:cubicBezTo>
                <a:cubicBezTo>
                  <a:pt x="747646" y="308561"/>
                  <a:pt x="756682" y="321099"/>
                  <a:pt x="762000" y="335280"/>
                </a:cubicBezTo>
                <a:cubicBezTo>
                  <a:pt x="766903" y="348355"/>
                  <a:pt x="768324" y="362494"/>
                  <a:pt x="772160" y="375920"/>
                </a:cubicBezTo>
                <a:cubicBezTo>
                  <a:pt x="775102" y="386218"/>
                  <a:pt x="778933" y="396240"/>
                  <a:pt x="782320" y="406400"/>
                </a:cubicBezTo>
                <a:cubicBezTo>
                  <a:pt x="775547" y="416560"/>
                  <a:pt x="773337" y="432345"/>
                  <a:pt x="762000" y="436880"/>
                </a:cubicBezTo>
                <a:cubicBezTo>
                  <a:pt x="735147" y="447621"/>
                  <a:pt x="706810" y="393774"/>
                  <a:pt x="701040" y="386080"/>
                </a:cubicBezTo>
                <a:cubicBezTo>
                  <a:pt x="695336" y="368968"/>
                  <a:pt x="679651" y="342232"/>
                  <a:pt x="701040" y="325120"/>
                </a:cubicBezTo>
                <a:cubicBezTo>
                  <a:pt x="711944" y="316397"/>
                  <a:pt x="728133" y="318347"/>
                  <a:pt x="741680" y="314960"/>
                </a:cubicBezTo>
                <a:cubicBezTo>
                  <a:pt x="789093" y="318347"/>
                  <a:pt x="836711" y="319566"/>
                  <a:pt x="883920" y="325120"/>
                </a:cubicBezTo>
                <a:cubicBezTo>
                  <a:pt x="894556" y="326371"/>
                  <a:pt x="905946" y="328705"/>
                  <a:pt x="914400" y="335280"/>
                </a:cubicBezTo>
                <a:cubicBezTo>
                  <a:pt x="937083" y="352923"/>
                  <a:pt x="955040" y="375920"/>
                  <a:pt x="975360" y="396240"/>
                </a:cubicBezTo>
                <a:cubicBezTo>
                  <a:pt x="985520" y="406400"/>
                  <a:pt x="993885" y="418750"/>
                  <a:pt x="1005840" y="426720"/>
                </a:cubicBezTo>
                <a:cubicBezTo>
                  <a:pt x="1059497" y="462491"/>
                  <a:pt x="1016391" y="428870"/>
                  <a:pt x="1066800" y="487680"/>
                </a:cubicBezTo>
                <a:cubicBezTo>
                  <a:pt x="1076151" y="498589"/>
                  <a:pt x="1088082" y="507122"/>
                  <a:pt x="1097280" y="518160"/>
                </a:cubicBezTo>
                <a:cubicBezTo>
                  <a:pt x="1105097" y="527541"/>
                  <a:pt x="1112139" y="537718"/>
                  <a:pt x="1117600" y="548640"/>
                </a:cubicBezTo>
                <a:cubicBezTo>
                  <a:pt x="1132734" y="578908"/>
                  <a:pt x="1122710" y="590162"/>
                  <a:pt x="1148080" y="619760"/>
                </a:cubicBezTo>
                <a:cubicBezTo>
                  <a:pt x="1235418" y="721655"/>
                  <a:pt x="1209125" y="707842"/>
                  <a:pt x="1280160" y="731520"/>
                </a:cubicBezTo>
                <a:cubicBezTo>
                  <a:pt x="1297093" y="745067"/>
                  <a:pt x="1313612" y="759149"/>
                  <a:pt x="1330960" y="772160"/>
                </a:cubicBezTo>
                <a:cubicBezTo>
                  <a:pt x="1340729" y="779486"/>
                  <a:pt x="1352059" y="784663"/>
                  <a:pt x="1361440" y="792480"/>
                </a:cubicBezTo>
                <a:cubicBezTo>
                  <a:pt x="1372478" y="801678"/>
                  <a:pt x="1380882" y="813762"/>
                  <a:pt x="1391920" y="822960"/>
                </a:cubicBezTo>
                <a:cubicBezTo>
                  <a:pt x="1401301" y="830777"/>
                  <a:pt x="1412631" y="835954"/>
                  <a:pt x="1422400" y="843280"/>
                </a:cubicBezTo>
                <a:cubicBezTo>
                  <a:pt x="1439748" y="856291"/>
                  <a:pt x="1454509" y="872925"/>
                  <a:pt x="1473200" y="883920"/>
                </a:cubicBezTo>
                <a:cubicBezTo>
                  <a:pt x="1512364" y="906957"/>
                  <a:pt x="1557314" y="919676"/>
                  <a:pt x="1595120" y="944880"/>
                </a:cubicBezTo>
                <a:cubicBezTo>
                  <a:pt x="1634511" y="971141"/>
                  <a:pt x="1614016" y="961339"/>
                  <a:pt x="1656080" y="975360"/>
                </a:cubicBezTo>
                <a:cubicBezTo>
                  <a:pt x="1687557" y="1006837"/>
                  <a:pt x="1677830" y="1006198"/>
                  <a:pt x="1717040" y="1016000"/>
                </a:cubicBezTo>
                <a:cubicBezTo>
                  <a:pt x="1720326" y="1016821"/>
                  <a:pt x="1723813" y="1016000"/>
                  <a:pt x="1727200" y="1016000"/>
                </a:cubicBezTo>
              </a:path>
            </a:pathLst>
          </a:custGeom>
          <a:noFill/>
          <a:ln w="2857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2369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P spid="26" grpId="0" animBg="1"/>
      <p:bldP spid="31"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497E-9C56-BCF6-B3EC-B7B8599887A8}"/>
              </a:ext>
            </a:extLst>
          </p:cNvPr>
          <p:cNvSpPr>
            <a:spLocks noGrp="1"/>
          </p:cNvSpPr>
          <p:nvPr>
            <p:ph type="title"/>
          </p:nvPr>
        </p:nvSpPr>
        <p:spPr/>
        <p:txBody>
          <a:bodyPr/>
          <a:lstStyle/>
          <a:p>
            <a:r>
              <a:rPr lang="en-US" dirty="0"/>
              <a:t>State Elements (1/3): Program Counter</a:t>
            </a:r>
          </a:p>
        </p:txBody>
      </p:sp>
      <p:sp>
        <p:nvSpPr>
          <p:cNvPr id="4" name="Content Placeholder 2">
            <a:extLst>
              <a:ext uri="{FF2B5EF4-FFF2-40B4-BE49-F238E27FC236}">
                <a16:creationId xmlns:a16="http://schemas.microsoft.com/office/drawing/2014/main" id="{19CD8383-4387-8EC2-62AC-0E431075BE7C}"/>
              </a:ext>
            </a:extLst>
          </p:cNvPr>
          <p:cNvSpPr txBox="1">
            <a:spLocks/>
          </p:cNvSpPr>
          <p:nvPr/>
        </p:nvSpPr>
        <p:spPr>
          <a:xfrm>
            <a:off x="158123" y="2297679"/>
            <a:ext cx="2016117" cy="986042"/>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Register</a:t>
            </a:r>
            <a:br>
              <a:rPr lang="en-US" sz="2800" dirty="0">
                <a:solidFill>
                  <a:schemeClr val="tx1">
                    <a:lumMod val="50000"/>
                    <a:lumOff val="50000"/>
                  </a:schemeClr>
                </a:solidFill>
              </a:rPr>
            </a:br>
            <a:r>
              <a:rPr lang="en-US" sz="2800" dirty="0">
                <a:solidFill>
                  <a:schemeClr val="tx1">
                    <a:lumMod val="50000"/>
                    <a:lumOff val="50000"/>
                  </a:schemeClr>
                </a:solidFill>
              </a:rPr>
              <a:t>File </a:t>
            </a:r>
            <a:r>
              <a:rPr lang="en-US" sz="2800"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5" name="Content Placeholder 2">
            <a:extLst>
              <a:ext uri="{FF2B5EF4-FFF2-40B4-BE49-F238E27FC236}">
                <a16:creationId xmlns:a16="http://schemas.microsoft.com/office/drawing/2014/main" id="{49A50BEE-50A0-5C90-3F25-A0A341F646E2}"/>
              </a:ext>
            </a:extLst>
          </p:cNvPr>
          <p:cNvSpPr txBox="1">
            <a:spLocks/>
          </p:cNvSpPr>
          <p:nvPr/>
        </p:nvSpPr>
        <p:spPr>
          <a:xfrm>
            <a:off x="158123" y="3574281"/>
            <a:ext cx="2016117" cy="134316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Memory</a:t>
            </a:r>
            <a:br>
              <a:rPr lang="en-US" sz="2800" dirty="0">
                <a:solidFill>
                  <a:schemeClr val="tx1">
                    <a:lumMod val="50000"/>
                    <a:lumOff val="50000"/>
                  </a:schemeClr>
                </a:solidFill>
              </a:rPr>
            </a:br>
            <a:r>
              <a:rPr lang="en-US" sz="2800" dirty="0">
                <a:solidFill>
                  <a:schemeClr val="tx1">
                    <a:lumMod val="50000"/>
                    <a:lumOff val="50000"/>
                  </a:schemeClr>
                </a:solidFill>
                <a:latin typeface="Courier New" panose="02070309020205020404" pitchFamily="49" charset="0"/>
                <a:cs typeface="Courier New" panose="02070309020205020404" pitchFamily="49" charset="0"/>
              </a:rPr>
              <a:t>MEM</a:t>
            </a:r>
          </a:p>
        </p:txBody>
      </p:sp>
      <p:grpSp>
        <p:nvGrpSpPr>
          <p:cNvPr id="6" name="Group 5">
            <a:extLst>
              <a:ext uri="{FF2B5EF4-FFF2-40B4-BE49-F238E27FC236}">
                <a16:creationId xmlns:a16="http://schemas.microsoft.com/office/drawing/2014/main" id="{40EA8DA3-29D3-D817-3A36-53979FB2E3CB}"/>
              </a:ext>
            </a:extLst>
          </p:cNvPr>
          <p:cNvGrpSpPr/>
          <p:nvPr/>
        </p:nvGrpSpPr>
        <p:grpSpPr>
          <a:xfrm>
            <a:off x="1943765" y="1119763"/>
            <a:ext cx="370661" cy="643159"/>
            <a:chOff x="8439707" y="2607275"/>
            <a:chExt cx="370661" cy="643159"/>
          </a:xfrm>
        </p:grpSpPr>
        <p:sp>
          <p:nvSpPr>
            <p:cNvPr id="7" name="Rectangle 6">
              <a:extLst>
                <a:ext uri="{FF2B5EF4-FFF2-40B4-BE49-F238E27FC236}">
                  <a16:creationId xmlns:a16="http://schemas.microsoft.com/office/drawing/2014/main" id="{49028F40-C3F4-29EC-8339-1C7D493B2FF4}"/>
                </a:ext>
              </a:extLst>
            </p:cNvPr>
            <p:cNvSpPr>
              <a:spLocks noChangeArrowheads="1"/>
            </p:cNvSpPr>
            <p:nvPr/>
          </p:nvSpPr>
          <p:spPr bwMode="auto">
            <a:xfrm>
              <a:off x="8439707" y="2607275"/>
              <a:ext cx="370661"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PC</a:t>
              </a:r>
            </a:p>
          </p:txBody>
        </p:sp>
        <p:sp>
          <p:nvSpPr>
            <p:cNvPr id="8" name="Line 18">
              <a:extLst>
                <a:ext uri="{FF2B5EF4-FFF2-40B4-BE49-F238E27FC236}">
                  <a16:creationId xmlns:a16="http://schemas.microsoft.com/office/drawing/2014/main" id="{41A86095-0C80-2CF0-55E0-BFE7D63B66E4}"/>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9" name="Line 19">
              <a:extLst>
                <a:ext uri="{FF2B5EF4-FFF2-40B4-BE49-F238E27FC236}">
                  <a16:creationId xmlns:a16="http://schemas.microsoft.com/office/drawing/2014/main" id="{E501B215-D37B-B716-7DCA-A8D87FC0D5D8}"/>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25111497-B41F-6341-CA9F-9DAF3D3F461B}"/>
              </a:ext>
            </a:extLst>
          </p:cNvPr>
          <p:cNvGrpSpPr/>
          <p:nvPr/>
        </p:nvGrpSpPr>
        <p:grpSpPr>
          <a:xfrm>
            <a:off x="1943765" y="3740746"/>
            <a:ext cx="594360" cy="643159"/>
            <a:chOff x="8439705" y="2607275"/>
            <a:chExt cx="594360" cy="643159"/>
          </a:xfrm>
        </p:grpSpPr>
        <p:sp>
          <p:nvSpPr>
            <p:cNvPr id="11" name="Rectangle 7">
              <a:extLst>
                <a:ext uri="{FF2B5EF4-FFF2-40B4-BE49-F238E27FC236}">
                  <a16:creationId xmlns:a16="http://schemas.microsoft.com/office/drawing/2014/main" id="{1E43BE02-7EB0-5866-0568-6B79EB9849AA}"/>
                </a:ext>
              </a:extLst>
            </p:cNvPr>
            <p:cNvSpPr>
              <a:spLocks noChangeArrowheads="1"/>
            </p:cNvSpPr>
            <p:nvPr/>
          </p:nvSpPr>
          <p:spPr bwMode="auto">
            <a:xfrm>
              <a:off x="8439705"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IMEM</a:t>
              </a:r>
            </a:p>
          </p:txBody>
        </p:sp>
        <p:sp>
          <p:nvSpPr>
            <p:cNvPr id="12" name="Line 18">
              <a:extLst>
                <a:ext uri="{FF2B5EF4-FFF2-40B4-BE49-F238E27FC236}">
                  <a16:creationId xmlns:a16="http://schemas.microsoft.com/office/drawing/2014/main" id="{EBC41115-8305-2E40-C5D8-C31851651A75}"/>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13" name="Line 19">
              <a:extLst>
                <a:ext uri="{FF2B5EF4-FFF2-40B4-BE49-F238E27FC236}">
                  <a16:creationId xmlns:a16="http://schemas.microsoft.com/office/drawing/2014/main" id="{D31AFEF2-D496-3517-C605-0711C83EC418}"/>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4" name="Group 13">
            <a:extLst>
              <a:ext uri="{FF2B5EF4-FFF2-40B4-BE49-F238E27FC236}">
                <a16:creationId xmlns:a16="http://schemas.microsoft.com/office/drawing/2014/main" id="{CBC6D72F-64BF-D8CD-741A-6DA79ED59F67}"/>
              </a:ext>
            </a:extLst>
          </p:cNvPr>
          <p:cNvGrpSpPr/>
          <p:nvPr/>
        </p:nvGrpSpPr>
        <p:grpSpPr>
          <a:xfrm>
            <a:off x="1943765" y="4523066"/>
            <a:ext cx="594360" cy="643159"/>
            <a:chOff x="8439707" y="2607275"/>
            <a:chExt cx="594360" cy="643159"/>
          </a:xfrm>
        </p:grpSpPr>
        <p:sp>
          <p:nvSpPr>
            <p:cNvPr id="15" name="Rectangle 7">
              <a:extLst>
                <a:ext uri="{FF2B5EF4-FFF2-40B4-BE49-F238E27FC236}">
                  <a16:creationId xmlns:a16="http://schemas.microsoft.com/office/drawing/2014/main" id="{04248A55-F01B-89C5-DF61-A3FDC5EAABAD}"/>
                </a:ext>
              </a:extLst>
            </p:cNvPr>
            <p:cNvSpPr>
              <a:spLocks noChangeArrowheads="1"/>
            </p:cNvSpPr>
            <p:nvPr/>
          </p:nvSpPr>
          <p:spPr bwMode="auto">
            <a:xfrm>
              <a:off x="8439707"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DMEM</a:t>
              </a:r>
            </a:p>
          </p:txBody>
        </p:sp>
        <p:sp>
          <p:nvSpPr>
            <p:cNvPr id="16" name="Line 18">
              <a:extLst>
                <a:ext uri="{FF2B5EF4-FFF2-40B4-BE49-F238E27FC236}">
                  <a16:creationId xmlns:a16="http://schemas.microsoft.com/office/drawing/2014/main" id="{DC2A5E55-94A1-DDC9-7B78-8582266299FA}"/>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17" name="Line 19">
              <a:extLst>
                <a:ext uri="{FF2B5EF4-FFF2-40B4-BE49-F238E27FC236}">
                  <a16:creationId xmlns:a16="http://schemas.microsoft.com/office/drawing/2014/main" id="{45E6F3CE-A823-F993-9A20-47680104F927}"/>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8" name="Group 17">
            <a:extLst>
              <a:ext uri="{FF2B5EF4-FFF2-40B4-BE49-F238E27FC236}">
                <a16:creationId xmlns:a16="http://schemas.microsoft.com/office/drawing/2014/main" id="{BE457E4D-E6C8-2EFE-ACB4-B2817F85D63F}"/>
              </a:ext>
            </a:extLst>
          </p:cNvPr>
          <p:cNvGrpSpPr/>
          <p:nvPr/>
        </p:nvGrpSpPr>
        <p:grpSpPr>
          <a:xfrm>
            <a:off x="1943765" y="2464144"/>
            <a:ext cx="594360" cy="643159"/>
            <a:chOff x="8439707" y="2607275"/>
            <a:chExt cx="594360" cy="643159"/>
          </a:xfrm>
        </p:grpSpPr>
        <p:sp>
          <p:nvSpPr>
            <p:cNvPr id="19" name="Rectangle 7">
              <a:extLst>
                <a:ext uri="{FF2B5EF4-FFF2-40B4-BE49-F238E27FC236}">
                  <a16:creationId xmlns:a16="http://schemas.microsoft.com/office/drawing/2014/main" id="{F70676B9-5082-3A62-E504-9268335467AA}"/>
                </a:ext>
              </a:extLst>
            </p:cNvPr>
            <p:cNvSpPr>
              <a:spLocks noChangeArrowheads="1"/>
            </p:cNvSpPr>
            <p:nvPr/>
          </p:nvSpPr>
          <p:spPr bwMode="auto">
            <a:xfrm>
              <a:off x="8439707"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Reg[ ]</a:t>
              </a:r>
            </a:p>
          </p:txBody>
        </p:sp>
        <p:sp>
          <p:nvSpPr>
            <p:cNvPr id="20" name="Line 18">
              <a:extLst>
                <a:ext uri="{FF2B5EF4-FFF2-40B4-BE49-F238E27FC236}">
                  <a16:creationId xmlns:a16="http://schemas.microsoft.com/office/drawing/2014/main" id="{85E3818B-55A9-BF2A-9448-0525C6A4415E}"/>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21" name="Line 19">
              <a:extLst>
                <a:ext uri="{FF2B5EF4-FFF2-40B4-BE49-F238E27FC236}">
                  <a16:creationId xmlns:a16="http://schemas.microsoft.com/office/drawing/2014/main" id="{AE79FE44-0A11-5810-AABD-2A3CF2C65347}"/>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sp>
        <p:nvSpPr>
          <p:cNvPr id="22" name="Content Placeholder 2">
            <a:extLst>
              <a:ext uri="{FF2B5EF4-FFF2-40B4-BE49-F238E27FC236}">
                <a16:creationId xmlns:a16="http://schemas.microsoft.com/office/drawing/2014/main" id="{1C79BBD6-139A-B871-1DB7-4511B5036FA6}"/>
              </a:ext>
            </a:extLst>
          </p:cNvPr>
          <p:cNvSpPr txBox="1">
            <a:spLocks/>
          </p:cNvSpPr>
          <p:nvPr/>
        </p:nvSpPr>
        <p:spPr>
          <a:xfrm>
            <a:off x="158123" y="953297"/>
            <a:ext cx="2016117" cy="537988"/>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bg1"/>
                </a:solidFill>
              </a:rPr>
              <a:t>Program Counter</a:t>
            </a:r>
          </a:p>
        </p:txBody>
      </p:sp>
      <p:grpSp>
        <p:nvGrpSpPr>
          <p:cNvPr id="23" name="Group 4">
            <a:extLst>
              <a:ext uri="{FF2B5EF4-FFF2-40B4-BE49-F238E27FC236}">
                <a16:creationId xmlns:a16="http://schemas.microsoft.com/office/drawing/2014/main" id="{DC470046-8DD8-307D-39B2-DBE2E60E68E5}"/>
              </a:ext>
            </a:extLst>
          </p:cNvPr>
          <p:cNvGrpSpPr>
            <a:grpSpLocks/>
          </p:cNvGrpSpPr>
          <p:nvPr/>
        </p:nvGrpSpPr>
        <p:grpSpPr bwMode="auto">
          <a:xfrm>
            <a:off x="3603449" y="1008245"/>
            <a:ext cx="2186986" cy="2007950"/>
            <a:chOff x="3888" y="1032"/>
            <a:chExt cx="1688" cy="1378"/>
          </a:xfrm>
        </p:grpSpPr>
        <p:sp>
          <p:nvSpPr>
            <p:cNvPr id="24" name="Rectangle 5">
              <a:extLst>
                <a:ext uri="{FF2B5EF4-FFF2-40B4-BE49-F238E27FC236}">
                  <a16:creationId xmlns:a16="http://schemas.microsoft.com/office/drawing/2014/main" id="{339F759E-63A2-A6E6-E038-E5216570D092}"/>
                </a:ext>
              </a:extLst>
            </p:cNvPr>
            <p:cNvSpPr>
              <a:spLocks noChangeArrowheads="1"/>
            </p:cNvSpPr>
            <p:nvPr/>
          </p:nvSpPr>
          <p:spPr bwMode="auto">
            <a:xfrm>
              <a:off x="4626" y="2224"/>
              <a:ext cx="243" cy="186"/>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err="1">
                  <a:ln>
                    <a:noFill/>
                  </a:ln>
                  <a:solidFill>
                    <a:schemeClr val="accent6"/>
                  </a:solidFill>
                  <a:effectLst/>
                  <a:uLnTx/>
                  <a:uFillTx/>
                  <a:latin typeface="18 VAG Rounded Light   02390" pitchFamily="2" charset="0"/>
                  <a:ea typeface="ＭＳ Ｐゴシック" charset="-128"/>
                  <a:cs typeface="ＭＳ Ｐゴシック" charset="-128"/>
                </a:rPr>
                <a:t>clk</a:t>
              </a:r>
              <a:endParaRPr kumimoji="0" lang="en-US" sz="1400" u="none" strike="noStrike" kern="0" cap="none" spc="0" normalizeH="0" baseline="0" noProof="0" dirty="0">
                <a:ln>
                  <a:noFill/>
                </a:ln>
                <a:solidFill>
                  <a:schemeClr val="accent6"/>
                </a:solidFill>
                <a:effectLst/>
                <a:uLnTx/>
                <a:uFillTx/>
                <a:latin typeface="18 VAG Rounded Light   02390" pitchFamily="2" charset="0"/>
                <a:ea typeface="ＭＳ Ｐゴシック" charset="-128"/>
                <a:cs typeface="ＭＳ Ｐゴシック" charset="-128"/>
              </a:endParaRPr>
            </a:p>
          </p:txBody>
        </p:sp>
        <p:sp>
          <p:nvSpPr>
            <p:cNvPr id="25" name="Rectangle 6">
              <a:extLst>
                <a:ext uri="{FF2B5EF4-FFF2-40B4-BE49-F238E27FC236}">
                  <a16:creationId xmlns:a16="http://schemas.microsoft.com/office/drawing/2014/main" id="{4E714E71-64F4-A297-283B-7C7763DD42CF}"/>
                </a:ext>
              </a:extLst>
            </p:cNvPr>
            <p:cNvSpPr>
              <a:spLocks noChangeArrowheads="1"/>
            </p:cNvSpPr>
            <p:nvPr/>
          </p:nvSpPr>
          <p:spPr bwMode="auto">
            <a:xfrm>
              <a:off x="3888" y="1474"/>
              <a:ext cx="562" cy="20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Data In</a:t>
              </a:r>
            </a:p>
          </p:txBody>
        </p:sp>
        <p:sp>
          <p:nvSpPr>
            <p:cNvPr id="26" name="Rectangle 7">
              <a:extLst>
                <a:ext uri="{FF2B5EF4-FFF2-40B4-BE49-F238E27FC236}">
                  <a16:creationId xmlns:a16="http://schemas.microsoft.com/office/drawing/2014/main" id="{B75FB5A0-5CE4-73F4-47BC-77F399D25A9E}"/>
                </a:ext>
              </a:extLst>
            </p:cNvPr>
            <p:cNvSpPr>
              <a:spLocks noChangeArrowheads="1"/>
            </p:cNvSpPr>
            <p:nvPr/>
          </p:nvSpPr>
          <p:spPr bwMode="auto">
            <a:xfrm>
              <a:off x="4675" y="1374"/>
              <a:ext cx="166" cy="748"/>
            </a:xfrm>
            <a:prstGeom prst="rect">
              <a:avLst/>
            </a:prstGeom>
            <a:noFill/>
            <a:ln w="28575">
              <a:solidFill>
                <a:sysClr val="window" lastClr="FFFFFF"/>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27" name="Line 8">
              <a:extLst>
                <a:ext uri="{FF2B5EF4-FFF2-40B4-BE49-F238E27FC236}">
                  <a16:creationId xmlns:a16="http://schemas.microsoft.com/office/drawing/2014/main" id="{BDFE8D55-56CC-8B83-386F-A0838191EC6A}"/>
                </a:ext>
              </a:extLst>
            </p:cNvPr>
            <p:cNvSpPr>
              <a:spLocks noChangeShapeType="1"/>
            </p:cNvSpPr>
            <p:nvPr/>
          </p:nvSpPr>
          <p:spPr bwMode="auto">
            <a:xfrm flipH="1">
              <a:off x="4752" y="2124"/>
              <a:ext cx="0" cy="126"/>
            </a:xfrm>
            <a:prstGeom prst="line">
              <a:avLst/>
            </a:prstGeom>
            <a:noFill/>
            <a:ln w="25400">
              <a:solidFill>
                <a:schemeClr val="accent6"/>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28" name="Rectangle 9">
              <a:extLst>
                <a:ext uri="{FF2B5EF4-FFF2-40B4-BE49-F238E27FC236}">
                  <a16:creationId xmlns:a16="http://schemas.microsoft.com/office/drawing/2014/main" id="{9DAF02CF-9BC4-6368-538A-EDA7CB53AFCC}"/>
                </a:ext>
              </a:extLst>
            </p:cNvPr>
            <p:cNvSpPr>
              <a:spLocks noChangeArrowheads="1"/>
            </p:cNvSpPr>
            <p:nvPr/>
          </p:nvSpPr>
          <p:spPr bwMode="auto">
            <a:xfrm>
              <a:off x="4272" y="1032"/>
              <a:ext cx="912" cy="20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u="none" strike="noStrike" kern="0" cap="none" spc="0" normalizeH="0" baseline="0" noProof="0" dirty="0">
                  <a:ln>
                    <a:noFill/>
                  </a:ln>
                  <a:solidFill>
                    <a:schemeClr val="accent3"/>
                  </a:solidFill>
                  <a:effectLst/>
                  <a:uLnTx/>
                  <a:uFillTx/>
                  <a:latin typeface="18 VAG Rounded Light   02390" pitchFamily="2" charset="0"/>
                  <a:ea typeface="ＭＳ Ｐゴシック" charset="-128"/>
                  <a:cs typeface="ＭＳ Ｐゴシック" charset="-128"/>
                </a:rPr>
                <a:t>Write Enable</a:t>
              </a:r>
            </a:p>
          </p:txBody>
        </p:sp>
        <p:sp>
          <p:nvSpPr>
            <p:cNvPr id="29" name="Line 10">
              <a:extLst>
                <a:ext uri="{FF2B5EF4-FFF2-40B4-BE49-F238E27FC236}">
                  <a16:creationId xmlns:a16="http://schemas.microsoft.com/office/drawing/2014/main" id="{0E6D640A-AC33-FEF6-86E7-A1AC4C545D23}"/>
                </a:ext>
              </a:extLst>
            </p:cNvPr>
            <p:cNvSpPr>
              <a:spLocks noChangeShapeType="1"/>
            </p:cNvSpPr>
            <p:nvPr/>
          </p:nvSpPr>
          <p:spPr bwMode="auto">
            <a:xfrm flipH="1">
              <a:off x="3937" y="1742"/>
              <a:ext cx="736" cy="0"/>
            </a:xfrm>
            <a:prstGeom prst="line">
              <a:avLst/>
            </a:prstGeom>
            <a:noFill/>
            <a:ln w="25400">
              <a:solidFill>
                <a:sysClr val="window" lastClr="FFFFFF"/>
              </a:solidFill>
              <a:round/>
              <a:headEnd type="triangle" w="lg" len="lg"/>
              <a:tailEnd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0" name="Line 11">
              <a:extLst>
                <a:ext uri="{FF2B5EF4-FFF2-40B4-BE49-F238E27FC236}">
                  <a16:creationId xmlns:a16="http://schemas.microsoft.com/office/drawing/2014/main" id="{A9348F21-885E-023B-D968-C4CC5CE14FDC}"/>
                </a:ext>
              </a:extLst>
            </p:cNvPr>
            <p:cNvSpPr>
              <a:spLocks noChangeShapeType="1"/>
            </p:cNvSpPr>
            <p:nvPr/>
          </p:nvSpPr>
          <p:spPr bwMode="auto">
            <a:xfrm flipH="1">
              <a:off x="4277" y="1698"/>
              <a:ext cx="56" cy="88"/>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1" name="Rectangle 12">
              <a:extLst>
                <a:ext uri="{FF2B5EF4-FFF2-40B4-BE49-F238E27FC236}">
                  <a16:creationId xmlns:a16="http://schemas.microsoft.com/office/drawing/2014/main" id="{29C316F5-853C-C79D-0F75-E50980DC0151}"/>
                </a:ext>
              </a:extLst>
            </p:cNvPr>
            <p:cNvSpPr>
              <a:spLocks noChangeArrowheads="1"/>
            </p:cNvSpPr>
            <p:nvPr/>
          </p:nvSpPr>
          <p:spPr bwMode="auto">
            <a:xfrm>
              <a:off x="4160" y="1776"/>
              <a:ext cx="207" cy="229"/>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N</a:t>
              </a:r>
            </a:p>
          </p:txBody>
        </p:sp>
        <p:sp>
          <p:nvSpPr>
            <p:cNvPr id="32" name="Line 13">
              <a:extLst>
                <a:ext uri="{FF2B5EF4-FFF2-40B4-BE49-F238E27FC236}">
                  <a16:creationId xmlns:a16="http://schemas.microsoft.com/office/drawing/2014/main" id="{AFA69964-8E4A-7757-DE0D-77E48F1E17EA}"/>
                </a:ext>
              </a:extLst>
            </p:cNvPr>
            <p:cNvSpPr>
              <a:spLocks noChangeShapeType="1"/>
            </p:cNvSpPr>
            <p:nvPr/>
          </p:nvSpPr>
          <p:spPr bwMode="auto">
            <a:xfrm>
              <a:off x="4848" y="1742"/>
              <a:ext cx="704"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3" name="Line 14">
              <a:extLst>
                <a:ext uri="{FF2B5EF4-FFF2-40B4-BE49-F238E27FC236}">
                  <a16:creationId xmlns:a16="http://schemas.microsoft.com/office/drawing/2014/main" id="{6F2976BC-118C-DE73-98DD-043A581983AD}"/>
                </a:ext>
              </a:extLst>
            </p:cNvPr>
            <p:cNvSpPr>
              <a:spLocks noChangeShapeType="1"/>
            </p:cNvSpPr>
            <p:nvPr/>
          </p:nvSpPr>
          <p:spPr bwMode="auto">
            <a:xfrm flipH="1">
              <a:off x="5189" y="1698"/>
              <a:ext cx="56" cy="88"/>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4" name="Rectangle 15">
              <a:extLst>
                <a:ext uri="{FF2B5EF4-FFF2-40B4-BE49-F238E27FC236}">
                  <a16:creationId xmlns:a16="http://schemas.microsoft.com/office/drawing/2014/main" id="{F70118C9-EFBB-8DAD-E1A4-E526D6AD964E}"/>
                </a:ext>
              </a:extLst>
            </p:cNvPr>
            <p:cNvSpPr>
              <a:spLocks noChangeArrowheads="1"/>
            </p:cNvSpPr>
            <p:nvPr/>
          </p:nvSpPr>
          <p:spPr bwMode="auto">
            <a:xfrm>
              <a:off x="5082" y="1776"/>
              <a:ext cx="207" cy="229"/>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N</a:t>
              </a:r>
            </a:p>
          </p:txBody>
        </p:sp>
        <p:sp>
          <p:nvSpPr>
            <p:cNvPr id="35" name="Rectangle 16">
              <a:extLst>
                <a:ext uri="{FF2B5EF4-FFF2-40B4-BE49-F238E27FC236}">
                  <a16:creationId xmlns:a16="http://schemas.microsoft.com/office/drawing/2014/main" id="{BC484BBC-FCEA-F834-8489-F6D6E449815D}"/>
                </a:ext>
              </a:extLst>
            </p:cNvPr>
            <p:cNvSpPr>
              <a:spLocks noChangeArrowheads="1"/>
            </p:cNvSpPr>
            <p:nvPr/>
          </p:nvSpPr>
          <p:spPr bwMode="auto">
            <a:xfrm>
              <a:off x="4896" y="1474"/>
              <a:ext cx="680" cy="20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6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Data Out</a:t>
              </a:r>
            </a:p>
          </p:txBody>
        </p:sp>
        <p:sp>
          <p:nvSpPr>
            <p:cNvPr id="36" name="Line 17">
              <a:extLst>
                <a:ext uri="{FF2B5EF4-FFF2-40B4-BE49-F238E27FC236}">
                  <a16:creationId xmlns:a16="http://schemas.microsoft.com/office/drawing/2014/main" id="{119DA8D0-A96F-1B81-D38E-700CB77E5EBA}"/>
                </a:ext>
              </a:extLst>
            </p:cNvPr>
            <p:cNvSpPr>
              <a:spLocks noChangeShapeType="1"/>
            </p:cNvSpPr>
            <p:nvPr/>
          </p:nvSpPr>
          <p:spPr bwMode="auto">
            <a:xfrm flipV="1">
              <a:off x="4761" y="1240"/>
              <a:ext cx="0" cy="126"/>
            </a:xfrm>
            <a:prstGeom prst="line">
              <a:avLst/>
            </a:prstGeom>
            <a:noFill/>
            <a:ln w="19050">
              <a:solidFill>
                <a:schemeClr val="accent3"/>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7" name="Line 18">
              <a:extLst>
                <a:ext uri="{FF2B5EF4-FFF2-40B4-BE49-F238E27FC236}">
                  <a16:creationId xmlns:a16="http://schemas.microsoft.com/office/drawing/2014/main" id="{B41ADD90-2BD3-796F-C4ED-C89D10163BCF}"/>
                </a:ext>
              </a:extLst>
            </p:cNvPr>
            <p:cNvSpPr>
              <a:spLocks noChangeShapeType="1"/>
            </p:cNvSpPr>
            <p:nvPr/>
          </p:nvSpPr>
          <p:spPr bwMode="auto">
            <a:xfrm flipV="1">
              <a:off x="4704" y="2016"/>
              <a:ext cx="48" cy="96"/>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38" name="Line 19">
              <a:extLst>
                <a:ext uri="{FF2B5EF4-FFF2-40B4-BE49-F238E27FC236}">
                  <a16:creationId xmlns:a16="http://schemas.microsoft.com/office/drawing/2014/main" id="{C0859836-24AE-5DE4-80F1-7EEEC2EBAC7D}"/>
                </a:ext>
              </a:extLst>
            </p:cNvPr>
            <p:cNvSpPr>
              <a:spLocks noChangeShapeType="1"/>
            </p:cNvSpPr>
            <p:nvPr/>
          </p:nvSpPr>
          <p:spPr bwMode="auto">
            <a:xfrm>
              <a:off x="4752" y="2016"/>
              <a:ext cx="48" cy="96"/>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pic>
        <p:nvPicPr>
          <p:cNvPr id="4098" name="Picture 2">
            <a:extLst>
              <a:ext uri="{FF2B5EF4-FFF2-40B4-BE49-F238E27FC236}">
                <a16:creationId xmlns:a16="http://schemas.microsoft.com/office/drawing/2014/main" id="{5CFE5803-322C-37BA-CE0E-9A656149E6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98" t="24691" r="38891" b="28904"/>
          <a:stretch/>
        </p:blipFill>
        <p:spPr bwMode="auto">
          <a:xfrm>
            <a:off x="6338164" y="1318612"/>
            <a:ext cx="740114" cy="110797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3E9FA8-D36E-F89F-0AA3-D4BD2207DA47}"/>
              </a:ext>
            </a:extLst>
          </p:cNvPr>
          <p:cNvSpPr txBox="1"/>
          <p:nvPr/>
        </p:nvSpPr>
        <p:spPr>
          <a:xfrm>
            <a:off x="5721872" y="2428551"/>
            <a:ext cx="2119491" cy="369332"/>
          </a:xfrm>
          <a:prstGeom prst="rect">
            <a:avLst/>
          </a:prstGeom>
          <a:noFill/>
        </p:spPr>
        <p:txBody>
          <a:bodyPr wrap="none" rtlCol="0">
            <a:spAutoFit/>
          </a:bodyPr>
          <a:lstStyle/>
          <a:p>
            <a:pPr algn="ctr"/>
            <a:r>
              <a:rPr lang="en-US" sz="1800" dirty="0">
                <a:solidFill>
                  <a:schemeClr val="bg1"/>
                </a:solidFill>
                <a:latin typeface="18 VAG Rounded Light   02390" pitchFamily="2" charset="0"/>
              </a:rPr>
              <a:t>A register in Logisim</a:t>
            </a:r>
          </a:p>
        </p:txBody>
      </p:sp>
      <p:sp>
        <p:nvSpPr>
          <p:cNvPr id="44" name="Freeform 43">
            <a:extLst>
              <a:ext uri="{FF2B5EF4-FFF2-40B4-BE49-F238E27FC236}">
                <a16:creationId xmlns:a16="http://schemas.microsoft.com/office/drawing/2014/main" id="{7F4EF374-DCCF-F131-C9B0-30AAE94FE78C}"/>
              </a:ext>
            </a:extLst>
          </p:cNvPr>
          <p:cNvSpPr/>
          <p:nvPr/>
        </p:nvSpPr>
        <p:spPr>
          <a:xfrm>
            <a:off x="2796986" y="1216534"/>
            <a:ext cx="585845" cy="360705"/>
          </a:xfrm>
          <a:custGeom>
            <a:avLst/>
            <a:gdLst>
              <a:gd name="connsiteX0" fmla="*/ 0 w 1628078"/>
              <a:gd name="connsiteY0" fmla="*/ 0 h 875370"/>
              <a:gd name="connsiteX1" fmla="*/ 150542 w 1628078"/>
              <a:gd name="connsiteY1" fmla="*/ 16727 h 875370"/>
              <a:gd name="connsiteX2" fmla="*/ 189571 w 1628078"/>
              <a:gd name="connsiteY2" fmla="*/ 22302 h 875370"/>
              <a:gd name="connsiteX3" fmla="*/ 206298 w 1628078"/>
              <a:gd name="connsiteY3" fmla="*/ 27878 h 875370"/>
              <a:gd name="connsiteX4" fmla="*/ 245327 w 1628078"/>
              <a:gd name="connsiteY4" fmla="*/ 33453 h 875370"/>
              <a:gd name="connsiteX5" fmla="*/ 295507 w 1628078"/>
              <a:gd name="connsiteY5" fmla="*/ 44605 h 875370"/>
              <a:gd name="connsiteX6" fmla="*/ 323385 w 1628078"/>
              <a:gd name="connsiteY6" fmla="*/ 50180 h 875370"/>
              <a:gd name="connsiteX7" fmla="*/ 340112 w 1628078"/>
              <a:gd name="connsiteY7" fmla="*/ 55756 h 875370"/>
              <a:gd name="connsiteX8" fmla="*/ 362415 w 1628078"/>
              <a:gd name="connsiteY8" fmla="*/ 61331 h 875370"/>
              <a:gd name="connsiteX9" fmla="*/ 379142 w 1628078"/>
              <a:gd name="connsiteY9" fmla="*/ 66907 h 875370"/>
              <a:gd name="connsiteX10" fmla="*/ 423746 w 1628078"/>
              <a:gd name="connsiteY10" fmla="*/ 72483 h 875370"/>
              <a:gd name="connsiteX11" fmla="*/ 446049 w 1628078"/>
              <a:gd name="connsiteY11" fmla="*/ 78058 h 875370"/>
              <a:gd name="connsiteX12" fmla="*/ 501805 w 1628078"/>
              <a:gd name="connsiteY12" fmla="*/ 100361 h 875370"/>
              <a:gd name="connsiteX13" fmla="*/ 518532 w 1628078"/>
              <a:gd name="connsiteY13" fmla="*/ 111512 h 875370"/>
              <a:gd name="connsiteX14" fmla="*/ 551985 w 1628078"/>
              <a:gd name="connsiteY14" fmla="*/ 122663 h 875370"/>
              <a:gd name="connsiteX15" fmla="*/ 563137 w 1628078"/>
              <a:gd name="connsiteY15" fmla="*/ 133814 h 875370"/>
              <a:gd name="connsiteX16" fmla="*/ 602166 w 1628078"/>
              <a:gd name="connsiteY16" fmla="*/ 156117 h 875370"/>
              <a:gd name="connsiteX17" fmla="*/ 624468 w 1628078"/>
              <a:gd name="connsiteY17" fmla="*/ 172844 h 875370"/>
              <a:gd name="connsiteX18" fmla="*/ 635620 w 1628078"/>
              <a:gd name="connsiteY18" fmla="*/ 183995 h 875370"/>
              <a:gd name="connsiteX19" fmla="*/ 652346 w 1628078"/>
              <a:gd name="connsiteY19" fmla="*/ 195146 h 875370"/>
              <a:gd name="connsiteX20" fmla="*/ 674649 w 1628078"/>
              <a:gd name="connsiteY20" fmla="*/ 217449 h 875370"/>
              <a:gd name="connsiteX21" fmla="*/ 691376 w 1628078"/>
              <a:gd name="connsiteY21" fmla="*/ 234175 h 875370"/>
              <a:gd name="connsiteX22" fmla="*/ 708103 w 1628078"/>
              <a:gd name="connsiteY22" fmla="*/ 245327 h 875370"/>
              <a:gd name="connsiteX23" fmla="*/ 735981 w 1628078"/>
              <a:gd name="connsiteY23" fmla="*/ 278780 h 875370"/>
              <a:gd name="connsiteX24" fmla="*/ 763859 w 1628078"/>
              <a:gd name="connsiteY24" fmla="*/ 301083 h 875370"/>
              <a:gd name="connsiteX25" fmla="*/ 786161 w 1628078"/>
              <a:gd name="connsiteY25" fmla="*/ 340112 h 875370"/>
              <a:gd name="connsiteX26" fmla="*/ 808464 w 1628078"/>
              <a:gd name="connsiteY26" fmla="*/ 367990 h 875370"/>
              <a:gd name="connsiteX27" fmla="*/ 819615 w 1628078"/>
              <a:gd name="connsiteY27" fmla="*/ 390292 h 875370"/>
              <a:gd name="connsiteX28" fmla="*/ 830766 w 1628078"/>
              <a:gd name="connsiteY28" fmla="*/ 401444 h 875370"/>
              <a:gd name="connsiteX29" fmla="*/ 836342 w 1628078"/>
              <a:gd name="connsiteY29" fmla="*/ 418170 h 875370"/>
              <a:gd name="connsiteX30" fmla="*/ 858644 w 1628078"/>
              <a:gd name="connsiteY30" fmla="*/ 451624 h 875370"/>
              <a:gd name="connsiteX31" fmla="*/ 869795 w 1628078"/>
              <a:gd name="connsiteY31" fmla="*/ 485078 h 875370"/>
              <a:gd name="connsiteX32" fmla="*/ 875371 w 1628078"/>
              <a:gd name="connsiteY32" fmla="*/ 501805 h 875370"/>
              <a:gd name="connsiteX33" fmla="*/ 880946 w 1628078"/>
              <a:gd name="connsiteY33" fmla="*/ 535258 h 875370"/>
              <a:gd name="connsiteX34" fmla="*/ 864220 w 1628078"/>
              <a:gd name="connsiteY34" fmla="*/ 635619 h 875370"/>
              <a:gd name="connsiteX35" fmla="*/ 853068 w 1628078"/>
              <a:gd name="connsiteY35" fmla="*/ 669073 h 875370"/>
              <a:gd name="connsiteX36" fmla="*/ 841917 w 1628078"/>
              <a:gd name="connsiteY36" fmla="*/ 702527 h 875370"/>
              <a:gd name="connsiteX37" fmla="*/ 819615 w 1628078"/>
              <a:gd name="connsiteY37" fmla="*/ 730405 h 875370"/>
              <a:gd name="connsiteX38" fmla="*/ 797312 w 1628078"/>
              <a:gd name="connsiteY38" fmla="*/ 758283 h 875370"/>
              <a:gd name="connsiteX39" fmla="*/ 780585 w 1628078"/>
              <a:gd name="connsiteY39" fmla="*/ 769434 h 875370"/>
              <a:gd name="connsiteX40" fmla="*/ 747132 w 1628078"/>
              <a:gd name="connsiteY40" fmla="*/ 791736 h 875370"/>
              <a:gd name="connsiteX41" fmla="*/ 730405 w 1628078"/>
              <a:gd name="connsiteY41" fmla="*/ 802888 h 875370"/>
              <a:gd name="connsiteX42" fmla="*/ 708103 w 1628078"/>
              <a:gd name="connsiteY42" fmla="*/ 808463 h 875370"/>
              <a:gd name="connsiteX43" fmla="*/ 652346 w 1628078"/>
              <a:gd name="connsiteY43" fmla="*/ 819614 h 875370"/>
              <a:gd name="connsiteX44" fmla="*/ 507381 w 1628078"/>
              <a:gd name="connsiteY44" fmla="*/ 808463 h 875370"/>
              <a:gd name="connsiteX45" fmla="*/ 468351 w 1628078"/>
              <a:gd name="connsiteY45" fmla="*/ 797312 h 875370"/>
              <a:gd name="connsiteX46" fmla="*/ 451624 w 1628078"/>
              <a:gd name="connsiteY46" fmla="*/ 786161 h 875370"/>
              <a:gd name="connsiteX47" fmla="*/ 412595 w 1628078"/>
              <a:gd name="connsiteY47" fmla="*/ 769434 h 875370"/>
              <a:gd name="connsiteX48" fmla="*/ 390293 w 1628078"/>
              <a:gd name="connsiteY48" fmla="*/ 752707 h 875370"/>
              <a:gd name="connsiteX49" fmla="*/ 356839 w 1628078"/>
              <a:gd name="connsiteY49" fmla="*/ 724829 h 875370"/>
              <a:gd name="connsiteX50" fmla="*/ 334537 w 1628078"/>
              <a:gd name="connsiteY50" fmla="*/ 674649 h 875370"/>
              <a:gd name="connsiteX51" fmla="*/ 334537 w 1628078"/>
              <a:gd name="connsiteY51" fmla="*/ 535258 h 875370"/>
              <a:gd name="connsiteX52" fmla="*/ 345688 w 1628078"/>
              <a:gd name="connsiteY52" fmla="*/ 490653 h 875370"/>
              <a:gd name="connsiteX53" fmla="*/ 356839 w 1628078"/>
              <a:gd name="connsiteY53" fmla="*/ 457200 h 875370"/>
              <a:gd name="connsiteX54" fmla="*/ 373566 w 1628078"/>
              <a:gd name="connsiteY54" fmla="*/ 446049 h 875370"/>
              <a:gd name="connsiteX55" fmla="*/ 401444 w 1628078"/>
              <a:gd name="connsiteY55" fmla="*/ 423746 h 875370"/>
              <a:gd name="connsiteX56" fmla="*/ 434898 w 1628078"/>
              <a:gd name="connsiteY56" fmla="*/ 412595 h 875370"/>
              <a:gd name="connsiteX57" fmla="*/ 451624 w 1628078"/>
              <a:gd name="connsiteY57" fmla="*/ 407019 h 875370"/>
              <a:gd name="connsiteX58" fmla="*/ 490654 w 1628078"/>
              <a:gd name="connsiteY58" fmla="*/ 401444 h 875370"/>
              <a:gd name="connsiteX59" fmla="*/ 585439 w 1628078"/>
              <a:gd name="connsiteY59" fmla="*/ 390292 h 875370"/>
              <a:gd name="connsiteX60" fmla="*/ 724829 w 1628078"/>
              <a:gd name="connsiteY60" fmla="*/ 395868 h 875370"/>
              <a:gd name="connsiteX61" fmla="*/ 747132 w 1628078"/>
              <a:gd name="connsiteY61" fmla="*/ 401444 h 875370"/>
              <a:gd name="connsiteX62" fmla="*/ 780585 w 1628078"/>
              <a:gd name="connsiteY62" fmla="*/ 407019 h 875370"/>
              <a:gd name="connsiteX63" fmla="*/ 830766 w 1628078"/>
              <a:gd name="connsiteY63" fmla="*/ 418170 h 875370"/>
              <a:gd name="connsiteX64" fmla="*/ 892098 w 1628078"/>
              <a:gd name="connsiteY64" fmla="*/ 434897 h 875370"/>
              <a:gd name="connsiteX65" fmla="*/ 908824 w 1628078"/>
              <a:gd name="connsiteY65" fmla="*/ 440473 h 875370"/>
              <a:gd name="connsiteX66" fmla="*/ 931127 w 1628078"/>
              <a:gd name="connsiteY66" fmla="*/ 451624 h 875370"/>
              <a:gd name="connsiteX67" fmla="*/ 947854 w 1628078"/>
              <a:gd name="connsiteY67" fmla="*/ 462775 h 875370"/>
              <a:gd name="connsiteX68" fmla="*/ 986883 w 1628078"/>
              <a:gd name="connsiteY68" fmla="*/ 479502 h 875370"/>
              <a:gd name="connsiteX69" fmla="*/ 1020337 w 1628078"/>
              <a:gd name="connsiteY69" fmla="*/ 501805 h 875370"/>
              <a:gd name="connsiteX70" fmla="*/ 1053790 w 1628078"/>
              <a:gd name="connsiteY70" fmla="*/ 512956 h 875370"/>
              <a:gd name="connsiteX71" fmla="*/ 1087244 w 1628078"/>
              <a:gd name="connsiteY71" fmla="*/ 529683 h 875370"/>
              <a:gd name="connsiteX72" fmla="*/ 1126273 w 1628078"/>
              <a:gd name="connsiteY72" fmla="*/ 546410 h 875370"/>
              <a:gd name="connsiteX73" fmla="*/ 1159727 w 1628078"/>
              <a:gd name="connsiteY73" fmla="*/ 557561 h 875370"/>
              <a:gd name="connsiteX74" fmla="*/ 1193181 w 1628078"/>
              <a:gd name="connsiteY74" fmla="*/ 579863 h 875370"/>
              <a:gd name="connsiteX75" fmla="*/ 1226634 w 1628078"/>
              <a:gd name="connsiteY75" fmla="*/ 596590 h 875370"/>
              <a:gd name="connsiteX76" fmla="*/ 1271239 w 1628078"/>
              <a:gd name="connsiteY76" fmla="*/ 618892 h 875370"/>
              <a:gd name="connsiteX77" fmla="*/ 1299117 w 1628078"/>
              <a:gd name="connsiteY77" fmla="*/ 635619 h 875370"/>
              <a:gd name="connsiteX78" fmla="*/ 1321420 w 1628078"/>
              <a:gd name="connsiteY78" fmla="*/ 652346 h 875370"/>
              <a:gd name="connsiteX79" fmla="*/ 1354873 w 1628078"/>
              <a:gd name="connsiteY79" fmla="*/ 674649 h 875370"/>
              <a:gd name="connsiteX80" fmla="*/ 1371600 w 1628078"/>
              <a:gd name="connsiteY80" fmla="*/ 685800 h 875370"/>
              <a:gd name="connsiteX81" fmla="*/ 1393903 w 1628078"/>
              <a:gd name="connsiteY81" fmla="*/ 696951 h 875370"/>
              <a:gd name="connsiteX82" fmla="*/ 1421781 w 1628078"/>
              <a:gd name="connsiteY82" fmla="*/ 724829 h 875370"/>
              <a:gd name="connsiteX83" fmla="*/ 1460810 w 1628078"/>
              <a:gd name="connsiteY83" fmla="*/ 747131 h 875370"/>
              <a:gd name="connsiteX84" fmla="*/ 1471961 w 1628078"/>
              <a:gd name="connsiteY84" fmla="*/ 758283 h 875370"/>
              <a:gd name="connsiteX85" fmla="*/ 1483112 w 1628078"/>
              <a:gd name="connsiteY85" fmla="*/ 775010 h 875370"/>
              <a:gd name="connsiteX86" fmla="*/ 1516566 w 1628078"/>
              <a:gd name="connsiteY86" fmla="*/ 797312 h 875370"/>
              <a:gd name="connsiteX87" fmla="*/ 1533293 w 1628078"/>
              <a:gd name="connsiteY87" fmla="*/ 814039 h 875370"/>
              <a:gd name="connsiteX88" fmla="*/ 1550020 w 1628078"/>
              <a:gd name="connsiteY88" fmla="*/ 819614 h 875370"/>
              <a:gd name="connsiteX89" fmla="*/ 1583473 w 1628078"/>
              <a:gd name="connsiteY89" fmla="*/ 847492 h 875370"/>
              <a:gd name="connsiteX90" fmla="*/ 1605776 w 1628078"/>
              <a:gd name="connsiteY90" fmla="*/ 858644 h 875370"/>
              <a:gd name="connsiteX91" fmla="*/ 1628078 w 1628078"/>
              <a:gd name="connsiteY91" fmla="*/ 875370 h 87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628078" h="875370">
                <a:moveTo>
                  <a:pt x="0" y="0"/>
                </a:moveTo>
                <a:cubicBezTo>
                  <a:pt x="86791" y="17358"/>
                  <a:pt x="36835" y="10038"/>
                  <a:pt x="150542" y="16727"/>
                </a:cubicBezTo>
                <a:cubicBezTo>
                  <a:pt x="163552" y="18585"/>
                  <a:pt x="176684" y="19725"/>
                  <a:pt x="189571" y="22302"/>
                </a:cubicBezTo>
                <a:cubicBezTo>
                  <a:pt x="195334" y="23455"/>
                  <a:pt x="200535" y="26725"/>
                  <a:pt x="206298" y="27878"/>
                </a:cubicBezTo>
                <a:cubicBezTo>
                  <a:pt x="219185" y="30455"/>
                  <a:pt x="232364" y="31293"/>
                  <a:pt x="245327" y="33453"/>
                </a:cubicBezTo>
                <a:cubicBezTo>
                  <a:pt x="278966" y="39059"/>
                  <a:pt x="265429" y="37921"/>
                  <a:pt x="295507" y="44605"/>
                </a:cubicBezTo>
                <a:cubicBezTo>
                  <a:pt x="304758" y="46661"/>
                  <a:pt x="314191" y="47882"/>
                  <a:pt x="323385" y="50180"/>
                </a:cubicBezTo>
                <a:cubicBezTo>
                  <a:pt x="329087" y="51605"/>
                  <a:pt x="334461" y="54141"/>
                  <a:pt x="340112" y="55756"/>
                </a:cubicBezTo>
                <a:cubicBezTo>
                  <a:pt x="347480" y="57861"/>
                  <a:pt x="355047" y="59226"/>
                  <a:pt x="362415" y="61331"/>
                </a:cubicBezTo>
                <a:cubicBezTo>
                  <a:pt x="368066" y="62946"/>
                  <a:pt x="373360" y="65856"/>
                  <a:pt x="379142" y="66907"/>
                </a:cubicBezTo>
                <a:cubicBezTo>
                  <a:pt x="393884" y="69588"/>
                  <a:pt x="408966" y="70020"/>
                  <a:pt x="423746" y="72483"/>
                </a:cubicBezTo>
                <a:cubicBezTo>
                  <a:pt x="431305" y="73743"/>
                  <a:pt x="438709" y="75856"/>
                  <a:pt x="446049" y="78058"/>
                </a:cubicBezTo>
                <a:cubicBezTo>
                  <a:pt x="470096" y="85272"/>
                  <a:pt x="481216" y="88596"/>
                  <a:pt x="501805" y="100361"/>
                </a:cubicBezTo>
                <a:cubicBezTo>
                  <a:pt x="507623" y="103686"/>
                  <a:pt x="512408" y="108790"/>
                  <a:pt x="518532" y="111512"/>
                </a:cubicBezTo>
                <a:cubicBezTo>
                  <a:pt x="529273" y="116286"/>
                  <a:pt x="551985" y="122663"/>
                  <a:pt x="551985" y="122663"/>
                </a:cubicBezTo>
                <a:cubicBezTo>
                  <a:pt x="555702" y="126380"/>
                  <a:pt x="559032" y="130530"/>
                  <a:pt x="563137" y="133814"/>
                </a:cubicBezTo>
                <a:cubicBezTo>
                  <a:pt x="585069" y="151360"/>
                  <a:pt x="575991" y="139757"/>
                  <a:pt x="602166" y="156117"/>
                </a:cubicBezTo>
                <a:cubicBezTo>
                  <a:pt x="610046" y="161042"/>
                  <a:pt x="617329" y="166895"/>
                  <a:pt x="624468" y="172844"/>
                </a:cubicBezTo>
                <a:cubicBezTo>
                  <a:pt x="628506" y="176209"/>
                  <a:pt x="631515" y="180711"/>
                  <a:pt x="635620" y="183995"/>
                </a:cubicBezTo>
                <a:cubicBezTo>
                  <a:pt x="640852" y="188181"/>
                  <a:pt x="647258" y="190785"/>
                  <a:pt x="652346" y="195146"/>
                </a:cubicBezTo>
                <a:cubicBezTo>
                  <a:pt x="660329" y="201988"/>
                  <a:pt x="667215" y="210015"/>
                  <a:pt x="674649" y="217449"/>
                </a:cubicBezTo>
                <a:cubicBezTo>
                  <a:pt x="680225" y="223024"/>
                  <a:pt x="684815" y="229801"/>
                  <a:pt x="691376" y="234175"/>
                </a:cubicBezTo>
                <a:lnTo>
                  <a:pt x="708103" y="245327"/>
                </a:lnTo>
                <a:cubicBezTo>
                  <a:pt x="719068" y="261774"/>
                  <a:pt x="719882" y="265364"/>
                  <a:pt x="735981" y="278780"/>
                </a:cubicBezTo>
                <a:cubicBezTo>
                  <a:pt x="778183" y="313949"/>
                  <a:pt x="731414" y="268638"/>
                  <a:pt x="763859" y="301083"/>
                </a:cubicBezTo>
                <a:cubicBezTo>
                  <a:pt x="772906" y="328228"/>
                  <a:pt x="765064" y="310576"/>
                  <a:pt x="786161" y="340112"/>
                </a:cubicBezTo>
                <a:cubicBezTo>
                  <a:pt x="803746" y="364731"/>
                  <a:pt x="789814" y="349341"/>
                  <a:pt x="808464" y="367990"/>
                </a:cubicBezTo>
                <a:cubicBezTo>
                  <a:pt x="812181" y="375424"/>
                  <a:pt x="815005" y="383376"/>
                  <a:pt x="819615" y="390292"/>
                </a:cubicBezTo>
                <a:cubicBezTo>
                  <a:pt x="822531" y="394666"/>
                  <a:pt x="828061" y="396936"/>
                  <a:pt x="830766" y="401444"/>
                </a:cubicBezTo>
                <a:cubicBezTo>
                  <a:pt x="833790" y="406483"/>
                  <a:pt x="833488" y="413033"/>
                  <a:pt x="836342" y="418170"/>
                </a:cubicBezTo>
                <a:cubicBezTo>
                  <a:pt x="842851" y="429886"/>
                  <a:pt x="854406" y="438910"/>
                  <a:pt x="858644" y="451624"/>
                </a:cubicBezTo>
                <a:lnTo>
                  <a:pt x="869795" y="485078"/>
                </a:lnTo>
                <a:lnTo>
                  <a:pt x="875371" y="501805"/>
                </a:lnTo>
                <a:cubicBezTo>
                  <a:pt x="877229" y="512956"/>
                  <a:pt x="880946" y="523953"/>
                  <a:pt x="880946" y="535258"/>
                </a:cubicBezTo>
                <a:cubicBezTo>
                  <a:pt x="880946" y="565850"/>
                  <a:pt x="874075" y="606055"/>
                  <a:pt x="864220" y="635619"/>
                </a:cubicBezTo>
                <a:lnTo>
                  <a:pt x="853068" y="669073"/>
                </a:lnTo>
                <a:cubicBezTo>
                  <a:pt x="853066" y="669078"/>
                  <a:pt x="841920" y="702523"/>
                  <a:pt x="841917" y="702527"/>
                </a:cubicBezTo>
                <a:cubicBezTo>
                  <a:pt x="807597" y="754006"/>
                  <a:pt x="851393" y="690682"/>
                  <a:pt x="819615" y="730405"/>
                </a:cubicBezTo>
                <a:cubicBezTo>
                  <a:pt x="806737" y="746503"/>
                  <a:pt x="812269" y="746317"/>
                  <a:pt x="797312" y="758283"/>
                </a:cubicBezTo>
                <a:cubicBezTo>
                  <a:pt x="792079" y="762469"/>
                  <a:pt x="785733" y="765144"/>
                  <a:pt x="780585" y="769434"/>
                </a:cubicBezTo>
                <a:cubicBezTo>
                  <a:pt x="752742" y="792637"/>
                  <a:pt x="776528" y="781938"/>
                  <a:pt x="747132" y="791736"/>
                </a:cubicBezTo>
                <a:cubicBezTo>
                  <a:pt x="741556" y="795453"/>
                  <a:pt x="736564" y="800248"/>
                  <a:pt x="730405" y="802888"/>
                </a:cubicBezTo>
                <a:cubicBezTo>
                  <a:pt x="723362" y="805907"/>
                  <a:pt x="715471" y="806358"/>
                  <a:pt x="708103" y="808463"/>
                </a:cubicBezTo>
                <a:cubicBezTo>
                  <a:pt x="669173" y="819586"/>
                  <a:pt x="718963" y="810098"/>
                  <a:pt x="652346" y="819614"/>
                </a:cubicBezTo>
                <a:cubicBezTo>
                  <a:pt x="593340" y="816509"/>
                  <a:pt x="559097" y="817866"/>
                  <a:pt x="507381" y="808463"/>
                </a:cubicBezTo>
                <a:cubicBezTo>
                  <a:pt x="501761" y="807441"/>
                  <a:pt x="475179" y="800726"/>
                  <a:pt x="468351" y="797312"/>
                </a:cubicBezTo>
                <a:cubicBezTo>
                  <a:pt x="462357" y="794315"/>
                  <a:pt x="457618" y="789158"/>
                  <a:pt x="451624" y="786161"/>
                </a:cubicBezTo>
                <a:cubicBezTo>
                  <a:pt x="413691" y="767194"/>
                  <a:pt x="458996" y="798435"/>
                  <a:pt x="412595" y="769434"/>
                </a:cubicBezTo>
                <a:cubicBezTo>
                  <a:pt x="404715" y="764509"/>
                  <a:pt x="397855" y="758108"/>
                  <a:pt x="390293" y="752707"/>
                </a:cubicBezTo>
                <a:cubicBezTo>
                  <a:pt x="363122" y="733299"/>
                  <a:pt x="382874" y="750864"/>
                  <a:pt x="356839" y="724829"/>
                </a:cubicBezTo>
                <a:cubicBezTo>
                  <a:pt x="343569" y="685018"/>
                  <a:pt x="352208" y="701155"/>
                  <a:pt x="334537" y="674649"/>
                </a:cubicBezTo>
                <a:cubicBezTo>
                  <a:pt x="320450" y="618303"/>
                  <a:pt x="323671" y="640298"/>
                  <a:pt x="334537" y="535258"/>
                </a:cubicBezTo>
                <a:cubicBezTo>
                  <a:pt x="336114" y="520013"/>
                  <a:pt x="340842" y="505192"/>
                  <a:pt x="345688" y="490653"/>
                </a:cubicBezTo>
                <a:cubicBezTo>
                  <a:pt x="349405" y="479502"/>
                  <a:pt x="347059" y="463720"/>
                  <a:pt x="356839" y="457200"/>
                </a:cubicBezTo>
                <a:cubicBezTo>
                  <a:pt x="362415" y="453483"/>
                  <a:pt x="368333" y="450235"/>
                  <a:pt x="373566" y="446049"/>
                </a:cubicBezTo>
                <a:cubicBezTo>
                  <a:pt x="388050" y="434461"/>
                  <a:pt x="382134" y="432328"/>
                  <a:pt x="401444" y="423746"/>
                </a:cubicBezTo>
                <a:cubicBezTo>
                  <a:pt x="412185" y="418972"/>
                  <a:pt x="423747" y="416312"/>
                  <a:pt x="434898" y="412595"/>
                </a:cubicBezTo>
                <a:cubicBezTo>
                  <a:pt x="440473" y="410736"/>
                  <a:pt x="445806" y="407850"/>
                  <a:pt x="451624" y="407019"/>
                </a:cubicBezTo>
                <a:lnTo>
                  <a:pt x="490654" y="401444"/>
                </a:lnTo>
                <a:cubicBezTo>
                  <a:pt x="555312" y="391497"/>
                  <a:pt x="492953" y="398700"/>
                  <a:pt x="585439" y="390292"/>
                </a:cubicBezTo>
                <a:cubicBezTo>
                  <a:pt x="631902" y="392151"/>
                  <a:pt x="678439" y="392668"/>
                  <a:pt x="724829" y="395868"/>
                </a:cubicBezTo>
                <a:cubicBezTo>
                  <a:pt x="732474" y="396395"/>
                  <a:pt x="739618" y="399941"/>
                  <a:pt x="747132" y="401444"/>
                </a:cubicBezTo>
                <a:cubicBezTo>
                  <a:pt x="758217" y="403661"/>
                  <a:pt x="769463" y="404997"/>
                  <a:pt x="780585" y="407019"/>
                </a:cubicBezTo>
                <a:cubicBezTo>
                  <a:pt x="826801" y="415422"/>
                  <a:pt x="790519" y="409226"/>
                  <a:pt x="830766" y="418170"/>
                </a:cubicBezTo>
                <a:cubicBezTo>
                  <a:pt x="878039" y="428675"/>
                  <a:pt x="839893" y="417495"/>
                  <a:pt x="892098" y="434897"/>
                </a:cubicBezTo>
                <a:cubicBezTo>
                  <a:pt x="897673" y="436756"/>
                  <a:pt x="903567" y="437845"/>
                  <a:pt x="908824" y="440473"/>
                </a:cubicBezTo>
                <a:cubicBezTo>
                  <a:pt x="916258" y="444190"/>
                  <a:pt x="923910" y="447500"/>
                  <a:pt x="931127" y="451624"/>
                </a:cubicBezTo>
                <a:cubicBezTo>
                  <a:pt x="936945" y="454949"/>
                  <a:pt x="941860" y="459778"/>
                  <a:pt x="947854" y="462775"/>
                </a:cubicBezTo>
                <a:cubicBezTo>
                  <a:pt x="993990" y="485843"/>
                  <a:pt x="928885" y="444703"/>
                  <a:pt x="986883" y="479502"/>
                </a:cubicBezTo>
                <a:cubicBezTo>
                  <a:pt x="998375" y="486397"/>
                  <a:pt x="1008350" y="495811"/>
                  <a:pt x="1020337" y="501805"/>
                </a:cubicBezTo>
                <a:cubicBezTo>
                  <a:pt x="1030850" y="507062"/>
                  <a:pt x="1042940" y="508435"/>
                  <a:pt x="1053790" y="512956"/>
                </a:cubicBezTo>
                <a:cubicBezTo>
                  <a:pt x="1065299" y="517751"/>
                  <a:pt x="1075924" y="524458"/>
                  <a:pt x="1087244" y="529683"/>
                </a:cubicBezTo>
                <a:cubicBezTo>
                  <a:pt x="1100095" y="535614"/>
                  <a:pt x="1113062" y="541329"/>
                  <a:pt x="1126273" y="546410"/>
                </a:cubicBezTo>
                <a:cubicBezTo>
                  <a:pt x="1137244" y="550630"/>
                  <a:pt x="1149947" y="551041"/>
                  <a:pt x="1159727" y="557561"/>
                </a:cubicBezTo>
                <a:lnTo>
                  <a:pt x="1193181" y="579863"/>
                </a:lnTo>
                <a:cubicBezTo>
                  <a:pt x="1229836" y="604300"/>
                  <a:pt x="1190359" y="580102"/>
                  <a:pt x="1226634" y="596590"/>
                </a:cubicBezTo>
                <a:cubicBezTo>
                  <a:pt x="1241767" y="603469"/>
                  <a:pt x="1271239" y="618892"/>
                  <a:pt x="1271239" y="618892"/>
                </a:cubicBezTo>
                <a:cubicBezTo>
                  <a:pt x="1297334" y="644989"/>
                  <a:pt x="1265342" y="616320"/>
                  <a:pt x="1299117" y="635619"/>
                </a:cubicBezTo>
                <a:cubicBezTo>
                  <a:pt x="1307186" y="640229"/>
                  <a:pt x="1313807" y="647017"/>
                  <a:pt x="1321420" y="652346"/>
                </a:cubicBezTo>
                <a:cubicBezTo>
                  <a:pt x="1332399" y="660032"/>
                  <a:pt x="1343722" y="667215"/>
                  <a:pt x="1354873" y="674649"/>
                </a:cubicBezTo>
                <a:cubicBezTo>
                  <a:pt x="1360449" y="678366"/>
                  <a:pt x="1365606" y="682803"/>
                  <a:pt x="1371600" y="685800"/>
                </a:cubicBezTo>
                <a:lnTo>
                  <a:pt x="1393903" y="696951"/>
                </a:lnTo>
                <a:cubicBezTo>
                  <a:pt x="1403196" y="706244"/>
                  <a:pt x="1410027" y="718952"/>
                  <a:pt x="1421781" y="724829"/>
                </a:cubicBezTo>
                <a:cubicBezTo>
                  <a:pt x="1437040" y="732459"/>
                  <a:pt x="1447678" y="736625"/>
                  <a:pt x="1460810" y="747131"/>
                </a:cubicBezTo>
                <a:cubicBezTo>
                  <a:pt x="1464915" y="750415"/>
                  <a:pt x="1468677" y="754178"/>
                  <a:pt x="1471961" y="758283"/>
                </a:cubicBezTo>
                <a:cubicBezTo>
                  <a:pt x="1476147" y="763516"/>
                  <a:pt x="1478069" y="770597"/>
                  <a:pt x="1483112" y="775010"/>
                </a:cubicBezTo>
                <a:cubicBezTo>
                  <a:pt x="1493198" y="783835"/>
                  <a:pt x="1507089" y="787835"/>
                  <a:pt x="1516566" y="797312"/>
                </a:cubicBezTo>
                <a:cubicBezTo>
                  <a:pt x="1522142" y="802888"/>
                  <a:pt x="1526732" y="809665"/>
                  <a:pt x="1533293" y="814039"/>
                </a:cubicBezTo>
                <a:cubicBezTo>
                  <a:pt x="1538183" y="817299"/>
                  <a:pt x="1544444" y="817756"/>
                  <a:pt x="1550020" y="819614"/>
                </a:cubicBezTo>
                <a:cubicBezTo>
                  <a:pt x="1565397" y="834992"/>
                  <a:pt x="1565358" y="837141"/>
                  <a:pt x="1583473" y="847492"/>
                </a:cubicBezTo>
                <a:cubicBezTo>
                  <a:pt x="1590690" y="851616"/>
                  <a:pt x="1598559" y="854520"/>
                  <a:pt x="1605776" y="858644"/>
                </a:cubicBezTo>
                <a:cubicBezTo>
                  <a:pt x="1620488" y="867051"/>
                  <a:pt x="1619413" y="866705"/>
                  <a:pt x="1628078" y="875370"/>
                </a:cubicBezTo>
              </a:path>
            </a:pathLst>
          </a:custGeom>
          <a:noFill/>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0316CCD1-FCF7-CBAB-2212-E5D0D9C2864B}"/>
              </a:ext>
            </a:extLst>
          </p:cNvPr>
          <p:cNvSpPr txBox="1"/>
          <p:nvPr/>
        </p:nvSpPr>
        <p:spPr>
          <a:xfrm>
            <a:off x="8140518" y="1520471"/>
            <a:ext cx="3605833" cy="954107"/>
          </a:xfrm>
          <a:prstGeom prst="rect">
            <a:avLst/>
          </a:prstGeom>
          <a:noFill/>
        </p:spPr>
        <p:txBody>
          <a:bodyPr wrap="square" rtlCol="0">
            <a:spAutoFit/>
          </a:bodyPr>
          <a:lstStyle/>
          <a:p>
            <a:r>
              <a:rPr lang="en-US" sz="2800" b="1" dirty="0">
                <a:solidFill>
                  <a:schemeClr val="bg1">
                    <a:alpha val="99000"/>
                  </a:schemeClr>
                </a:solidFill>
                <a:latin typeface="18 VAG Rounded Bold   07390" pitchFamily="2" charset="0"/>
              </a:rPr>
              <a:t>The Program Counter is a </a:t>
            </a:r>
            <a:r>
              <a:rPr lang="en-US" sz="2800" dirty="0">
                <a:solidFill>
                  <a:schemeClr val="accent4"/>
                </a:solidFill>
                <a:latin typeface="18 VAG Rounded Light   02390" pitchFamily="2" charset="0"/>
              </a:rPr>
              <a:t>32-bit Register</a:t>
            </a:r>
            <a:r>
              <a:rPr lang="en-US" sz="2800" b="1" dirty="0">
                <a:solidFill>
                  <a:schemeClr val="bg1">
                    <a:alpha val="99000"/>
                  </a:schemeClr>
                </a:solidFill>
                <a:latin typeface="18 VAG Rounded Bold   07390" pitchFamily="2" charset="0"/>
              </a:rPr>
              <a:t>.</a:t>
            </a:r>
          </a:p>
        </p:txBody>
      </p:sp>
      <p:sp>
        <p:nvSpPr>
          <p:cNvPr id="48" name="Content Placeholder 2">
            <a:extLst>
              <a:ext uri="{FF2B5EF4-FFF2-40B4-BE49-F238E27FC236}">
                <a16:creationId xmlns:a16="http://schemas.microsoft.com/office/drawing/2014/main" id="{516E6D4B-1809-3833-DAE3-6AF8751525EB}"/>
              </a:ext>
            </a:extLst>
          </p:cNvPr>
          <p:cNvSpPr txBox="1">
            <a:spLocks/>
          </p:cNvSpPr>
          <p:nvPr/>
        </p:nvSpPr>
        <p:spPr>
          <a:xfrm>
            <a:off x="2585751" y="3028570"/>
            <a:ext cx="9114688" cy="3022509"/>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317500"/>
            <a:r>
              <a:rPr lang="en-US" sz="2400" dirty="0"/>
              <a:t>Input:</a:t>
            </a:r>
          </a:p>
          <a:p>
            <a:pPr marL="755642" lvl="2" indent="-317500"/>
            <a:r>
              <a:rPr lang="en-US" sz="2000" dirty="0"/>
              <a:t>N-bit data input bus</a:t>
            </a:r>
          </a:p>
          <a:p>
            <a:pPr marL="755642" lvl="2" indent="-317500"/>
            <a:r>
              <a:rPr lang="en-US" sz="2000" dirty="0">
                <a:solidFill>
                  <a:schemeClr val="accent3"/>
                </a:solidFill>
              </a:rPr>
              <a:t>Write Enable</a:t>
            </a:r>
            <a:r>
              <a:rPr lang="en-US" sz="2000" dirty="0"/>
              <a:t> “Control” bit (1: asserted/high, 0: </a:t>
            </a:r>
            <a:r>
              <a:rPr lang="en-US" sz="2000" dirty="0" err="1"/>
              <a:t>deasserted</a:t>
            </a:r>
            <a:r>
              <a:rPr lang="en-US" sz="2000" dirty="0"/>
              <a:t>/0)</a:t>
            </a:r>
          </a:p>
          <a:p>
            <a:pPr marL="457200" lvl="1" indent="-317500"/>
            <a:r>
              <a:rPr lang="en-US" sz="2400" dirty="0"/>
              <a:t>Output:</a:t>
            </a:r>
          </a:p>
          <a:p>
            <a:pPr marL="755642" lvl="2" indent="-317500"/>
            <a:r>
              <a:rPr lang="en-US" sz="2000" dirty="0"/>
              <a:t>N-bit data output bus</a:t>
            </a:r>
          </a:p>
          <a:p>
            <a:pPr marL="457200" lvl="1" indent="-317500"/>
            <a:r>
              <a:rPr lang="en-US" sz="2400" dirty="0"/>
              <a:t>Behavior:</a:t>
            </a:r>
          </a:p>
          <a:p>
            <a:pPr marL="755642" lvl="2" indent="-317500"/>
            <a:r>
              <a:rPr lang="en-US" sz="2000" dirty="0"/>
              <a:t>If Write Enable is 1 on </a:t>
            </a:r>
            <a:r>
              <a:rPr lang="en-US" sz="2000" i="1" dirty="0">
                <a:solidFill>
                  <a:schemeClr val="accent6"/>
                </a:solidFill>
              </a:rPr>
              <a:t>rising clock edge</a:t>
            </a:r>
            <a:r>
              <a:rPr lang="en-US" sz="2000" dirty="0"/>
              <a:t>, set </a:t>
            </a:r>
            <a:r>
              <a:rPr lang="en-US" sz="2000" dirty="0">
                <a:solidFill>
                  <a:schemeClr val="bg1"/>
                </a:solidFill>
              </a:rPr>
              <a:t>Data Out=Data In</a:t>
            </a:r>
            <a:r>
              <a:rPr lang="en-US" sz="2000" dirty="0"/>
              <a:t>.</a:t>
            </a:r>
          </a:p>
          <a:p>
            <a:pPr marL="755642" lvl="2" indent="-317500"/>
            <a:r>
              <a:rPr lang="en-US" sz="2000" i="1" dirty="0"/>
              <a:t>At all other times</a:t>
            </a:r>
            <a:r>
              <a:rPr lang="en-US" sz="2000" dirty="0"/>
              <a:t>, Data Out will not change; it will output its current value.</a:t>
            </a:r>
            <a:endParaRPr lang="en-US" dirty="0"/>
          </a:p>
        </p:txBody>
      </p:sp>
    </p:spTree>
    <p:extLst>
      <p:ext uri="{BB962C8B-B14F-4D97-AF65-F5344CB8AC3E}">
        <p14:creationId xmlns:p14="http://schemas.microsoft.com/office/powerpoint/2010/main" val="424004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497E-9C56-BCF6-B3EC-B7B8599887A8}"/>
              </a:ext>
            </a:extLst>
          </p:cNvPr>
          <p:cNvSpPr>
            <a:spLocks noGrp="1"/>
          </p:cNvSpPr>
          <p:nvPr>
            <p:ph type="title"/>
          </p:nvPr>
        </p:nvSpPr>
        <p:spPr/>
        <p:txBody>
          <a:bodyPr/>
          <a:lstStyle/>
          <a:p>
            <a:r>
              <a:rPr lang="en-US" dirty="0"/>
              <a:t>State Elements (2/3): Register File</a:t>
            </a:r>
          </a:p>
        </p:txBody>
      </p:sp>
      <p:sp>
        <p:nvSpPr>
          <p:cNvPr id="3" name="Content Placeholder 2">
            <a:extLst>
              <a:ext uri="{FF2B5EF4-FFF2-40B4-BE49-F238E27FC236}">
                <a16:creationId xmlns:a16="http://schemas.microsoft.com/office/drawing/2014/main" id="{E162FC2F-268E-578B-8742-5559534676C6}"/>
              </a:ext>
            </a:extLst>
          </p:cNvPr>
          <p:cNvSpPr>
            <a:spLocks noGrp="1"/>
          </p:cNvSpPr>
          <p:nvPr>
            <p:ph idx="1"/>
          </p:nvPr>
        </p:nvSpPr>
        <p:spPr>
          <a:xfrm>
            <a:off x="5864536" y="916710"/>
            <a:ext cx="6169337" cy="2657571"/>
          </a:xfrm>
        </p:spPr>
        <p:txBody>
          <a:bodyPr>
            <a:normAutofit/>
          </a:bodyPr>
          <a:lstStyle/>
          <a:p>
            <a:pPr marL="84664" indent="0">
              <a:buNone/>
            </a:pPr>
            <a:r>
              <a:rPr lang="en-US" sz="2800" dirty="0"/>
              <a:t>Register File (</a:t>
            </a:r>
            <a:r>
              <a:rPr lang="en-US" sz="2800" b="0" dirty="0" err="1">
                <a:solidFill>
                  <a:schemeClr val="accent4"/>
                </a:solidFill>
                <a:latin typeface="18 VAG Rounded Light   02390" pitchFamily="2" charset="0"/>
              </a:rPr>
              <a:t>RegFile</a:t>
            </a:r>
            <a:r>
              <a:rPr lang="en-US" sz="2800" dirty="0"/>
              <a:t>) has 32 registers.</a:t>
            </a:r>
          </a:p>
          <a:p>
            <a:pPr marL="406400" lvl="1" indent="-304800">
              <a:spcBef>
                <a:spcPts val="0"/>
              </a:spcBef>
            </a:pPr>
            <a:r>
              <a:rPr lang="en-US" sz="2400" dirty="0"/>
              <a:t>Input:</a:t>
            </a:r>
          </a:p>
          <a:p>
            <a:pPr marL="750888" lvl="2" indent="-304800">
              <a:spcBef>
                <a:spcPts val="0"/>
              </a:spcBef>
            </a:pPr>
            <a:r>
              <a:rPr lang="en-US" sz="2000" dirty="0"/>
              <a:t>One 32-bit input data bus, </a:t>
            </a:r>
            <a:r>
              <a:rPr lang="en-US" sz="2000" i="1" dirty="0" err="1"/>
              <a:t>dataW</a:t>
            </a:r>
            <a:r>
              <a:rPr lang="en-US" sz="2000" dirty="0"/>
              <a:t>.</a:t>
            </a:r>
          </a:p>
          <a:p>
            <a:pPr marL="750888" lvl="2" indent="-304800">
              <a:spcBef>
                <a:spcPts val="0"/>
              </a:spcBef>
            </a:pPr>
            <a:r>
              <a:rPr lang="en-US" sz="2000" dirty="0"/>
              <a:t>Three 5-bit select busses, </a:t>
            </a:r>
            <a:r>
              <a:rPr lang="en-US" sz="2000" i="1" dirty="0"/>
              <a:t>rs1</a:t>
            </a:r>
            <a:r>
              <a:rPr lang="en-US" sz="2000" dirty="0"/>
              <a:t>, </a:t>
            </a:r>
            <a:r>
              <a:rPr lang="en-US" sz="2000" i="1" dirty="0"/>
              <a:t>rs2</a:t>
            </a:r>
            <a:r>
              <a:rPr lang="en-US" sz="2000" dirty="0"/>
              <a:t>, and </a:t>
            </a:r>
            <a:r>
              <a:rPr lang="en-US" sz="2000" i="1" dirty="0" err="1"/>
              <a:t>rsW</a:t>
            </a:r>
            <a:r>
              <a:rPr lang="en-US" sz="2000" dirty="0"/>
              <a:t>.</a:t>
            </a:r>
          </a:p>
          <a:p>
            <a:pPr marL="750888" lvl="2" indent="-304800">
              <a:spcBef>
                <a:spcPts val="0"/>
              </a:spcBef>
            </a:pPr>
            <a:r>
              <a:rPr lang="en-US" sz="2000" dirty="0" err="1">
                <a:solidFill>
                  <a:schemeClr val="accent3"/>
                </a:solidFill>
              </a:rPr>
              <a:t>RegWEn</a:t>
            </a:r>
            <a:r>
              <a:rPr lang="en-US" sz="2000" dirty="0"/>
              <a:t> control bit.</a:t>
            </a:r>
          </a:p>
          <a:p>
            <a:pPr marL="406400" lvl="1" indent="-304800">
              <a:spcBef>
                <a:spcPts val="0"/>
              </a:spcBef>
            </a:pPr>
            <a:r>
              <a:rPr lang="en-US" sz="2400" dirty="0"/>
              <a:t>Output:</a:t>
            </a:r>
          </a:p>
          <a:p>
            <a:pPr marL="750888" lvl="2" indent="-304800">
              <a:spcBef>
                <a:spcPts val="0"/>
              </a:spcBef>
            </a:pPr>
            <a:r>
              <a:rPr lang="en-US" sz="2000" dirty="0"/>
              <a:t>Two 32-bit output data busses, </a:t>
            </a:r>
            <a:r>
              <a:rPr lang="en-US" sz="2000" i="1" dirty="0"/>
              <a:t>data1</a:t>
            </a:r>
            <a:r>
              <a:rPr lang="en-US" sz="2000" dirty="0"/>
              <a:t> and </a:t>
            </a:r>
            <a:r>
              <a:rPr lang="en-US" sz="2000" i="1" dirty="0"/>
              <a:t>data2</a:t>
            </a:r>
            <a:r>
              <a:rPr lang="en-US" sz="2000" dirty="0"/>
              <a:t>.</a:t>
            </a:r>
          </a:p>
          <a:p>
            <a:pPr lvl="2"/>
            <a:endParaRPr lang="en-US" sz="2000" dirty="0"/>
          </a:p>
        </p:txBody>
      </p:sp>
      <p:sp>
        <p:nvSpPr>
          <p:cNvPr id="4" name="Content Placeholder 2">
            <a:extLst>
              <a:ext uri="{FF2B5EF4-FFF2-40B4-BE49-F238E27FC236}">
                <a16:creationId xmlns:a16="http://schemas.microsoft.com/office/drawing/2014/main" id="{19CD8383-4387-8EC2-62AC-0E431075BE7C}"/>
              </a:ext>
            </a:extLst>
          </p:cNvPr>
          <p:cNvSpPr txBox="1">
            <a:spLocks/>
          </p:cNvSpPr>
          <p:nvPr/>
        </p:nvSpPr>
        <p:spPr>
          <a:xfrm>
            <a:off x="158123" y="2297679"/>
            <a:ext cx="2016117" cy="986042"/>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t>Register</a:t>
            </a:r>
            <a:br>
              <a:rPr lang="en-US" sz="2800" dirty="0"/>
            </a:br>
            <a:r>
              <a:rPr lang="en-US" sz="2800" dirty="0"/>
              <a:t>File </a:t>
            </a:r>
            <a:r>
              <a:rPr lang="en-US" sz="2800" dirty="0">
                <a:solidFill>
                  <a:schemeClr val="bg1"/>
                </a:solidFill>
                <a:latin typeface="Courier New" panose="02070309020205020404" pitchFamily="49" charset="0"/>
                <a:cs typeface="Courier New" panose="02070309020205020404" pitchFamily="49" charset="0"/>
              </a:rPr>
              <a:t>Reg</a:t>
            </a:r>
          </a:p>
        </p:txBody>
      </p:sp>
      <p:sp>
        <p:nvSpPr>
          <p:cNvPr id="5" name="Content Placeholder 2">
            <a:extLst>
              <a:ext uri="{FF2B5EF4-FFF2-40B4-BE49-F238E27FC236}">
                <a16:creationId xmlns:a16="http://schemas.microsoft.com/office/drawing/2014/main" id="{49A50BEE-50A0-5C90-3F25-A0A341F646E2}"/>
              </a:ext>
            </a:extLst>
          </p:cNvPr>
          <p:cNvSpPr txBox="1">
            <a:spLocks/>
          </p:cNvSpPr>
          <p:nvPr/>
        </p:nvSpPr>
        <p:spPr>
          <a:xfrm>
            <a:off x="158123" y="3574281"/>
            <a:ext cx="2016117" cy="134316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Memory</a:t>
            </a:r>
            <a:br>
              <a:rPr lang="en-US" sz="2800" dirty="0">
                <a:solidFill>
                  <a:schemeClr val="tx1">
                    <a:lumMod val="50000"/>
                    <a:lumOff val="50000"/>
                  </a:schemeClr>
                </a:solidFill>
              </a:rPr>
            </a:br>
            <a:r>
              <a:rPr lang="en-US" sz="2800" dirty="0">
                <a:solidFill>
                  <a:schemeClr val="tx1">
                    <a:lumMod val="50000"/>
                    <a:lumOff val="50000"/>
                  </a:schemeClr>
                </a:solidFill>
                <a:latin typeface="Courier New" panose="02070309020205020404" pitchFamily="49" charset="0"/>
                <a:cs typeface="Courier New" panose="02070309020205020404" pitchFamily="49" charset="0"/>
              </a:rPr>
              <a:t>MEM</a:t>
            </a:r>
          </a:p>
        </p:txBody>
      </p:sp>
      <p:grpSp>
        <p:nvGrpSpPr>
          <p:cNvPr id="6" name="Group 5">
            <a:extLst>
              <a:ext uri="{FF2B5EF4-FFF2-40B4-BE49-F238E27FC236}">
                <a16:creationId xmlns:a16="http://schemas.microsoft.com/office/drawing/2014/main" id="{40EA8DA3-29D3-D817-3A36-53979FB2E3CB}"/>
              </a:ext>
            </a:extLst>
          </p:cNvPr>
          <p:cNvGrpSpPr/>
          <p:nvPr/>
        </p:nvGrpSpPr>
        <p:grpSpPr>
          <a:xfrm>
            <a:off x="1943765" y="1119763"/>
            <a:ext cx="370661" cy="643159"/>
            <a:chOff x="8439707" y="2607275"/>
            <a:chExt cx="370661" cy="643159"/>
          </a:xfrm>
        </p:grpSpPr>
        <p:sp>
          <p:nvSpPr>
            <p:cNvPr id="7" name="Rectangle 6">
              <a:extLst>
                <a:ext uri="{FF2B5EF4-FFF2-40B4-BE49-F238E27FC236}">
                  <a16:creationId xmlns:a16="http://schemas.microsoft.com/office/drawing/2014/main" id="{49028F40-C3F4-29EC-8339-1C7D493B2FF4}"/>
                </a:ext>
              </a:extLst>
            </p:cNvPr>
            <p:cNvSpPr>
              <a:spLocks noChangeArrowheads="1"/>
            </p:cNvSpPr>
            <p:nvPr/>
          </p:nvSpPr>
          <p:spPr bwMode="auto">
            <a:xfrm>
              <a:off x="8439707" y="2607275"/>
              <a:ext cx="370661"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PC</a:t>
              </a:r>
            </a:p>
          </p:txBody>
        </p:sp>
        <p:sp>
          <p:nvSpPr>
            <p:cNvPr id="8" name="Line 18">
              <a:extLst>
                <a:ext uri="{FF2B5EF4-FFF2-40B4-BE49-F238E27FC236}">
                  <a16:creationId xmlns:a16="http://schemas.microsoft.com/office/drawing/2014/main" id="{41A86095-0C80-2CF0-55E0-BFE7D63B66E4}"/>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9" name="Line 19">
              <a:extLst>
                <a:ext uri="{FF2B5EF4-FFF2-40B4-BE49-F238E27FC236}">
                  <a16:creationId xmlns:a16="http://schemas.microsoft.com/office/drawing/2014/main" id="{E501B215-D37B-B716-7DCA-A8D87FC0D5D8}"/>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25111497-B41F-6341-CA9F-9DAF3D3F461B}"/>
              </a:ext>
            </a:extLst>
          </p:cNvPr>
          <p:cNvGrpSpPr/>
          <p:nvPr/>
        </p:nvGrpSpPr>
        <p:grpSpPr>
          <a:xfrm>
            <a:off x="1943765" y="3740746"/>
            <a:ext cx="594360" cy="643159"/>
            <a:chOff x="8439705" y="2607275"/>
            <a:chExt cx="594360" cy="643159"/>
          </a:xfrm>
        </p:grpSpPr>
        <p:sp>
          <p:nvSpPr>
            <p:cNvPr id="11" name="Rectangle 7">
              <a:extLst>
                <a:ext uri="{FF2B5EF4-FFF2-40B4-BE49-F238E27FC236}">
                  <a16:creationId xmlns:a16="http://schemas.microsoft.com/office/drawing/2014/main" id="{1E43BE02-7EB0-5866-0568-6B79EB9849AA}"/>
                </a:ext>
              </a:extLst>
            </p:cNvPr>
            <p:cNvSpPr>
              <a:spLocks noChangeArrowheads="1"/>
            </p:cNvSpPr>
            <p:nvPr/>
          </p:nvSpPr>
          <p:spPr bwMode="auto">
            <a:xfrm>
              <a:off x="8439705"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IMEM</a:t>
              </a:r>
            </a:p>
          </p:txBody>
        </p:sp>
        <p:sp>
          <p:nvSpPr>
            <p:cNvPr id="12" name="Line 18">
              <a:extLst>
                <a:ext uri="{FF2B5EF4-FFF2-40B4-BE49-F238E27FC236}">
                  <a16:creationId xmlns:a16="http://schemas.microsoft.com/office/drawing/2014/main" id="{EBC41115-8305-2E40-C5D8-C31851651A75}"/>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13" name="Line 19">
              <a:extLst>
                <a:ext uri="{FF2B5EF4-FFF2-40B4-BE49-F238E27FC236}">
                  <a16:creationId xmlns:a16="http://schemas.microsoft.com/office/drawing/2014/main" id="{D31AFEF2-D496-3517-C605-0711C83EC418}"/>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4" name="Group 13">
            <a:extLst>
              <a:ext uri="{FF2B5EF4-FFF2-40B4-BE49-F238E27FC236}">
                <a16:creationId xmlns:a16="http://schemas.microsoft.com/office/drawing/2014/main" id="{CBC6D72F-64BF-D8CD-741A-6DA79ED59F67}"/>
              </a:ext>
            </a:extLst>
          </p:cNvPr>
          <p:cNvGrpSpPr/>
          <p:nvPr/>
        </p:nvGrpSpPr>
        <p:grpSpPr>
          <a:xfrm>
            <a:off x="1943765" y="4523066"/>
            <a:ext cx="594360" cy="643159"/>
            <a:chOff x="8439707" y="2607275"/>
            <a:chExt cx="594360" cy="643159"/>
          </a:xfrm>
        </p:grpSpPr>
        <p:sp>
          <p:nvSpPr>
            <p:cNvPr id="15" name="Rectangle 7">
              <a:extLst>
                <a:ext uri="{FF2B5EF4-FFF2-40B4-BE49-F238E27FC236}">
                  <a16:creationId xmlns:a16="http://schemas.microsoft.com/office/drawing/2014/main" id="{04248A55-F01B-89C5-DF61-A3FDC5EAABAD}"/>
                </a:ext>
              </a:extLst>
            </p:cNvPr>
            <p:cNvSpPr>
              <a:spLocks noChangeArrowheads="1"/>
            </p:cNvSpPr>
            <p:nvPr/>
          </p:nvSpPr>
          <p:spPr bwMode="auto">
            <a:xfrm>
              <a:off x="8439707"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DMEM</a:t>
              </a:r>
            </a:p>
          </p:txBody>
        </p:sp>
        <p:sp>
          <p:nvSpPr>
            <p:cNvPr id="16" name="Line 18">
              <a:extLst>
                <a:ext uri="{FF2B5EF4-FFF2-40B4-BE49-F238E27FC236}">
                  <a16:creationId xmlns:a16="http://schemas.microsoft.com/office/drawing/2014/main" id="{DC2A5E55-94A1-DDC9-7B78-8582266299FA}"/>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17" name="Line 19">
              <a:extLst>
                <a:ext uri="{FF2B5EF4-FFF2-40B4-BE49-F238E27FC236}">
                  <a16:creationId xmlns:a16="http://schemas.microsoft.com/office/drawing/2014/main" id="{45E6F3CE-A823-F993-9A20-47680104F927}"/>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8" name="Group 17">
            <a:extLst>
              <a:ext uri="{FF2B5EF4-FFF2-40B4-BE49-F238E27FC236}">
                <a16:creationId xmlns:a16="http://schemas.microsoft.com/office/drawing/2014/main" id="{BE457E4D-E6C8-2EFE-ACB4-B2817F85D63F}"/>
              </a:ext>
            </a:extLst>
          </p:cNvPr>
          <p:cNvGrpSpPr/>
          <p:nvPr/>
        </p:nvGrpSpPr>
        <p:grpSpPr>
          <a:xfrm>
            <a:off x="1943765" y="2464144"/>
            <a:ext cx="594360" cy="643159"/>
            <a:chOff x="8439707" y="2607275"/>
            <a:chExt cx="594360" cy="643159"/>
          </a:xfrm>
        </p:grpSpPr>
        <p:sp>
          <p:nvSpPr>
            <p:cNvPr id="19" name="Rectangle 7">
              <a:extLst>
                <a:ext uri="{FF2B5EF4-FFF2-40B4-BE49-F238E27FC236}">
                  <a16:creationId xmlns:a16="http://schemas.microsoft.com/office/drawing/2014/main" id="{F70676B9-5082-3A62-E504-9268335467AA}"/>
                </a:ext>
              </a:extLst>
            </p:cNvPr>
            <p:cNvSpPr>
              <a:spLocks noChangeArrowheads="1"/>
            </p:cNvSpPr>
            <p:nvPr/>
          </p:nvSpPr>
          <p:spPr bwMode="auto">
            <a:xfrm>
              <a:off x="8439707" y="2607275"/>
              <a:ext cx="594360" cy="643159"/>
            </a:xfrm>
            <a:prstGeom prst="rect">
              <a:avLst/>
            </a:prstGeom>
            <a:noFill/>
            <a:ln w="28575">
              <a:solidFill>
                <a:sysClr val="window" lastClr="FFFFFF"/>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Reg[ ]</a:t>
              </a:r>
            </a:p>
          </p:txBody>
        </p:sp>
        <p:sp>
          <p:nvSpPr>
            <p:cNvPr id="20" name="Line 18">
              <a:extLst>
                <a:ext uri="{FF2B5EF4-FFF2-40B4-BE49-F238E27FC236}">
                  <a16:creationId xmlns:a16="http://schemas.microsoft.com/office/drawing/2014/main" id="{85E3818B-55A9-BF2A-9448-0525C6A4415E}"/>
                </a:ext>
              </a:extLst>
            </p:cNvPr>
            <p:cNvSpPr>
              <a:spLocks noChangeShapeType="1"/>
            </p:cNvSpPr>
            <p:nvPr/>
          </p:nvSpPr>
          <p:spPr bwMode="auto">
            <a:xfrm flipV="1">
              <a:off x="8468480"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sp>
          <p:nvSpPr>
            <p:cNvPr id="21" name="Line 19">
              <a:extLst>
                <a:ext uri="{FF2B5EF4-FFF2-40B4-BE49-F238E27FC236}">
                  <a16:creationId xmlns:a16="http://schemas.microsoft.com/office/drawing/2014/main" id="{AE79FE44-0A11-5810-AABD-2A3CF2C65347}"/>
                </a:ext>
              </a:extLst>
            </p:cNvPr>
            <p:cNvSpPr>
              <a:spLocks noChangeShapeType="1"/>
            </p:cNvSpPr>
            <p:nvPr/>
          </p:nvSpPr>
          <p:spPr bwMode="auto">
            <a:xfrm>
              <a:off x="8516105" y="3145263"/>
              <a:ext cx="47625" cy="95250"/>
            </a:xfrm>
            <a:prstGeom prst="line">
              <a:avLst/>
            </a:prstGeom>
            <a:noFill/>
            <a:ln w="19050"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AGRundschriftDLig" panose="00000400000000000000" pitchFamily="50" charset="0"/>
                <a:ea typeface="ＭＳ Ｐゴシック" charset="-128"/>
                <a:cs typeface="ＭＳ Ｐゴシック" charset="-128"/>
              </a:endParaRPr>
            </a:p>
          </p:txBody>
        </p:sp>
      </p:grpSp>
      <p:sp>
        <p:nvSpPr>
          <p:cNvPr id="22" name="Content Placeholder 2">
            <a:extLst>
              <a:ext uri="{FF2B5EF4-FFF2-40B4-BE49-F238E27FC236}">
                <a16:creationId xmlns:a16="http://schemas.microsoft.com/office/drawing/2014/main" id="{1C79BBD6-139A-B871-1DB7-4511B5036FA6}"/>
              </a:ext>
            </a:extLst>
          </p:cNvPr>
          <p:cNvSpPr txBox="1">
            <a:spLocks/>
          </p:cNvSpPr>
          <p:nvPr/>
        </p:nvSpPr>
        <p:spPr>
          <a:xfrm>
            <a:off x="158123" y="953297"/>
            <a:ext cx="2016117" cy="537988"/>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Program Counter</a:t>
            </a:r>
          </a:p>
        </p:txBody>
      </p:sp>
      <p:sp>
        <p:nvSpPr>
          <p:cNvPr id="25" name="Rectangle 24">
            <a:extLst>
              <a:ext uri="{FF2B5EF4-FFF2-40B4-BE49-F238E27FC236}">
                <a16:creationId xmlns:a16="http://schemas.microsoft.com/office/drawing/2014/main" id="{8097767F-7098-F330-89D1-C8A885A7C381}"/>
              </a:ext>
            </a:extLst>
          </p:cNvPr>
          <p:cNvSpPr/>
          <p:nvPr/>
        </p:nvSpPr>
        <p:spPr>
          <a:xfrm>
            <a:off x="3749610" y="1073852"/>
            <a:ext cx="1531749" cy="2033452"/>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600" i="1" dirty="0" err="1">
                <a:solidFill>
                  <a:schemeClr val="bg1"/>
                </a:solidFill>
                <a:latin typeface="18 VAG Rounded Light   02390" pitchFamily="2" charset="0"/>
              </a:rPr>
              <a:t>dataW</a:t>
            </a:r>
            <a:endParaRPr lang="en-US" sz="1600" i="1" dirty="0">
              <a:solidFill>
                <a:schemeClr val="bg1"/>
              </a:solidFill>
              <a:latin typeface="18 VAG Rounded Light   02390" pitchFamily="2" charset="0"/>
            </a:endParaRPr>
          </a:p>
          <a:p>
            <a:pPr>
              <a:spcBef>
                <a:spcPts val="1000"/>
              </a:spcBef>
            </a:pPr>
            <a:r>
              <a:rPr lang="en-US" sz="1600" i="1" dirty="0" err="1">
                <a:solidFill>
                  <a:schemeClr val="bg1"/>
                </a:solidFill>
                <a:latin typeface="18 VAG Rounded Light   02390" pitchFamily="2" charset="0"/>
              </a:rPr>
              <a:t>rsW</a:t>
            </a:r>
            <a:endParaRPr lang="en-US" sz="1600" i="1" dirty="0">
              <a:solidFill>
                <a:schemeClr val="bg1"/>
              </a:solidFill>
              <a:latin typeface="18 VAG Rounded Light   02390" pitchFamily="2" charset="0"/>
            </a:endParaRPr>
          </a:p>
          <a:p>
            <a:pPr>
              <a:spcBef>
                <a:spcPts val="1600"/>
              </a:spcBef>
              <a:tabLst>
                <a:tab pos="1309688" algn="r"/>
              </a:tabLst>
            </a:pPr>
            <a:r>
              <a:rPr lang="en-US" sz="1600" i="1" dirty="0">
                <a:solidFill>
                  <a:schemeClr val="bg1"/>
                </a:solidFill>
                <a:latin typeface="18 VAG Rounded Light   02390" pitchFamily="2" charset="0"/>
              </a:rPr>
              <a:t>rs1	data1</a:t>
            </a:r>
          </a:p>
          <a:p>
            <a:pPr>
              <a:spcBef>
                <a:spcPts val="1000"/>
              </a:spcBef>
              <a:tabLst>
                <a:tab pos="1309688" algn="r"/>
              </a:tabLst>
            </a:pPr>
            <a:r>
              <a:rPr lang="en-US" sz="1600" i="1" dirty="0">
                <a:solidFill>
                  <a:schemeClr val="bg1"/>
                </a:solidFill>
                <a:latin typeface="18 VAG Rounded Light   02390" pitchFamily="2" charset="0"/>
              </a:rPr>
              <a:t>rs2	</a:t>
            </a:r>
          </a:p>
          <a:p>
            <a:pPr>
              <a:tabLst>
                <a:tab pos="1309688" algn="r"/>
              </a:tabLst>
            </a:pPr>
            <a:r>
              <a:rPr lang="en-US" sz="1600" i="1" dirty="0">
                <a:solidFill>
                  <a:schemeClr val="bg1"/>
                </a:solidFill>
                <a:latin typeface="18 VAG Rounded Light   02390" pitchFamily="2" charset="0"/>
              </a:rPr>
              <a:t>	data2</a:t>
            </a:r>
          </a:p>
          <a:p>
            <a:r>
              <a:rPr lang="en-US" sz="1800" b="1" dirty="0">
                <a:solidFill>
                  <a:schemeClr val="bg1"/>
                </a:solidFill>
                <a:latin typeface="Courier New" panose="02070309020205020404" pitchFamily="49" charset="0"/>
                <a:cs typeface="Courier New" panose="02070309020205020404" pitchFamily="49" charset="0"/>
              </a:rPr>
              <a:t>Reg[]</a:t>
            </a:r>
          </a:p>
        </p:txBody>
      </p:sp>
      <p:sp>
        <p:nvSpPr>
          <p:cNvPr id="27" name="Freeform 26">
            <a:extLst>
              <a:ext uri="{FF2B5EF4-FFF2-40B4-BE49-F238E27FC236}">
                <a16:creationId xmlns:a16="http://schemas.microsoft.com/office/drawing/2014/main" id="{29056E17-14F1-2E08-4819-04ED299E8627}"/>
              </a:ext>
            </a:extLst>
          </p:cNvPr>
          <p:cNvSpPr/>
          <p:nvPr/>
        </p:nvSpPr>
        <p:spPr>
          <a:xfrm>
            <a:off x="2570356" y="1850777"/>
            <a:ext cx="408365" cy="485403"/>
          </a:xfrm>
          <a:custGeom>
            <a:avLst/>
            <a:gdLst>
              <a:gd name="connsiteX0" fmla="*/ 44605 w 635620"/>
              <a:gd name="connsiteY0" fmla="*/ 485403 h 485403"/>
              <a:gd name="connsiteX1" fmla="*/ 22303 w 635620"/>
              <a:gd name="connsiteY1" fmla="*/ 457525 h 485403"/>
              <a:gd name="connsiteX2" fmla="*/ 11151 w 635620"/>
              <a:gd name="connsiteY2" fmla="*/ 418496 h 485403"/>
              <a:gd name="connsiteX3" fmla="*/ 0 w 635620"/>
              <a:gd name="connsiteY3" fmla="*/ 334862 h 485403"/>
              <a:gd name="connsiteX4" fmla="*/ 5576 w 635620"/>
              <a:gd name="connsiteY4" fmla="*/ 251228 h 485403"/>
              <a:gd name="connsiteX5" fmla="*/ 39029 w 635620"/>
              <a:gd name="connsiteY5" fmla="*/ 184321 h 485403"/>
              <a:gd name="connsiteX6" fmla="*/ 78059 w 635620"/>
              <a:gd name="connsiteY6" fmla="*/ 156443 h 485403"/>
              <a:gd name="connsiteX7" fmla="*/ 111512 w 635620"/>
              <a:gd name="connsiteY7" fmla="*/ 139716 h 485403"/>
              <a:gd name="connsiteX8" fmla="*/ 139390 w 635620"/>
              <a:gd name="connsiteY8" fmla="*/ 122989 h 485403"/>
              <a:gd name="connsiteX9" fmla="*/ 195146 w 635620"/>
              <a:gd name="connsiteY9" fmla="*/ 106262 h 485403"/>
              <a:gd name="connsiteX10" fmla="*/ 273205 w 635620"/>
              <a:gd name="connsiteY10" fmla="*/ 111838 h 485403"/>
              <a:gd name="connsiteX11" fmla="*/ 289932 w 635620"/>
              <a:gd name="connsiteY11" fmla="*/ 122989 h 485403"/>
              <a:gd name="connsiteX12" fmla="*/ 334537 w 635620"/>
              <a:gd name="connsiteY12" fmla="*/ 162018 h 485403"/>
              <a:gd name="connsiteX13" fmla="*/ 340112 w 635620"/>
              <a:gd name="connsiteY13" fmla="*/ 178745 h 485403"/>
              <a:gd name="connsiteX14" fmla="*/ 351264 w 635620"/>
              <a:gd name="connsiteY14" fmla="*/ 189896 h 485403"/>
              <a:gd name="connsiteX15" fmla="*/ 356839 w 635620"/>
              <a:gd name="connsiteY15" fmla="*/ 212199 h 485403"/>
              <a:gd name="connsiteX16" fmla="*/ 345688 w 635620"/>
              <a:gd name="connsiteY16" fmla="*/ 295833 h 485403"/>
              <a:gd name="connsiteX17" fmla="*/ 340112 w 635620"/>
              <a:gd name="connsiteY17" fmla="*/ 312560 h 485403"/>
              <a:gd name="connsiteX18" fmla="*/ 323385 w 635620"/>
              <a:gd name="connsiteY18" fmla="*/ 318135 h 485403"/>
              <a:gd name="connsiteX19" fmla="*/ 306659 w 635620"/>
              <a:gd name="connsiteY19" fmla="*/ 329286 h 485403"/>
              <a:gd name="connsiteX20" fmla="*/ 245327 w 635620"/>
              <a:gd name="connsiteY20" fmla="*/ 329286 h 485403"/>
              <a:gd name="connsiteX21" fmla="*/ 211873 w 635620"/>
              <a:gd name="connsiteY21" fmla="*/ 295833 h 485403"/>
              <a:gd name="connsiteX22" fmla="*/ 189571 w 635620"/>
              <a:gd name="connsiteY22" fmla="*/ 262379 h 485403"/>
              <a:gd name="connsiteX23" fmla="*/ 195146 w 635620"/>
              <a:gd name="connsiteY23" fmla="*/ 206623 h 485403"/>
              <a:gd name="connsiteX24" fmla="*/ 211873 w 635620"/>
              <a:gd name="connsiteY24" fmla="*/ 167594 h 485403"/>
              <a:gd name="connsiteX25" fmla="*/ 239751 w 635620"/>
              <a:gd name="connsiteY25" fmla="*/ 122989 h 485403"/>
              <a:gd name="connsiteX26" fmla="*/ 250903 w 635620"/>
              <a:gd name="connsiteY26" fmla="*/ 106262 h 485403"/>
              <a:gd name="connsiteX27" fmla="*/ 262054 w 635620"/>
              <a:gd name="connsiteY27" fmla="*/ 89535 h 485403"/>
              <a:gd name="connsiteX28" fmla="*/ 278781 w 635620"/>
              <a:gd name="connsiteY28" fmla="*/ 78384 h 485403"/>
              <a:gd name="connsiteX29" fmla="*/ 312234 w 635620"/>
              <a:gd name="connsiteY29" fmla="*/ 67233 h 485403"/>
              <a:gd name="connsiteX30" fmla="*/ 328961 w 635620"/>
              <a:gd name="connsiteY30" fmla="*/ 61657 h 485403"/>
              <a:gd name="connsiteX31" fmla="*/ 384717 w 635620"/>
              <a:gd name="connsiteY31" fmla="*/ 44930 h 485403"/>
              <a:gd name="connsiteX32" fmla="*/ 496229 w 635620"/>
              <a:gd name="connsiteY32" fmla="*/ 22628 h 485403"/>
              <a:gd name="connsiteX33" fmla="*/ 524107 w 635620"/>
              <a:gd name="connsiteY33" fmla="*/ 17052 h 485403"/>
              <a:gd name="connsiteX34" fmla="*/ 596590 w 635620"/>
              <a:gd name="connsiteY34" fmla="*/ 5901 h 485403"/>
              <a:gd name="connsiteX35" fmla="*/ 635620 w 635620"/>
              <a:gd name="connsiteY35" fmla="*/ 325 h 4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5620" h="485403">
                <a:moveTo>
                  <a:pt x="44605" y="485403"/>
                </a:moveTo>
                <a:cubicBezTo>
                  <a:pt x="37171" y="476110"/>
                  <a:pt x="27625" y="468169"/>
                  <a:pt x="22303" y="457525"/>
                </a:cubicBezTo>
                <a:cubicBezTo>
                  <a:pt x="16252" y="445423"/>
                  <a:pt x="14433" y="431622"/>
                  <a:pt x="11151" y="418496"/>
                </a:cubicBezTo>
                <a:cubicBezTo>
                  <a:pt x="3454" y="387709"/>
                  <a:pt x="3482" y="369683"/>
                  <a:pt x="0" y="334862"/>
                </a:cubicBezTo>
                <a:cubicBezTo>
                  <a:pt x="1859" y="306984"/>
                  <a:pt x="1625" y="278887"/>
                  <a:pt x="5576" y="251228"/>
                </a:cubicBezTo>
                <a:cubicBezTo>
                  <a:pt x="7920" y="234822"/>
                  <a:pt x="25080" y="193621"/>
                  <a:pt x="39029" y="184321"/>
                </a:cubicBezTo>
                <a:cubicBezTo>
                  <a:pt x="53505" y="174670"/>
                  <a:pt x="64239" y="167960"/>
                  <a:pt x="78059" y="156443"/>
                </a:cubicBezTo>
                <a:cubicBezTo>
                  <a:pt x="99365" y="138688"/>
                  <a:pt x="77205" y="148292"/>
                  <a:pt x="111512" y="139716"/>
                </a:cubicBezTo>
                <a:cubicBezTo>
                  <a:pt x="120805" y="134140"/>
                  <a:pt x="129524" y="127473"/>
                  <a:pt x="139390" y="122989"/>
                </a:cubicBezTo>
                <a:cubicBezTo>
                  <a:pt x="155977" y="115450"/>
                  <a:pt x="177176" y="110755"/>
                  <a:pt x="195146" y="106262"/>
                </a:cubicBezTo>
                <a:cubicBezTo>
                  <a:pt x="221166" y="108121"/>
                  <a:pt x="247516" y="107305"/>
                  <a:pt x="273205" y="111838"/>
                </a:cubicBezTo>
                <a:cubicBezTo>
                  <a:pt x="279804" y="113003"/>
                  <a:pt x="284844" y="118628"/>
                  <a:pt x="289932" y="122989"/>
                </a:cubicBezTo>
                <a:cubicBezTo>
                  <a:pt x="357305" y="180737"/>
                  <a:pt x="269792" y="113460"/>
                  <a:pt x="334537" y="162018"/>
                </a:cubicBezTo>
                <a:cubicBezTo>
                  <a:pt x="336395" y="167594"/>
                  <a:pt x="337088" y="173705"/>
                  <a:pt x="340112" y="178745"/>
                </a:cubicBezTo>
                <a:cubicBezTo>
                  <a:pt x="342817" y="183253"/>
                  <a:pt x="348913" y="185194"/>
                  <a:pt x="351264" y="189896"/>
                </a:cubicBezTo>
                <a:cubicBezTo>
                  <a:pt x="354691" y="196750"/>
                  <a:pt x="354981" y="204765"/>
                  <a:pt x="356839" y="212199"/>
                </a:cubicBezTo>
                <a:cubicBezTo>
                  <a:pt x="352455" y="260428"/>
                  <a:pt x="355539" y="261355"/>
                  <a:pt x="345688" y="295833"/>
                </a:cubicBezTo>
                <a:cubicBezTo>
                  <a:pt x="344073" y="301484"/>
                  <a:pt x="344268" y="308404"/>
                  <a:pt x="340112" y="312560"/>
                </a:cubicBezTo>
                <a:cubicBezTo>
                  <a:pt x="335956" y="316716"/>
                  <a:pt x="328961" y="316277"/>
                  <a:pt x="323385" y="318135"/>
                </a:cubicBezTo>
                <a:cubicBezTo>
                  <a:pt x="317810" y="321852"/>
                  <a:pt x="312818" y="326646"/>
                  <a:pt x="306659" y="329286"/>
                </a:cubicBezTo>
                <a:cubicBezTo>
                  <a:pt x="282560" y="339614"/>
                  <a:pt x="273158" y="333262"/>
                  <a:pt x="245327" y="329286"/>
                </a:cubicBezTo>
                <a:cubicBezTo>
                  <a:pt x="234176" y="318135"/>
                  <a:pt x="220621" y="308955"/>
                  <a:pt x="211873" y="295833"/>
                </a:cubicBezTo>
                <a:lnTo>
                  <a:pt x="189571" y="262379"/>
                </a:lnTo>
                <a:cubicBezTo>
                  <a:pt x="191429" y="243794"/>
                  <a:pt x="192505" y="225113"/>
                  <a:pt x="195146" y="206623"/>
                </a:cubicBezTo>
                <a:cubicBezTo>
                  <a:pt x="198599" y="182453"/>
                  <a:pt x="199750" y="186645"/>
                  <a:pt x="211873" y="167594"/>
                </a:cubicBezTo>
                <a:cubicBezTo>
                  <a:pt x="221286" y="152802"/>
                  <a:pt x="230338" y="137781"/>
                  <a:pt x="239751" y="122989"/>
                </a:cubicBezTo>
                <a:cubicBezTo>
                  <a:pt x="243349" y="117335"/>
                  <a:pt x="247186" y="111838"/>
                  <a:pt x="250903" y="106262"/>
                </a:cubicBezTo>
                <a:cubicBezTo>
                  <a:pt x="254620" y="100686"/>
                  <a:pt x="256478" y="93252"/>
                  <a:pt x="262054" y="89535"/>
                </a:cubicBezTo>
                <a:cubicBezTo>
                  <a:pt x="267630" y="85818"/>
                  <a:pt x="272657" y="81106"/>
                  <a:pt x="278781" y="78384"/>
                </a:cubicBezTo>
                <a:cubicBezTo>
                  <a:pt x="289522" y="73610"/>
                  <a:pt x="301083" y="70950"/>
                  <a:pt x="312234" y="67233"/>
                </a:cubicBezTo>
                <a:lnTo>
                  <a:pt x="328961" y="61657"/>
                </a:lnTo>
                <a:cubicBezTo>
                  <a:pt x="347736" y="55399"/>
                  <a:pt x="365295" y="48976"/>
                  <a:pt x="384717" y="44930"/>
                </a:cubicBezTo>
                <a:lnTo>
                  <a:pt x="496229" y="22628"/>
                </a:lnTo>
                <a:cubicBezTo>
                  <a:pt x="505522" y="20769"/>
                  <a:pt x="514759" y="18610"/>
                  <a:pt x="524107" y="17052"/>
                </a:cubicBezTo>
                <a:cubicBezTo>
                  <a:pt x="570524" y="9317"/>
                  <a:pt x="546370" y="13076"/>
                  <a:pt x="596590" y="5901"/>
                </a:cubicBezTo>
                <a:cubicBezTo>
                  <a:pt x="620370" y="-2026"/>
                  <a:pt x="607440" y="325"/>
                  <a:pt x="635620" y="325"/>
                </a:cubicBezTo>
              </a:path>
            </a:pathLst>
          </a:custGeom>
          <a:noFill/>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59">
            <a:extLst>
              <a:ext uri="{FF2B5EF4-FFF2-40B4-BE49-F238E27FC236}">
                <a16:creationId xmlns:a16="http://schemas.microsoft.com/office/drawing/2014/main" id="{4DAF338D-76BC-FF54-B9F5-CAF4E8E96B7A}"/>
              </a:ext>
            </a:extLst>
          </p:cNvPr>
          <p:cNvSpPr>
            <a:spLocks noChangeAspect="1"/>
          </p:cNvSpPr>
          <p:nvPr/>
        </p:nvSpPr>
        <p:spPr>
          <a:xfrm>
            <a:off x="4886952" y="2970388"/>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38" name="TextBox 37">
            <a:extLst>
              <a:ext uri="{FF2B5EF4-FFF2-40B4-BE49-F238E27FC236}">
                <a16:creationId xmlns:a16="http://schemas.microsoft.com/office/drawing/2014/main" id="{D305FDD0-8955-7FCE-224C-143FF1C22456}"/>
              </a:ext>
            </a:extLst>
          </p:cNvPr>
          <p:cNvSpPr txBox="1"/>
          <p:nvPr/>
        </p:nvSpPr>
        <p:spPr>
          <a:xfrm>
            <a:off x="4797239" y="3221852"/>
            <a:ext cx="341760" cy="261610"/>
          </a:xfrm>
          <a:prstGeom prst="rect">
            <a:avLst/>
          </a:prstGeom>
          <a:noFill/>
        </p:spPr>
        <p:txBody>
          <a:bodyPr wrap="none" rtlCol="0">
            <a:spAutoFit/>
          </a:bodyPr>
          <a:lstStyle/>
          <a:p>
            <a:pPr algn="l"/>
            <a:r>
              <a:rPr lang="en-US" sz="1100" dirty="0" err="1">
                <a:solidFill>
                  <a:schemeClr val="accent6"/>
                </a:solidFill>
                <a:latin typeface="18 VAG Rounded Light   02390" pitchFamily="2" charset="0"/>
              </a:rPr>
              <a:t>clk</a:t>
            </a:r>
            <a:endParaRPr lang="en-US" sz="1100" dirty="0">
              <a:solidFill>
                <a:schemeClr val="accent6"/>
              </a:solidFill>
              <a:latin typeface="18 VAG Rounded Light   02390" pitchFamily="2" charset="0"/>
            </a:endParaRPr>
          </a:p>
        </p:txBody>
      </p:sp>
      <p:cxnSp>
        <p:nvCxnSpPr>
          <p:cNvPr id="39" name="Straight Connector 38">
            <a:extLst>
              <a:ext uri="{FF2B5EF4-FFF2-40B4-BE49-F238E27FC236}">
                <a16:creationId xmlns:a16="http://schemas.microsoft.com/office/drawing/2014/main" id="{A524822C-D0AB-428F-E471-2D9AE49171AE}"/>
              </a:ext>
            </a:extLst>
          </p:cNvPr>
          <p:cNvCxnSpPr/>
          <p:nvPr/>
        </p:nvCxnSpPr>
        <p:spPr>
          <a:xfrm flipV="1">
            <a:off x="4968119" y="3103707"/>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B445AAE-62BE-F87C-E3FB-A9E92FFEC995}"/>
              </a:ext>
            </a:extLst>
          </p:cNvPr>
          <p:cNvGrpSpPr/>
          <p:nvPr/>
        </p:nvGrpSpPr>
        <p:grpSpPr>
          <a:xfrm>
            <a:off x="5309528" y="1978584"/>
            <a:ext cx="640080" cy="385206"/>
            <a:chOff x="3112787" y="1608456"/>
            <a:chExt cx="640080" cy="385206"/>
          </a:xfrm>
        </p:grpSpPr>
        <p:sp>
          <p:nvSpPr>
            <p:cNvPr id="51" name="Line 13">
              <a:extLst>
                <a:ext uri="{FF2B5EF4-FFF2-40B4-BE49-F238E27FC236}">
                  <a16:creationId xmlns:a16="http://schemas.microsoft.com/office/drawing/2014/main" id="{4889CD41-A002-9433-1C66-751125C2815C}"/>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2" name="Line 14">
              <a:extLst>
                <a:ext uri="{FF2B5EF4-FFF2-40B4-BE49-F238E27FC236}">
                  <a16:creationId xmlns:a16="http://schemas.microsoft.com/office/drawing/2014/main" id="{965904E9-8578-725A-0F28-50185EA7D0B7}"/>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3" name="Rectangle 15">
              <a:extLst>
                <a:ext uri="{FF2B5EF4-FFF2-40B4-BE49-F238E27FC236}">
                  <a16:creationId xmlns:a16="http://schemas.microsoft.com/office/drawing/2014/main" id="{C331090C-30A9-284C-B9B7-4DCE7DAB8EDA}"/>
                </a:ext>
              </a:extLst>
            </p:cNvPr>
            <p:cNvSpPr>
              <a:spLocks noChangeArrowheads="1"/>
            </p:cNvSpPr>
            <p:nvPr/>
          </p:nvSpPr>
          <p:spPr bwMode="auto">
            <a:xfrm>
              <a:off x="3222919" y="1722114"/>
              <a:ext cx="306575"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grpSp>
        <p:nvGrpSpPr>
          <p:cNvPr id="54" name="Group 53">
            <a:extLst>
              <a:ext uri="{FF2B5EF4-FFF2-40B4-BE49-F238E27FC236}">
                <a16:creationId xmlns:a16="http://schemas.microsoft.com/office/drawing/2014/main" id="{C6E4555C-C085-5E47-46E8-BC8A90CF5809}"/>
              </a:ext>
            </a:extLst>
          </p:cNvPr>
          <p:cNvGrpSpPr/>
          <p:nvPr/>
        </p:nvGrpSpPr>
        <p:grpSpPr>
          <a:xfrm>
            <a:off x="3110806" y="1185781"/>
            <a:ext cx="640080" cy="385206"/>
            <a:chOff x="3112787" y="1608456"/>
            <a:chExt cx="640080" cy="385206"/>
          </a:xfrm>
        </p:grpSpPr>
        <p:sp>
          <p:nvSpPr>
            <p:cNvPr id="55" name="Line 13">
              <a:extLst>
                <a:ext uri="{FF2B5EF4-FFF2-40B4-BE49-F238E27FC236}">
                  <a16:creationId xmlns:a16="http://schemas.microsoft.com/office/drawing/2014/main" id="{6B8F1ED7-B591-22C4-FEBA-3275F2396A67}"/>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6" name="Line 14">
              <a:extLst>
                <a:ext uri="{FF2B5EF4-FFF2-40B4-BE49-F238E27FC236}">
                  <a16:creationId xmlns:a16="http://schemas.microsoft.com/office/drawing/2014/main" id="{1A5D8E06-8B37-27F3-74B7-BE82F2377B28}"/>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7" name="Rectangle 15">
              <a:extLst>
                <a:ext uri="{FF2B5EF4-FFF2-40B4-BE49-F238E27FC236}">
                  <a16:creationId xmlns:a16="http://schemas.microsoft.com/office/drawing/2014/main" id="{5A66D99B-05E7-255E-D3AC-5B4A9102CBCD}"/>
                </a:ext>
              </a:extLst>
            </p:cNvPr>
            <p:cNvSpPr>
              <a:spLocks noChangeArrowheads="1"/>
            </p:cNvSpPr>
            <p:nvPr/>
          </p:nvSpPr>
          <p:spPr bwMode="auto">
            <a:xfrm>
              <a:off x="3222919" y="1722114"/>
              <a:ext cx="306575"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grpSp>
        <p:nvGrpSpPr>
          <p:cNvPr id="58" name="Group 57">
            <a:extLst>
              <a:ext uri="{FF2B5EF4-FFF2-40B4-BE49-F238E27FC236}">
                <a16:creationId xmlns:a16="http://schemas.microsoft.com/office/drawing/2014/main" id="{208242DA-D04C-8B3B-ABA0-80A69916C317}"/>
              </a:ext>
            </a:extLst>
          </p:cNvPr>
          <p:cNvGrpSpPr/>
          <p:nvPr/>
        </p:nvGrpSpPr>
        <p:grpSpPr>
          <a:xfrm>
            <a:off x="3110806" y="1593378"/>
            <a:ext cx="640080" cy="385206"/>
            <a:chOff x="3112787" y="1608456"/>
            <a:chExt cx="640080" cy="385206"/>
          </a:xfrm>
        </p:grpSpPr>
        <p:sp>
          <p:nvSpPr>
            <p:cNvPr id="59" name="Line 13">
              <a:extLst>
                <a:ext uri="{FF2B5EF4-FFF2-40B4-BE49-F238E27FC236}">
                  <a16:creationId xmlns:a16="http://schemas.microsoft.com/office/drawing/2014/main" id="{69DD1AA8-5374-11C2-980A-33E6E2D43ED4}"/>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0" name="Line 14">
              <a:extLst>
                <a:ext uri="{FF2B5EF4-FFF2-40B4-BE49-F238E27FC236}">
                  <a16:creationId xmlns:a16="http://schemas.microsoft.com/office/drawing/2014/main" id="{701DCCC0-40FF-3988-5979-AF7853AAE492}"/>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1" name="Rectangle 15">
              <a:extLst>
                <a:ext uri="{FF2B5EF4-FFF2-40B4-BE49-F238E27FC236}">
                  <a16:creationId xmlns:a16="http://schemas.microsoft.com/office/drawing/2014/main" id="{99500F07-5314-1CBE-E10B-39F177ACE4F6}"/>
                </a:ext>
              </a:extLst>
            </p:cNvPr>
            <p:cNvSpPr>
              <a:spLocks noChangeArrowheads="1"/>
            </p:cNvSpPr>
            <p:nvPr/>
          </p:nvSpPr>
          <p:spPr bwMode="auto">
            <a:xfrm>
              <a:off x="3271009" y="1722114"/>
              <a:ext cx="210395"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5</a:t>
              </a:r>
            </a:p>
          </p:txBody>
        </p:sp>
      </p:grpSp>
      <p:grpSp>
        <p:nvGrpSpPr>
          <p:cNvPr id="62" name="Group 61">
            <a:extLst>
              <a:ext uri="{FF2B5EF4-FFF2-40B4-BE49-F238E27FC236}">
                <a16:creationId xmlns:a16="http://schemas.microsoft.com/office/drawing/2014/main" id="{F8785463-8AC3-7AA1-A8D5-39AE755B73BA}"/>
              </a:ext>
            </a:extLst>
          </p:cNvPr>
          <p:cNvGrpSpPr/>
          <p:nvPr/>
        </p:nvGrpSpPr>
        <p:grpSpPr>
          <a:xfrm>
            <a:off x="3110806" y="2015537"/>
            <a:ext cx="640080" cy="385206"/>
            <a:chOff x="3112787" y="1608456"/>
            <a:chExt cx="640080" cy="385206"/>
          </a:xfrm>
        </p:grpSpPr>
        <p:sp>
          <p:nvSpPr>
            <p:cNvPr id="63" name="Line 13">
              <a:extLst>
                <a:ext uri="{FF2B5EF4-FFF2-40B4-BE49-F238E27FC236}">
                  <a16:creationId xmlns:a16="http://schemas.microsoft.com/office/drawing/2014/main" id="{8B025945-E030-F4BE-6B46-66BAA748CC06}"/>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4" name="Line 14">
              <a:extLst>
                <a:ext uri="{FF2B5EF4-FFF2-40B4-BE49-F238E27FC236}">
                  <a16:creationId xmlns:a16="http://schemas.microsoft.com/office/drawing/2014/main" id="{86EFAD9F-6ACC-6F85-25A0-EB7799EA68C3}"/>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5" name="Rectangle 15">
              <a:extLst>
                <a:ext uri="{FF2B5EF4-FFF2-40B4-BE49-F238E27FC236}">
                  <a16:creationId xmlns:a16="http://schemas.microsoft.com/office/drawing/2014/main" id="{0578C2B4-57D2-1CF7-2523-29130743215C}"/>
                </a:ext>
              </a:extLst>
            </p:cNvPr>
            <p:cNvSpPr>
              <a:spLocks noChangeArrowheads="1"/>
            </p:cNvSpPr>
            <p:nvPr/>
          </p:nvSpPr>
          <p:spPr bwMode="auto">
            <a:xfrm>
              <a:off x="3222919" y="1722114"/>
              <a:ext cx="306575" cy="271548"/>
            </a:xfrm>
            <a:prstGeom prst="rect">
              <a:avLst/>
            </a:prstGeom>
            <a:noFill/>
            <a:ln w="12700">
              <a:noFill/>
              <a:miter lim="800000"/>
              <a:headEnd/>
              <a:tailEnd/>
            </a:ln>
          </p:spPr>
          <p:txBody>
            <a:bodyPr wrap="squar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5</a:t>
              </a:r>
            </a:p>
          </p:txBody>
        </p:sp>
      </p:grpSp>
      <p:grpSp>
        <p:nvGrpSpPr>
          <p:cNvPr id="66" name="Group 65">
            <a:extLst>
              <a:ext uri="{FF2B5EF4-FFF2-40B4-BE49-F238E27FC236}">
                <a16:creationId xmlns:a16="http://schemas.microsoft.com/office/drawing/2014/main" id="{1C879F07-CD48-5D90-C306-BCC64CD496AA}"/>
              </a:ext>
            </a:extLst>
          </p:cNvPr>
          <p:cNvGrpSpPr/>
          <p:nvPr/>
        </p:nvGrpSpPr>
        <p:grpSpPr>
          <a:xfrm>
            <a:off x="3110806" y="2405245"/>
            <a:ext cx="640080" cy="385206"/>
            <a:chOff x="3112787" y="1608456"/>
            <a:chExt cx="640080" cy="385206"/>
          </a:xfrm>
        </p:grpSpPr>
        <p:sp>
          <p:nvSpPr>
            <p:cNvPr id="67" name="Line 13">
              <a:extLst>
                <a:ext uri="{FF2B5EF4-FFF2-40B4-BE49-F238E27FC236}">
                  <a16:creationId xmlns:a16="http://schemas.microsoft.com/office/drawing/2014/main" id="{376204D2-D042-7258-B375-2CB064D0EB46}"/>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8" name="Line 14">
              <a:extLst>
                <a:ext uri="{FF2B5EF4-FFF2-40B4-BE49-F238E27FC236}">
                  <a16:creationId xmlns:a16="http://schemas.microsoft.com/office/drawing/2014/main" id="{60938F16-F200-1CD5-B8B2-F6C0D8BAE4DC}"/>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69" name="Rectangle 15">
              <a:extLst>
                <a:ext uri="{FF2B5EF4-FFF2-40B4-BE49-F238E27FC236}">
                  <a16:creationId xmlns:a16="http://schemas.microsoft.com/office/drawing/2014/main" id="{29133989-9446-F5F7-A536-B78D8E5800E1}"/>
                </a:ext>
              </a:extLst>
            </p:cNvPr>
            <p:cNvSpPr>
              <a:spLocks noChangeArrowheads="1"/>
            </p:cNvSpPr>
            <p:nvPr/>
          </p:nvSpPr>
          <p:spPr bwMode="auto">
            <a:xfrm>
              <a:off x="3271009" y="1722114"/>
              <a:ext cx="210395"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5</a:t>
              </a:r>
            </a:p>
          </p:txBody>
        </p:sp>
      </p:grpSp>
      <p:grpSp>
        <p:nvGrpSpPr>
          <p:cNvPr id="70" name="Group 69">
            <a:extLst>
              <a:ext uri="{FF2B5EF4-FFF2-40B4-BE49-F238E27FC236}">
                <a16:creationId xmlns:a16="http://schemas.microsoft.com/office/drawing/2014/main" id="{6B99F701-FA05-89F2-D74A-A8897407A994}"/>
              </a:ext>
            </a:extLst>
          </p:cNvPr>
          <p:cNvGrpSpPr/>
          <p:nvPr/>
        </p:nvGrpSpPr>
        <p:grpSpPr>
          <a:xfrm>
            <a:off x="5309528" y="2646142"/>
            <a:ext cx="640080" cy="385206"/>
            <a:chOff x="3112787" y="1608456"/>
            <a:chExt cx="640080" cy="385206"/>
          </a:xfrm>
        </p:grpSpPr>
        <p:sp>
          <p:nvSpPr>
            <p:cNvPr id="71" name="Line 13">
              <a:extLst>
                <a:ext uri="{FF2B5EF4-FFF2-40B4-BE49-F238E27FC236}">
                  <a16:creationId xmlns:a16="http://schemas.microsoft.com/office/drawing/2014/main" id="{8F3C707A-77CC-C8D9-859D-7A93E6F1A4C6}"/>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72" name="Line 14">
              <a:extLst>
                <a:ext uri="{FF2B5EF4-FFF2-40B4-BE49-F238E27FC236}">
                  <a16:creationId xmlns:a16="http://schemas.microsoft.com/office/drawing/2014/main" id="{27B4BDB1-0245-9602-9C73-2D4C9C8A32B8}"/>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73" name="Rectangle 15">
              <a:extLst>
                <a:ext uri="{FF2B5EF4-FFF2-40B4-BE49-F238E27FC236}">
                  <a16:creationId xmlns:a16="http://schemas.microsoft.com/office/drawing/2014/main" id="{4EEF4D2C-9A50-E6FD-9BCF-9A75F86114D3}"/>
                </a:ext>
              </a:extLst>
            </p:cNvPr>
            <p:cNvSpPr>
              <a:spLocks noChangeArrowheads="1"/>
            </p:cNvSpPr>
            <p:nvPr/>
          </p:nvSpPr>
          <p:spPr bwMode="auto">
            <a:xfrm>
              <a:off x="3222919" y="1722114"/>
              <a:ext cx="306575"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74" name="TextBox 73">
            <a:extLst>
              <a:ext uri="{FF2B5EF4-FFF2-40B4-BE49-F238E27FC236}">
                <a16:creationId xmlns:a16="http://schemas.microsoft.com/office/drawing/2014/main" id="{78F7E6AA-C2BF-F412-8042-29F30A147899}"/>
              </a:ext>
            </a:extLst>
          </p:cNvPr>
          <p:cNvSpPr txBox="1"/>
          <p:nvPr/>
        </p:nvSpPr>
        <p:spPr>
          <a:xfrm>
            <a:off x="2566898" y="3591599"/>
            <a:ext cx="9625099" cy="2677656"/>
          </a:xfrm>
          <a:prstGeom prst="rect">
            <a:avLst/>
          </a:prstGeom>
          <a:noFill/>
        </p:spPr>
        <p:txBody>
          <a:bodyPr wrap="square" rtlCol="0">
            <a:spAutoFit/>
          </a:bodyPr>
          <a:lstStyle/>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Registers are accessed via their 5-bit register numbers:</a:t>
            </a:r>
          </a:p>
          <a:p>
            <a:pPr marL="863600" lvl="2" indent="-304800" defTabSz="914377">
              <a:buFont typeface=".Hiragino Kaku Gothic Interface W3"/>
              <a:buChar char="▪"/>
              <a:tabLst>
                <a:tab pos="2224088" algn="l"/>
              </a:tabLst>
              <a:defRPr/>
            </a:pPr>
            <a:r>
              <a:rPr kumimoji="0" lang="en-US" sz="2000" b="1" i="0" u="none" strike="noStrike" kern="1200" cap="none" spc="0" normalizeH="0" baseline="0" noProof="0" dirty="0">
                <a:ln>
                  <a:noFill/>
                </a:ln>
                <a:solidFill>
                  <a:schemeClr val="accent1">
                    <a:alpha val="99000"/>
                  </a:schemeClr>
                </a:solidFill>
                <a:effectLst/>
                <a:uLnTx/>
                <a:uFillTx/>
                <a:latin typeface="Courier New" panose="02070309020205020404" pitchFamily="49" charset="0"/>
                <a:ea typeface="+mn-ea"/>
                <a:cs typeface="Courier New" panose="02070309020205020404" pitchFamily="49" charset="0"/>
              </a:rPr>
              <a:t>R[rs1]</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 	</a:t>
            </a:r>
            <a:r>
              <a:rPr kumimoji="0" lang="en-US" sz="2000" b="0" i="1" u="none" strike="noStrike" kern="1200" cap="none" spc="0" normalizeH="0" baseline="0" noProof="0" dirty="0">
                <a:ln>
                  <a:noFill/>
                </a:ln>
                <a:solidFill>
                  <a:srgbClr val="00BDE2"/>
                </a:solidFill>
                <a:effectLst/>
                <a:uLnTx/>
                <a:uFillTx/>
                <a:latin typeface="18 VAG Rounded Light   02390" pitchFamily="2" charset="0"/>
                <a:ea typeface="+mn-ea"/>
                <a:cs typeface="+mn-cs"/>
              </a:rPr>
              <a:t>rs1</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 selects register to put on </a:t>
            </a:r>
            <a:r>
              <a:rPr kumimoji="0" lang="en-US" sz="2000" b="0" i="1" u="none" strike="noStrike" kern="1200" cap="none" spc="0" normalizeH="0" baseline="0" noProof="0" dirty="0">
                <a:ln>
                  <a:noFill/>
                </a:ln>
                <a:solidFill>
                  <a:srgbClr val="00BDE2"/>
                </a:solidFill>
                <a:effectLst/>
                <a:uLnTx/>
                <a:uFillTx/>
                <a:latin typeface="18 VAG Rounded Light   02390" pitchFamily="2" charset="0"/>
                <a:ea typeface="+mn-ea"/>
                <a:cs typeface="+mn-cs"/>
              </a:rPr>
              <a:t>data1 </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bus out.</a:t>
            </a:r>
            <a:endParaRPr lang="en-US" sz="2000" dirty="0">
              <a:solidFill>
                <a:srgbClr val="00BDE2"/>
              </a:solidFill>
              <a:latin typeface="18 VAG Rounded Light   02390" pitchFamily="2" charset="0"/>
            </a:endParaRPr>
          </a:p>
          <a:p>
            <a:pPr marL="863600" lvl="2" indent="-304800" defTabSz="914377">
              <a:buFont typeface=".Hiragino Kaku Gothic Interface W3"/>
              <a:buChar char="▪"/>
              <a:tabLst>
                <a:tab pos="2224088" algn="l"/>
              </a:tabLst>
              <a:defRPr/>
            </a:pPr>
            <a:r>
              <a:rPr kumimoji="0" lang="en-US" sz="2000" b="1" i="0" u="none" strike="noStrike" kern="1200" cap="none" spc="0" normalizeH="0" baseline="0" noProof="0" dirty="0">
                <a:ln>
                  <a:noFill/>
                </a:ln>
                <a:solidFill>
                  <a:schemeClr val="accent1">
                    <a:alpha val="99000"/>
                  </a:schemeClr>
                </a:solidFill>
                <a:effectLst/>
                <a:uLnTx/>
                <a:uFillTx/>
                <a:latin typeface="Courier New" panose="02070309020205020404" pitchFamily="49" charset="0"/>
                <a:ea typeface="+mn-ea"/>
                <a:cs typeface="Courier New" panose="02070309020205020404" pitchFamily="49" charset="0"/>
              </a:rPr>
              <a:t>R[rs2]</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 	</a:t>
            </a:r>
            <a:r>
              <a:rPr kumimoji="0" lang="en-US" sz="2000" b="0" i="1" u="none" strike="noStrike" kern="1200" cap="none" spc="0" normalizeH="0" baseline="0" noProof="0" dirty="0">
                <a:ln>
                  <a:noFill/>
                </a:ln>
                <a:solidFill>
                  <a:srgbClr val="00BDE2"/>
                </a:solidFill>
                <a:effectLst/>
                <a:uLnTx/>
                <a:uFillTx/>
                <a:latin typeface="18 VAG Rounded Light   02390" pitchFamily="2" charset="0"/>
                <a:ea typeface="+mn-ea"/>
                <a:cs typeface="+mn-cs"/>
              </a:rPr>
              <a:t>rs2</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 selects register to put on </a:t>
            </a:r>
            <a:r>
              <a:rPr kumimoji="0" lang="en-US" sz="2000" b="0" i="1" u="none" strike="noStrike" kern="1200" cap="none" spc="0" normalizeH="0" baseline="0" noProof="0" dirty="0">
                <a:ln>
                  <a:noFill/>
                </a:ln>
                <a:solidFill>
                  <a:srgbClr val="00BDE2"/>
                </a:solidFill>
                <a:effectLst/>
                <a:uLnTx/>
                <a:uFillTx/>
                <a:latin typeface="18 VAG Rounded Light   02390" pitchFamily="2" charset="0"/>
                <a:ea typeface="+mn-ea"/>
                <a:cs typeface="+mn-cs"/>
              </a:rPr>
              <a:t>data2 </a:t>
            </a: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bus out.</a:t>
            </a: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tabLst>
                <a:tab pos="2224088" algn="l"/>
              </a:tabLst>
              <a:defRPr/>
            </a:pPr>
            <a:r>
              <a:rPr kumimoji="0" lang="en-US" sz="2000" b="1" i="0" u="none" strike="noStrike" kern="1200" cap="none" spc="0" normalizeH="0" baseline="0" noProof="0" dirty="0">
                <a:ln>
                  <a:noFill/>
                </a:ln>
                <a:solidFill>
                  <a:schemeClr val="accent1">
                    <a:alpha val="99000"/>
                  </a:schemeClr>
                </a:solidFill>
                <a:effectLst/>
                <a:uLnTx/>
                <a:uFillTx/>
                <a:latin typeface="Courier New" panose="02070309020205020404" pitchFamily="49" charset="0"/>
                <a:ea typeface="+mn-ea"/>
                <a:cs typeface="Courier New" panose="02070309020205020404" pitchFamily="49" charset="0"/>
              </a:rPr>
              <a:t>R[</a:t>
            </a:r>
            <a:r>
              <a:rPr kumimoji="0" lang="en-US" sz="2000" b="1" i="0" u="none" strike="noStrike" kern="1200" cap="none" spc="0" normalizeH="0" baseline="0" noProof="0" dirty="0" err="1">
                <a:ln>
                  <a:noFill/>
                </a:ln>
                <a:solidFill>
                  <a:schemeClr val="accent1">
                    <a:alpha val="99000"/>
                  </a:schemeClr>
                </a:solidFill>
                <a:effectLst/>
                <a:uLnTx/>
                <a:uFillTx/>
                <a:latin typeface="Courier New" panose="02070309020205020404" pitchFamily="49" charset="0"/>
                <a:ea typeface="+mn-ea"/>
                <a:cs typeface="Courier New" panose="02070309020205020404" pitchFamily="49" charset="0"/>
              </a:rPr>
              <a:t>rd</a:t>
            </a:r>
            <a:r>
              <a:rPr kumimoji="0" lang="en-US" sz="2000" b="1" i="0" u="none" strike="noStrike" kern="1200" cap="none" spc="0" normalizeH="0" baseline="0" noProof="0" dirty="0">
                <a:ln>
                  <a:noFill/>
                </a:ln>
                <a:solidFill>
                  <a:schemeClr val="accent1">
                    <a:alpha val="99000"/>
                  </a:schemeClr>
                </a:solidFill>
                <a:effectLst/>
                <a:uLnTx/>
                <a:uFillTx/>
                <a:latin typeface="Courier New" panose="02070309020205020404" pitchFamily="49" charset="0"/>
                <a:ea typeface="+mn-ea"/>
                <a:cs typeface="Courier New" panose="02070309020205020404" pitchFamily="49" charset="0"/>
              </a:rPr>
              <a:t>]</a:t>
            </a:r>
            <a:r>
              <a:rPr lang="en-US" sz="2000" dirty="0">
                <a:solidFill>
                  <a:srgbClr val="00BDE2"/>
                </a:solidFill>
                <a:latin typeface="18 VAG Rounded Light   02390" pitchFamily="2" charset="0"/>
              </a:rPr>
              <a:t>: 	</a:t>
            </a:r>
            <a:r>
              <a:rPr lang="en-US" sz="2000" i="1" dirty="0" err="1">
                <a:solidFill>
                  <a:srgbClr val="00BDE2"/>
                </a:solidFill>
                <a:latin typeface="18 VAG Rounded Light   02390" pitchFamily="2" charset="0"/>
              </a:rPr>
              <a:t>rsW</a:t>
            </a:r>
            <a:r>
              <a:rPr lang="en-US" sz="2000" dirty="0">
                <a:solidFill>
                  <a:srgbClr val="00BDE2"/>
                </a:solidFill>
                <a:latin typeface="18 VAG Rounded Light   02390" pitchFamily="2" charset="0"/>
              </a:rPr>
              <a:t> selects register to be written via </a:t>
            </a:r>
            <a:r>
              <a:rPr lang="en-US" sz="2000" i="1" dirty="0" err="1">
                <a:solidFill>
                  <a:srgbClr val="00BDE2"/>
                </a:solidFill>
                <a:latin typeface="18 VAG Rounded Light   02390" pitchFamily="2" charset="0"/>
              </a:rPr>
              <a:t>dataW</a:t>
            </a:r>
            <a:r>
              <a:rPr lang="en-US" sz="2000" dirty="0">
                <a:solidFill>
                  <a:srgbClr val="00BDE2"/>
                </a:solidFill>
                <a:latin typeface="18 VAG Rounded Light   02390" pitchFamily="2" charset="0"/>
              </a:rPr>
              <a:t> when </a:t>
            </a:r>
            <a:r>
              <a:rPr lang="en-US" sz="2000" dirty="0" err="1">
                <a:solidFill>
                  <a:schemeClr val="accent3"/>
                </a:solidFill>
                <a:latin typeface="18 VAG Rounded Light   02390" pitchFamily="2" charset="0"/>
              </a:rPr>
              <a:t>RegWEn</a:t>
            </a:r>
            <a:r>
              <a:rPr lang="en-US" sz="2000" dirty="0">
                <a:solidFill>
                  <a:schemeClr val="accent3"/>
                </a:solidFill>
                <a:latin typeface="18 VAG Rounded Light   02390" pitchFamily="2" charset="0"/>
              </a:rPr>
              <a:t>=1</a:t>
            </a:r>
            <a:r>
              <a:rPr lang="en-US" sz="2000" dirty="0">
                <a:solidFill>
                  <a:srgbClr val="00BDE2"/>
                </a:solidFill>
                <a:latin typeface="18 VAG Rounded Light   02390" pitchFamily="2" charset="0"/>
              </a:rPr>
              <a:t>.</a:t>
            </a:r>
            <a:endPar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endParaRPr>
          </a:p>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Clock behavior: </a:t>
            </a:r>
            <a:r>
              <a:rPr kumimoji="0" lang="en-US" sz="2400" b="0" i="0" u="none" strike="noStrike" kern="1200" cap="none" spc="0" normalizeH="0" baseline="0" noProof="0" dirty="0">
                <a:ln>
                  <a:noFill/>
                </a:ln>
                <a:solidFill>
                  <a:schemeClr val="accent2"/>
                </a:solidFill>
                <a:effectLst/>
                <a:uLnTx/>
                <a:uFillTx/>
                <a:latin typeface="18 VAG Rounded Light   02390" pitchFamily="2" charset="0"/>
                <a:ea typeface="+mn-ea"/>
                <a:cs typeface="+mn-cs"/>
              </a:rPr>
              <a:t>Write operation occurs on </a:t>
            </a:r>
            <a:r>
              <a:rPr kumimoji="0" lang="en-US" sz="2400" b="0" i="1" u="none" strike="noStrike" kern="1200" cap="none" spc="0" normalizeH="0" baseline="0" noProof="0" dirty="0">
                <a:ln>
                  <a:noFill/>
                </a:ln>
                <a:solidFill>
                  <a:schemeClr val="accent6"/>
                </a:solidFill>
                <a:effectLst/>
                <a:uLnTx/>
                <a:uFillTx/>
                <a:latin typeface="18 VAG Rounded Light   02390" pitchFamily="2" charset="0"/>
                <a:ea typeface="+mn-ea"/>
                <a:cs typeface="+mn-cs"/>
              </a:rPr>
              <a:t>rising clock edge</a:t>
            </a:r>
            <a:r>
              <a:rPr kumimoji="0" lang="en-US" sz="2400" b="0" i="0" u="none" strike="noStrike" kern="1200" cap="none" spc="0" normalizeH="0" baseline="0" noProof="0" dirty="0">
                <a:ln>
                  <a:noFill/>
                </a:ln>
                <a:solidFill>
                  <a:schemeClr val="accent2"/>
                </a:solidFill>
                <a:effectLst/>
                <a:uLnTx/>
                <a:uFillTx/>
                <a:latin typeface="18 VAG Rounded Light   02390" pitchFamily="2" charset="0"/>
                <a:ea typeface="+mn-ea"/>
                <a:cs typeface="+mn-cs"/>
              </a:rPr>
              <a:t>.</a:t>
            </a:r>
            <a:endParaRPr kumimoji="0" lang="en-US" sz="2000" b="0" i="0" u="none" strike="noStrike" kern="1200" cap="none" spc="0" normalizeH="0" baseline="0" noProof="0" dirty="0">
              <a:ln>
                <a:noFill/>
              </a:ln>
              <a:solidFill>
                <a:schemeClr val="accent2"/>
              </a:solidFill>
              <a:effectLst/>
              <a:uLnTx/>
              <a:uFillTx/>
              <a:latin typeface="18 VAG Rounded Light   02390" pitchFamily="2" charset="0"/>
              <a:ea typeface="+mn-ea"/>
              <a:cs typeface="+mn-cs"/>
            </a:endParaRP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defRPr/>
            </a:pPr>
            <a:r>
              <a:rPr lang="en-US" sz="2000" dirty="0">
                <a:solidFill>
                  <a:schemeClr val="accent6"/>
                </a:solidFill>
                <a:latin typeface="18 VAG Rounded Light   02390" pitchFamily="2" charset="0"/>
              </a:rPr>
              <a:t>Clock input</a:t>
            </a:r>
            <a:r>
              <a:rPr lang="en-US" sz="2000" dirty="0">
                <a:solidFill>
                  <a:srgbClr val="00BDE2"/>
                </a:solidFill>
                <a:latin typeface="18 VAG Rounded Light   02390" pitchFamily="2" charset="0"/>
              </a:rPr>
              <a:t> only a factor on write!</a:t>
            </a: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defRPr/>
            </a:pPr>
            <a:r>
              <a:rPr lang="en-US" sz="2000" dirty="0">
                <a:solidFill>
                  <a:srgbClr val="00BDE2"/>
                </a:solidFill>
                <a:latin typeface="18 VAG Rounded Light   02390" pitchFamily="2" charset="0"/>
              </a:rPr>
              <a:t>All read operations behave like a combinational block:</a:t>
            </a:r>
          </a:p>
          <a:p>
            <a:pPr marL="1206500" lvl="4" indent="-304800" defTabSz="914377">
              <a:buFont typeface=".Hiragino Kaku Gothic Interface W3"/>
              <a:buChar char="▪"/>
              <a:defRPr/>
            </a:pPr>
            <a:r>
              <a:rPr lang="en-US" sz="2000" dirty="0">
                <a:solidFill>
                  <a:srgbClr val="00BDE2"/>
                </a:solidFill>
                <a:latin typeface="18 VAG Rounded Light   02390" pitchFamily="2" charset="0"/>
              </a:rPr>
              <a:t>If </a:t>
            </a:r>
            <a:r>
              <a:rPr lang="en-US" sz="2000" i="1" dirty="0">
                <a:solidFill>
                  <a:srgbClr val="00BDE2"/>
                </a:solidFill>
                <a:latin typeface="18 VAG Rounded Light   02390" pitchFamily="2" charset="0"/>
              </a:rPr>
              <a:t>rs1</a:t>
            </a:r>
            <a:r>
              <a:rPr lang="en-US" sz="2000" dirty="0">
                <a:solidFill>
                  <a:srgbClr val="00BDE2"/>
                </a:solidFill>
                <a:latin typeface="18 VAG Rounded Light   02390" pitchFamily="2" charset="0"/>
              </a:rPr>
              <a:t>, </a:t>
            </a:r>
            <a:r>
              <a:rPr lang="en-US" sz="2000" i="1" dirty="0">
                <a:solidFill>
                  <a:srgbClr val="00BDE2"/>
                </a:solidFill>
                <a:latin typeface="18 VAG Rounded Light   02390" pitchFamily="2" charset="0"/>
              </a:rPr>
              <a:t>rs2</a:t>
            </a:r>
            <a:r>
              <a:rPr lang="en-US" sz="2000" dirty="0">
                <a:solidFill>
                  <a:srgbClr val="00BDE2"/>
                </a:solidFill>
                <a:latin typeface="18 VAG Rounded Light   02390" pitchFamily="2" charset="0"/>
              </a:rPr>
              <a:t> valid, then </a:t>
            </a:r>
            <a:r>
              <a:rPr lang="en-US" sz="2000" i="1" dirty="0">
                <a:solidFill>
                  <a:srgbClr val="00BDE2"/>
                </a:solidFill>
                <a:latin typeface="18 VAG Rounded Light   02390" pitchFamily="2" charset="0"/>
              </a:rPr>
              <a:t>data1</a:t>
            </a:r>
            <a:r>
              <a:rPr lang="en-US" sz="2000" dirty="0">
                <a:solidFill>
                  <a:srgbClr val="00BDE2"/>
                </a:solidFill>
                <a:latin typeface="18 VAG Rounded Light   02390" pitchFamily="2" charset="0"/>
              </a:rPr>
              <a:t>, </a:t>
            </a:r>
            <a:r>
              <a:rPr lang="en-US" sz="2000" i="1" dirty="0">
                <a:solidFill>
                  <a:srgbClr val="00BDE2"/>
                </a:solidFill>
                <a:latin typeface="18 VAG Rounded Light   02390" pitchFamily="2" charset="0"/>
              </a:rPr>
              <a:t>data2</a:t>
            </a:r>
            <a:r>
              <a:rPr lang="en-US" sz="2000" dirty="0">
                <a:solidFill>
                  <a:srgbClr val="00BDE2"/>
                </a:solidFill>
                <a:latin typeface="18 VAG Rounded Light   02390" pitchFamily="2" charset="0"/>
              </a:rPr>
              <a:t> valid after </a:t>
            </a:r>
            <a:r>
              <a:rPr lang="en-US" sz="2000" i="1" dirty="0">
                <a:solidFill>
                  <a:schemeClr val="accent4"/>
                </a:solidFill>
                <a:latin typeface="18 VAG Rounded Light   02390" pitchFamily="2" charset="0"/>
              </a:rPr>
              <a:t>access time</a:t>
            </a:r>
            <a:r>
              <a:rPr lang="en-US" sz="2000" dirty="0">
                <a:solidFill>
                  <a:srgbClr val="00BDE2"/>
                </a:solidFill>
                <a:latin typeface="18 VAG Rounded Light   02390" pitchFamily="2" charset="0"/>
              </a:rPr>
              <a:t>.</a:t>
            </a:r>
          </a:p>
        </p:txBody>
      </p:sp>
      <p:sp>
        <p:nvSpPr>
          <p:cNvPr id="75" name="TextBox 74">
            <a:extLst>
              <a:ext uri="{FF2B5EF4-FFF2-40B4-BE49-F238E27FC236}">
                <a16:creationId xmlns:a16="http://schemas.microsoft.com/office/drawing/2014/main" id="{7ED53364-5027-700B-5747-79420EDF01C9}"/>
              </a:ext>
            </a:extLst>
          </p:cNvPr>
          <p:cNvSpPr txBox="1"/>
          <p:nvPr/>
        </p:nvSpPr>
        <p:spPr>
          <a:xfrm>
            <a:off x="3564833" y="3352001"/>
            <a:ext cx="1306651" cy="304314"/>
          </a:xfrm>
          <a:prstGeom prst="rect">
            <a:avLst/>
          </a:prstGeom>
          <a:noFill/>
        </p:spPr>
        <p:txBody>
          <a:bodyPr wrap="squar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tx1">
                  <a:lumMod val="50000"/>
                  <a:lumOff val="50000"/>
                </a:schemeClr>
              </a:solidFill>
              <a:latin typeface="18 VAG Rounded Light   02390" pitchFamily="2" charset="0"/>
            </a:endParaRPr>
          </a:p>
        </p:txBody>
      </p:sp>
      <p:cxnSp>
        <p:nvCxnSpPr>
          <p:cNvPr id="76" name="Straight Arrow Connector 75">
            <a:extLst>
              <a:ext uri="{FF2B5EF4-FFF2-40B4-BE49-F238E27FC236}">
                <a16:creationId xmlns:a16="http://schemas.microsoft.com/office/drawing/2014/main" id="{6166B3FB-5368-0412-8FC8-FE526085C879}"/>
              </a:ext>
            </a:extLst>
          </p:cNvPr>
          <p:cNvCxnSpPr>
            <a:cxnSpLocks/>
          </p:cNvCxnSpPr>
          <p:nvPr/>
        </p:nvCxnSpPr>
        <p:spPr>
          <a:xfrm flipH="1" flipV="1">
            <a:off x="4235327" y="3078950"/>
            <a:ext cx="0" cy="27432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049E854-585B-A931-F724-8639903B4667}"/>
              </a:ext>
            </a:extLst>
          </p:cNvPr>
          <p:cNvSpPr/>
          <p:nvPr/>
        </p:nvSpPr>
        <p:spPr>
          <a:xfrm>
            <a:off x="135158" y="5322866"/>
            <a:ext cx="2843564" cy="986043"/>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pPr>
            <a:r>
              <a:rPr lang="en-US" sz="2000" dirty="0" err="1">
                <a:latin typeface="18 VAG Rounded Light   02390" pitchFamily="2" charset="0"/>
              </a:rPr>
              <a:t>RegFile</a:t>
            </a:r>
            <a:r>
              <a:rPr lang="en-US" sz="2000" dirty="0">
                <a:latin typeface="18 VAG Rounded Light   02390" pitchFamily="2" charset="0"/>
              </a:rPr>
              <a:t> behaves like a combinational block for read operations!</a:t>
            </a:r>
          </a:p>
        </p:txBody>
      </p:sp>
    </p:spTree>
    <p:extLst>
      <p:ext uri="{BB962C8B-B14F-4D97-AF65-F5344CB8AC3E}">
        <p14:creationId xmlns:p14="http://schemas.microsoft.com/office/powerpoint/2010/main" val="241406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1B0C25D-BFC3-2DAC-7A4B-2F1B90407AEE}"/>
              </a:ext>
            </a:extLst>
          </p:cNvPr>
          <p:cNvSpPr txBox="1"/>
          <p:nvPr/>
        </p:nvSpPr>
        <p:spPr>
          <a:xfrm>
            <a:off x="2566898" y="3195359"/>
            <a:ext cx="9625099" cy="2369880"/>
          </a:xfrm>
          <a:prstGeom prst="rect">
            <a:avLst/>
          </a:prstGeom>
          <a:noFill/>
        </p:spPr>
        <p:txBody>
          <a:bodyPr wrap="square" rtlCol="0">
            <a:spAutoFit/>
          </a:bodyPr>
          <a:lstStyle/>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Memory words are accessed as follows:</a:t>
            </a:r>
          </a:p>
          <a:p>
            <a:pPr marL="863600" lvl="2" indent="-304800" defTabSz="914377">
              <a:buFont typeface=".Hiragino Kaku Gothic Interface W3"/>
              <a:buChar char="▪"/>
              <a:tabLst>
                <a:tab pos="2224088" algn="l"/>
              </a:tabLst>
              <a:defRPr/>
            </a:pP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Read: 	Address </a:t>
            </a:r>
            <a:r>
              <a:rPr kumimoji="0" lang="en-US" sz="2000" b="0" i="1" u="none" strike="noStrike" kern="1200" cap="none" spc="0" normalizeH="0" baseline="0" noProof="0" dirty="0" err="1">
                <a:ln>
                  <a:noFill/>
                </a:ln>
                <a:solidFill>
                  <a:srgbClr val="00BDE2"/>
                </a:solidFill>
                <a:effectLst/>
                <a:uLnTx/>
                <a:uFillTx/>
                <a:latin typeface="18 VAG Rounded Light   02390" pitchFamily="2" charset="0"/>
                <a:ea typeface="+mn-ea"/>
                <a:cs typeface="+mn-cs"/>
              </a:rPr>
              <a:t>addr</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selects word to put on </a:t>
            </a:r>
            <a:r>
              <a:rPr kumimoji="0" lang="en-US" sz="2000" b="0" i="1" u="none" strike="noStrike" kern="1200" cap="none" spc="0" normalizeH="0" baseline="0" noProof="0" dirty="0" err="1">
                <a:ln>
                  <a:noFill/>
                </a:ln>
                <a:solidFill>
                  <a:srgbClr val="00BDE2"/>
                </a:solidFill>
                <a:effectLst/>
                <a:uLnTx/>
                <a:uFillTx/>
                <a:latin typeface="18 VAG Rounded Light   02390" pitchFamily="2" charset="0"/>
                <a:ea typeface="+mn-ea"/>
                <a:cs typeface="+mn-cs"/>
              </a:rPr>
              <a:t>dataR</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bus.</a:t>
            </a:r>
          </a:p>
          <a:p>
            <a:pPr marL="863600" lvl="2" indent="-304800" defTabSz="914377">
              <a:buFont typeface=".Hiragino Kaku Gothic Interface W3"/>
              <a:buChar char="▪"/>
              <a:tabLst>
                <a:tab pos="2224088" algn="l"/>
              </a:tabLst>
              <a:defRPr/>
            </a:pP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Write: 	Set </a:t>
            </a:r>
            <a:r>
              <a:rPr kumimoji="0" lang="en-US" sz="2000" b="0" u="none" strike="noStrike" kern="1200" cap="none" spc="0" normalizeH="0" baseline="0" noProof="0" dirty="0" err="1">
                <a:ln>
                  <a:noFill/>
                </a:ln>
                <a:solidFill>
                  <a:schemeClr val="accent3"/>
                </a:solidFill>
                <a:effectLst/>
                <a:uLnTx/>
                <a:uFillTx/>
                <a:latin typeface="18 VAG Rounded Light   02390" pitchFamily="2" charset="0"/>
                <a:ea typeface="+mn-ea"/>
                <a:cs typeface="+mn-cs"/>
              </a:rPr>
              <a:t>MemRW</a:t>
            </a:r>
            <a:r>
              <a:rPr kumimoji="0" lang="en-US" sz="2000" b="0" u="none" strike="noStrike" kern="1200" cap="none" spc="0" normalizeH="0" baseline="0" noProof="0" dirty="0">
                <a:ln>
                  <a:noFill/>
                </a:ln>
                <a:solidFill>
                  <a:schemeClr val="accent3"/>
                </a:solidFill>
                <a:effectLst/>
                <a:uLnTx/>
                <a:uFillTx/>
                <a:latin typeface="18 VAG Rounded Light   02390" pitchFamily="2" charset="0"/>
                <a:ea typeface="+mn-ea"/>
                <a:cs typeface="+mn-cs"/>
              </a:rPr>
              <a:t>=1</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a:t>
            </a:r>
            <a:b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b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Address </a:t>
            </a:r>
            <a:r>
              <a:rPr kumimoji="0" lang="en-US" sz="2000" b="0" i="1" u="none" strike="noStrike" kern="1200" cap="none" spc="0" normalizeH="0" baseline="0" noProof="0" dirty="0" err="1">
                <a:ln>
                  <a:noFill/>
                </a:ln>
                <a:solidFill>
                  <a:srgbClr val="00BDE2"/>
                </a:solidFill>
                <a:effectLst/>
                <a:uLnTx/>
                <a:uFillTx/>
                <a:latin typeface="18 VAG Rounded Light   02390" pitchFamily="2" charset="0"/>
                <a:ea typeface="+mn-ea"/>
                <a:cs typeface="+mn-cs"/>
              </a:rPr>
              <a:t>addr</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selects word to be written with </a:t>
            </a:r>
            <a:r>
              <a:rPr kumimoji="0" lang="en-US" sz="2000" b="0" i="1" u="none" strike="noStrike" kern="1200" cap="none" spc="0" normalizeH="0" baseline="0" noProof="0" dirty="0" err="1">
                <a:ln>
                  <a:noFill/>
                </a:ln>
                <a:solidFill>
                  <a:srgbClr val="00BDE2"/>
                </a:solidFill>
                <a:effectLst/>
                <a:uLnTx/>
                <a:uFillTx/>
                <a:latin typeface="18 VAG Rounded Light   02390" pitchFamily="2" charset="0"/>
                <a:ea typeface="+mn-ea"/>
                <a:cs typeface="+mn-cs"/>
              </a:rPr>
              <a:t>dataW</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bus.</a:t>
            </a:r>
            <a:endPar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endParaRPr>
          </a:p>
          <a:p>
            <a:pPr marL="406400" lvl="1" indent="-304800" defTabSz="914377">
              <a:buSzPct val="90000"/>
              <a:buFont typeface=".Hiragino Kaku Gothic Interface W3"/>
              <a:buChar char="▫"/>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Like </a:t>
            </a:r>
            <a:r>
              <a:rPr kumimoji="0" lang="en-US" sz="24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RegFile</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a:t>
            </a:r>
            <a:r>
              <a:rPr kumimoji="0" lang="en-US" sz="2400" b="0" i="0" u="none" strike="noStrike" kern="1200" cap="none" spc="0" normalizeH="0" baseline="0" noProof="0" dirty="0">
                <a:ln>
                  <a:noFill/>
                </a:ln>
                <a:solidFill>
                  <a:schemeClr val="accent6"/>
                </a:solidFill>
                <a:effectLst/>
                <a:uLnTx/>
                <a:uFillTx/>
                <a:latin typeface="18 VAG Rounded Light   02390" pitchFamily="2" charset="0"/>
                <a:ea typeface="+mn-ea"/>
                <a:cs typeface="+mn-cs"/>
              </a:rPr>
              <a:t>clock input</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is only a factor on write.</a:t>
            </a:r>
            <a:endParaRPr kumimoji="0" lang="en-US" sz="2000" b="0" i="0" u="none" strike="noStrike" kern="1200" cap="none" spc="0" normalizeH="0" baseline="0" noProof="0" dirty="0">
              <a:ln>
                <a:noFill/>
              </a:ln>
              <a:solidFill>
                <a:schemeClr val="accent2"/>
              </a:solidFill>
              <a:effectLst/>
              <a:uLnTx/>
              <a:uFillTx/>
              <a:latin typeface="18 VAG Rounded Light   02390" pitchFamily="2" charset="0"/>
              <a:ea typeface="+mn-ea"/>
              <a:cs typeface="+mn-cs"/>
            </a:endParaRP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defRPr/>
            </a:pPr>
            <a:r>
              <a:rPr lang="en-US" sz="2000" dirty="0">
                <a:solidFill>
                  <a:srgbClr val="00BDE2"/>
                </a:solidFill>
                <a:latin typeface="18 VAG Rounded Light   02390" pitchFamily="2" charset="0"/>
              </a:rPr>
              <a:t>If </a:t>
            </a:r>
            <a:r>
              <a:rPr lang="en-US" sz="2000" dirty="0" err="1">
                <a:solidFill>
                  <a:srgbClr val="00BDE2"/>
                </a:solidFill>
                <a:latin typeface="18 VAG Rounded Light   02390" pitchFamily="2" charset="0"/>
              </a:rPr>
              <a:t>MemRW</a:t>
            </a:r>
            <a:r>
              <a:rPr lang="en-US" sz="2000" dirty="0">
                <a:solidFill>
                  <a:srgbClr val="00BDE2"/>
                </a:solidFill>
                <a:latin typeface="18 VAG Rounded Light   02390" pitchFamily="2" charset="0"/>
              </a:rPr>
              <a:t>=1, write occurs on rising clock edge.</a:t>
            </a: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defRPr/>
            </a:pPr>
            <a:r>
              <a:rPr lang="en-US" sz="2000" dirty="0">
                <a:solidFill>
                  <a:srgbClr val="00BDE2"/>
                </a:solidFill>
                <a:latin typeface="18 VAG Rounded Light   02390" pitchFamily="2" charset="0"/>
              </a:rPr>
              <a:t>If </a:t>
            </a:r>
            <a:r>
              <a:rPr lang="en-US" sz="2000" dirty="0" err="1">
                <a:solidFill>
                  <a:srgbClr val="00BDE2"/>
                </a:solidFill>
                <a:latin typeface="18 VAG Rounded Light   02390" pitchFamily="2" charset="0"/>
              </a:rPr>
              <a:t>MemRW</a:t>
            </a:r>
            <a:r>
              <a:rPr lang="en-US" sz="2000" dirty="0">
                <a:solidFill>
                  <a:srgbClr val="00BDE2"/>
                </a:solidFill>
                <a:latin typeface="18 VAG Rounded Light   02390" pitchFamily="2" charset="0"/>
              </a:rPr>
              <a:t>=0 and </a:t>
            </a:r>
            <a:r>
              <a:rPr lang="en-US" sz="2000" i="1" dirty="0" err="1">
                <a:solidFill>
                  <a:srgbClr val="00BDE2"/>
                </a:solidFill>
                <a:latin typeface="18 VAG Rounded Light   02390" pitchFamily="2" charset="0"/>
              </a:rPr>
              <a:t>addr</a:t>
            </a:r>
            <a:r>
              <a:rPr lang="en-US" sz="2000" dirty="0">
                <a:solidFill>
                  <a:srgbClr val="00BDE2"/>
                </a:solidFill>
                <a:latin typeface="18 VAG Rounded Light   02390" pitchFamily="2" charset="0"/>
              </a:rPr>
              <a:t> valid, then </a:t>
            </a:r>
            <a:r>
              <a:rPr lang="en-US" sz="2000" i="1" dirty="0" err="1">
                <a:solidFill>
                  <a:srgbClr val="00BDE2"/>
                </a:solidFill>
                <a:latin typeface="18 VAG Rounded Light   02390" pitchFamily="2" charset="0"/>
              </a:rPr>
              <a:t>dataR</a:t>
            </a:r>
            <a:r>
              <a:rPr lang="en-US" sz="2000" dirty="0">
                <a:solidFill>
                  <a:srgbClr val="00BDE2"/>
                </a:solidFill>
                <a:latin typeface="18 VAG Rounded Light   02390" pitchFamily="2" charset="0"/>
              </a:rPr>
              <a:t> valid after access time.</a:t>
            </a:r>
          </a:p>
        </p:txBody>
      </p:sp>
      <p:sp>
        <p:nvSpPr>
          <p:cNvPr id="2" name="Title 1">
            <a:extLst>
              <a:ext uri="{FF2B5EF4-FFF2-40B4-BE49-F238E27FC236}">
                <a16:creationId xmlns:a16="http://schemas.microsoft.com/office/drawing/2014/main" id="{DCE6497E-9C56-BCF6-B3EC-B7B8599887A8}"/>
              </a:ext>
            </a:extLst>
          </p:cNvPr>
          <p:cNvSpPr>
            <a:spLocks noGrp="1"/>
          </p:cNvSpPr>
          <p:nvPr>
            <p:ph type="title"/>
          </p:nvPr>
        </p:nvSpPr>
        <p:spPr>
          <a:xfrm>
            <a:off x="1104901" y="76199"/>
            <a:ext cx="10928972" cy="768096"/>
          </a:xfrm>
        </p:spPr>
        <p:txBody>
          <a:bodyPr>
            <a:normAutofit/>
          </a:bodyPr>
          <a:lstStyle/>
          <a:p>
            <a:r>
              <a:rPr lang="en-US" dirty="0"/>
              <a:t>State Elements (3/3): Memory </a:t>
            </a:r>
          </a:p>
        </p:txBody>
      </p:sp>
      <p:sp>
        <p:nvSpPr>
          <p:cNvPr id="3" name="Content Placeholder 2">
            <a:extLst>
              <a:ext uri="{FF2B5EF4-FFF2-40B4-BE49-F238E27FC236}">
                <a16:creationId xmlns:a16="http://schemas.microsoft.com/office/drawing/2014/main" id="{E162FC2F-268E-578B-8742-5559534676C6}"/>
              </a:ext>
            </a:extLst>
          </p:cNvPr>
          <p:cNvSpPr>
            <a:spLocks noGrp="1"/>
          </p:cNvSpPr>
          <p:nvPr>
            <p:ph idx="1"/>
          </p:nvPr>
        </p:nvSpPr>
        <p:spPr>
          <a:xfrm>
            <a:off x="5017300" y="916711"/>
            <a:ext cx="7016573" cy="1380968"/>
          </a:xfrm>
        </p:spPr>
        <p:txBody>
          <a:bodyPr>
            <a:noAutofit/>
          </a:bodyPr>
          <a:lstStyle/>
          <a:p>
            <a:pPr marL="84664" indent="0">
              <a:buNone/>
            </a:pPr>
            <a:r>
              <a:rPr lang="en-US" sz="2800" dirty="0"/>
              <a:t>Memory is “magic.” For this class:</a:t>
            </a:r>
          </a:p>
          <a:p>
            <a:pPr marL="406400" lvl="1" indent="-304800">
              <a:spcBef>
                <a:spcPts val="0"/>
              </a:spcBef>
            </a:pPr>
            <a:r>
              <a:rPr lang="en-US" sz="2400" dirty="0"/>
              <a:t>32-bit byte-addressed memory space; and</a:t>
            </a:r>
          </a:p>
          <a:p>
            <a:pPr marL="406400" lvl="1" indent="-304800">
              <a:spcBef>
                <a:spcPts val="0"/>
              </a:spcBef>
            </a:pPr>
            <a:r>
              <a:rPr lang="en-US" sz="2400" dirty="0"/>
              <a:t>Memory access with 32-bit words.</a:t>
            </a:r>
          </a:p>
        </p:txBody>
      </p:sp>
      <p:sp>
        <p:nvSpPr>
          <p:cNvPr id="4" name="Content Placeholder 2">
            <a:extLst>
              <a:ext uri="{FF2B5EF4-FFF2-40B4-BE49-F238E27FC236}">
                <a16:creationId xmlns:a16="http://schemas.microsoft.com/office/drawing/2014/main" id="{19CD8383-4387-8EC2-62AC-0E431075BE7C}"/>
              </a:ext>
            </a:extLst>
          </p:cNvPr>
          <p:cNvSpPr txBox="1">
            <a:spLocks/>
          </p:cNvSpPr>
          <p:nvPr/>
        </p:nvSpPr>
        <p:spPr>
          <a:xfrm>
            <a:off x="158123" y="2297679"/>
            <a:ext cx="2016117" cy="986042"/>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Register</a:t>
            </a:r>
            <a:br>
              <a:rPr lang="en-US" sz="2800" dirty="0">
                <a:solidFill>
                  <a:schemeClr val="tx1">
                    <a:lumMod val="50000"/>
                    <a:lumOff val="50000"/>
                  </a:schemeClr>
                </a:solidFill>
              </a:rPr>
            </a:br>
            <a:r>
              <a:rPr lang="en-US" sz="2800" dirty="0">
                <a:solidFill>
                  <a:schemeClr val="tx1">
                    <a:lumMod val="50000"/>
                    <a:lumOff val="50000"/>
                  </a:schemeClr>
                </a:solidFill>
              </a:rPr>
              <a:t>File </a:t>
            </a:r>
            <a:r>
              <a:rPr lang="en-US" sz="2800"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5" name="Content Placeholder 2">
            <a:extLst>
              <a:ext uri="{FF2B5EF4-FFF2-40B4-BE49-F238E27FC236}">
                <a16:creationId xmlns:a16="http://schemas.microsoft.com/office/drawing/2014/main" id="{49A50BEE-50A0-5C90-3F25-A0A341F646E2}"/>
              </a:ext>
            </a:extLst>
          </p:cNvPr>
          <p:cNvSpPr txBox="1">
            <a:spLocks/>
          </p:cNvSpPr>
          <p:nvPr/>
        </p:nvSpPr>
        <p:spPr>
          <a:xfrm>
            <a:off x="158123" y="3574281"/>
            <a:ext cx="2016117" cy="134316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bg1"/>
                </a:solidFill>
              </a:rPr>
              <a:t>Memory</a:t>
            </a:r>
            <a:br>
              <a:rPr lang="en-US" sz="2800" dirty="0">
                <a:solidFill>
                  <a:schemeClr val="bg1"/>
                </a:solidFill>
              </a:rPr>
            </a:br>
            <a:r>
              <a:rPr lang="en-US" sz="2800" dirty="0">
                <a:solidFill>
                  <a:schemeClr val="bg1"/>
                </a:solidFill>
                <a:latin typeface="Courier New" panose="02070309020205020404" pitchFamily="49" charset="0"/>
                <a:cs typeface="Courier New" panose="02070309020205020404" pitchFamily="49" charset="0"/>
              </a:rPr>
              <a:t>MEM</a:t>
            </a:r>
          </a:p>
        </p:txBody>
      </p:sp>
      <p:grpSp>
        <p:nvGrpSpPr>
          <p:cNvPr id="6" name="Group 5">
            <a:extLst>
              <a:ext uri="{FF2B5EF4-FFF2-40B4-BE49-F238E27FC236}">
                <a16:creationId xmlns:a16="http://schemas.microsoft.com/office/drawing/2014/main" id="{40EA8DA3-29D3-D817-3A36-53979FB2E3CB}"/>
              </a:ext>
            </a:extLst>
          </p:cNvPr>
          <p:cNvGrpSpPr/>
          <p:nvPr/>
        </p:nvGrpSpPr>
        <p:grpSpPr>
          <a:xfrm>
            <a:off x="1943765" y="1119763"/>
            <a:ext cx="370661" cy="643159"/>
            <a:chOff x="8439707" y="2607275"/>
            <a:chExt cx="370661" cy="643159"/>
          </a:xfrm>
        </p:grpSpPr>
        <p:sp>
          <p:nvSpPr>
            <p:cNvPr id="7" name="Rectangle 6">
              <a:extLst>
                <a:ext uri="{FF2B5EF4-FFF2-40B4-BE49-F238E27FC236}">
                  <a16:creationId xmlns:a16="http://schemas.microsoft.com/office/drawing/2014/main" id="{49028F40-C3F4-29EC-8339-1C7D493B2FF4}"/>
                </a:ext>
              </a:extLst>
            </p:cNvPr>
            <p:cNvSpPr>
              <a:spLocks noChangeArrowheads="1"/>
            </p:cNvSpPr>
            <p:nvPr/>
          </p:nvSpPr>
          <p:spPr bwMode="auto">
            <a:xfrm>
              <a:off x="8439707" y="2607275"/>
              <a:ext cx="370661"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PC</a:t>
              </a:r>
            </a:p>
          </p:txBody>
        </p:sp>
        <p:sp>
          <p:nvSpPr>
            <p:cNvPr id="8" name="Line 18">
              <a:extLst>
                <a:ext uri="{FF2B5EF4-FFF2-40B4-BE49-F238E27FC236}">
                  <a16:creationId xmlns:a16="http://schemas.microsoft.com/office/drawing/2014/main" id="{41A86095-0C80-2CF0-55E0-BFE7D63B66E4}"/>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9" name="Line 19">
              <a:extLst>
                <a:ext uri="{FF2B5EF4-FFF2-40B4-BE49-F238E27FC236}">
                  <a16:creationId xmlns:a16="http://schemas.microsoft.com/office/drawing/2014/main" id="{E501B215-D37B-B716-7DCA-A8D87FC0D5D8}"/>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25111497-B41F-6341-CA9F-9DAF3D3F461B}"/>
              </a:ext>
            </a:extLst>
          </p:cNvPr>
          <p:cNvGrpSpPr/>
          <p:nvPr/>
        </p:nvGrpSpPr>
        <p:grpSpPr>
          <a:xfrm>
            <a:off x="1943765" y="3740746"/>
            <a:ext cx="594360" cy="643159"/>
            <a:chOff x="8439705" y="2607275"/>
            <a:chExt cx="594360" cy="643159"/>
          </a:xfrm>
        </p:grpSpPr>
        <p:sp>
          <p:nvSpPr>
            <p:cNvPr id="11" name="Rectangle 7">
              <a:extLst>
                <a:ext uri="{FF2B5EF4-FFF2-40B4-BE49-F238E27FC236}">
                  <a16:creationId xmlns:a16="http://schemas.microsoft.com/office/drawing/2014/main" id="{1E43BE02-7EB0-5866-0568-6B79EB9849AA}"/>
                </a:ext>
              </a:extLst>
            </p:cNvPr>
            <p:cNvSpPr>
              <a:spLocks noChangeArrowheads="1"/>
            </p:cNvSpPr>
            <p:nvPr/>
          </p:nvSpPr>
          <p:spPr bwMode="auto">
            <a:xfrm>
              <a:off x="8439705"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IMEM</a:t>
              </a:r>
            </a:p>
          </p:txBody>
        </p:sp>
        <p:sp>
          <p:nvSpPr>
            <p:cNvPr id="12" name="Line 18">
              <a:extLst>
                <a:ext uri="{FF2B5EF4-FFF2-40B4-BE49-F238E27FC236}">
                  <a16:creationId xmlns:a16="http://schemas.microsoft.com/office/drawing/2014/main" id="{EBC41115-8305-2E40-C5D8-C31851651A75}"/>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3" name="Line 19">
              <a:extLst>
                <a:ext uri="{FF2B5EF4-FFF2-40B4-BE49-F238E27FC236}">
                  <a16:creationId xmlns:a16="http://schemas.microsoft.com/office/drawing/2014/main" id="{D31AFEF2-D496-3517-C605-0711C83EC418}"/>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4" name="Group 13">
            <a:extLst>
              <a:ext uri="{FF2B5EF4-FFF2-40B4-BE49-F238E27FC236}">
                <a16:creationId xmlns:a16="http://schemas.microsoft.com/office/drawing/2014/main" id="{CBC6D72F-64BF-D8CD-741A-6DA79ED59F67}"/>
              </a:ext>
            </a:extLst>
          </p:cNvPr>
          <p:cNvGrpSpPr/>
          <p:nvPr/>
        </p:nvGrpSpPr>
        <p:grpSpPr>
          <a:xfrm>
            <a:off x="1943765" y="4523066"/>
            <a:ext cx="594360" cy="643159"/>
            <a:chOff x="8439707" y="2607275"/>
            <a:chExt cx="594360" cy="643159"/>
          </a:xfrm>
        </p:grpSpPr>
        <p:sp>
          <p:nvSpPr>
            <p:cNvPr id="15" name="Rectangle 7">
              <a:extLst>
                <a:ext uri="{FF2B5EF4-FFF2-40B4-BE49-F238E27FC236}">
                  <a16:creationId xmlns:a16="http://schemas.microsoft.com/office/drawing/2014/main" id="{04248A55-F01B-89C5-DF61-A3FDC5EAABAD}"/>
                </a:ext>
              </a:extLst>
            </p:cNvPr>
            <p:cNvSpPr>
              <a:spLocks noChangeArrowheads="1"/>
            </p:cNvSpPr>
            <p:nvPr/>
          </p:nvSpPr>
          <p:spPr bwMode="auto">
            <a:xfrm>
              <a:off x="8439707"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DMEM</a:t>
              </a:r>
            </a:p>
          </p:txBody>
        </p:sp>
        <p:sp>
          <p:nvSpPr>
            <p:cNvPr id="16" name="Line 18">
              <a:extLst>
                <a:ext uri="{FF2B5EF4-FFF2-40B4-BE49-F238E27FC236}">
                  <a16:creationId xmlns:a16="http://schemas.microsoft.com/office/drawing/2014/main" id="{DC2A5E55-94A1-DDC9-7B78-8582266299FA}"/>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7" name="Line 19">
              <a:extLst>
                <a:ext uri="{FF2B5EF4-FFF2-40B4-BE49-F238E27FC236}">
                  <a16:creationId xmlns:a16="http://schemas.microsoft.com/office/drawing/2014/main" id="{45E6F3CE-A823-F993-9A20-47680104F927}"/>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8" name="Group 17">
            <a:extLst>
              <a:ext uri="{FF2B5EF4-FFF2-40B4-BE49-F238E27FC236}">
                <a16:creationId xmlns:a16="http://schemas.microsoft.com/office/drawing/2014/main" id="{BE457E4D-E6C8-2EFE-ACB4-B2817F85D63F}"/>
              </a:ext>
            </a:extLst>
          </p:cNvPr>
          <p:cNvGrpSpPr/>
          <p:nvPr/>
        </p:nvGrpSpPr>
        <p:grpSpPr>
          <a:xfrm>
            <a:off x="1943765" y="2464144"/>
            <a:ext cx="594360" cy="643159"/>
            <a:chOff x="8439707" y="2607275"/>
            <a:chExt cx="594360" cy="643159"/>
          </a:xfrm>
        </p:grpSpPr>
        <p:sp>
          <p:nvSpPr>
            <p:cNvPr id="19" name="Rectangle 7">
              <a:extLst>
                <a:ext uri="{FF2B5EF4-FFF2-40B4-BE49-F238E27FC236}">
                  <a16:creationId xmlns:a16="http://schemas.microsoft.com/office/drawing/2014/main" id="{F70676B9-5082-3A62-E504-9268335467AA}"/>
                </a:ext>
              </a:extLst>
            </p:cNvPr>
            <p:cNvSpPr>
              <a:spLocks noChangeArrowheads="1"/>
            </p:cNvSpPr>
            <p:nvPr/>
          </p:nvSpPr>
          <p:spPr bwMode="auto">
            <a:xfrm>
              <a:off x="8439707"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Reg[ ]</a:t>
              </a:r>
            </a:p>
          </p:txBody>
        </p:sp>
        <p:sp>
          <p:nvSpPr>
            <p:cNvPr id="20" name="Line 18">
              <a:extLst>
                <a:ext uri="{FF2B5EF4-FFF2-40B4-BE49-F238E27FC236}">
                  <a16:creationId xmlns:a16="http://schemas.microsoft.com/office/drawing/2014/main" id="{85E3818B-55A9-BF2A-9448-0525C6A4415E}"/>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21" name="Line 19">
              <a:extLst>
                <a:ext uri="{FF2B5EF4-FFF2-40B4-BE49-F238E27FC236}">
                  <a16:creationId xmlns:a16="http://schemas.microsoft.com/office/drawing/2014/main" id="{AE79FE44-0A11-5810-AABD-2A3CF2C65347}"/>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sp>
        <p:nvSpPr>
          <p:cNvPr id="22" name="Content Placeholder 2">
            <a:extLst>
              <a:ext uri="{FF2B5EF4-FFF2-40B4-BE49-F238E27FC236}">
                <a16:creationId xmlns:a16="http://schemas.microsoft.com/office/drawing/2014/main" id="{1C79BBD6-139A-B871-1DB7-4511B5036FA6}"/>
              </a:ext>
            </a:extLst>
          </p:cNvPr>
          <p:cNvSpPr txBox="1">
            <a:spLocks/>
          </p:cNvSpPr>
          <p:nvPr/>
        </p:nvSpPr>
        <p:spPr>
          <a:xfrm>
            <a:off x="158123" y="953297"/>
            <a:ext cx="2016117" cy="537988"/>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Program Counter</a:t>
            </a:r>
          </a:p>
        </p:txBody>
      </p:sp>
      <p:sp>
        <p:nvSpPr>
          <p:cNvPr id="78" name="Rectangle 77">
            <a:extLst>
              <a:ext uri="{FF2B5EF4-FFF2-40B4-BE49-F238E27FC236}">
                <a16:creationId xmlns:a16="http://schemas.microsoft.com/office/drawing/2014/main" id="{0049E854-585B-A931-F724-8639903B4667}"/>
              </a:ext>
            </a:extLst>
          </p:cNvPr>
          <p:cNvSpPr/>
          <p:nvPr/>
        </p:nvSpPr>
        <p:spPr>
          <a:xfrm>
            <a:off x="2727888" y="5589762"/>
            <a:ext cx="4021615" cy="853975"/>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pPr>
            <a:r>
              <a:rPr lang="en-US" sz="2400" dirty="0">
                <a:latin typeface="18 VAG Rounded Light   02390" pitchFamily="2" charset="0"/>
              </a:rPr>
              <a:t>If </a:t>
            </a:r>
            <a:r>
              <a:rPr lang="en-US" sz="2400" dirty="0" err="1">
                <a:latin typeface="18 VAG Rounded Light   02390" pitchFamily="2" charset="0"/>
              </a:rPr>
              <a:t>MemRW</a:t>
            </a:r>
            <a:r>
              <a:rPr lang="en-US" sz="2400" dirty="0">
                <a:latin typeface="18 VAG Rounded Light   02390" pitchFamily="2" charset="0"/>
              </a:rPr>
              <a:t>=0, </a:t>
            </a:r>
            <a:r>
              <a:rPr lang="en-US" sz="2400" b="1" dirty="0">
                <a:latin typeface="Courier New" panose="02070309020205020404" pitchFamily="49" charset="0"/>
                <a:cs typeface="Courier New" panose="02070309020205020404" pitchFamily="49" charset="0"/>
              </a:rPr>
              <a:t>MEM</a:t>
            </a:r>
            <a:r>
              <a:rPr lang="en-US" sz="2400" dirty="0">
                <a:latin typeface="18 VAG Rounded Light   02390" pitchFamily="2" charset="0"/>
              </a:rPr>
              <a:t> behaves like a combinational block.</a:t>
            </a:r>
          </a:p>
        </p:txBody>
      </p:sp>
      <p:sp>
        <p:nvSpPr>
          <p:cNvPr id="24" name="Isosceles Triangle 59">
            <a:extLst>
              <a:ext uri="{FF2B5EF4-FFF2-40B4-BE49-F238E27FC236}">
                <a16:creationId xmlns:a16="http://schemas.microsoft.com/office/drawing/2014/main" id="{62B63271-8CA5-38A4-9E89-7693E57423E7}"/>
              </a:ext>
            </a:extLst>
          </p:cNvPr>
          <p:cNvSpPr/>
          <p:nvPr/>
        </p:nvSpPr>
        <p:spPr>
          <a:xfrm>
            <a:off x="4068950" y="2194419"/>
            <a:ext cx="182880" cy="172777"/>
          </a:xfrm>
          <a:prstGeom prst="triangle">
            <a:avLst/>
          </a:prstGeom>
          <a:noFill/>
          <a:ln w="28575"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26" name="Group 25">
            <a:extLst>
              <a:ext uri="{FF2B5EF4-FFF2-40B4-BE49-F238E27FC236}">
                <a16:creationId xmlns:a16="http://schemas.microsoft.com/office/drawing/2014/main" id="{DCAF39FA-A3B3-7D0A-FA72-2B9454533099}"/>
              </a:ext>
            </a:extLst>
          </p:cNvPr>
          <p:cNvGrpSpPr/>
          <p:nvPr/>
        </p:nvGrpSpPr>
        <p:grpSpPr>
          <a:xfrm>
            <a:off x="3303479" y="1051899"/>
            <a:ext cx="1021734" cy="1315586"/>
            <a:chOff x="9120628" y="3398117"/>
            <a:chExt cx="1021734" cy="1315586"/>
          </a:xfrm>
        </p:grpSpPr>
        <p:sp>
          <p:nvSpPr>
            <p:cNvPr id="28" name="Rectangle 27">
              <a:extLst>
                <a:ext uri="{FF2B5EF4-FFF2-40B4-BE49-F238E27FC236}">
                  <a16:creationId xmlns:a16="http://schemas.microsoft.com/office/drawing/2014/main" id="{3968618F-623D-D113-4F48-0AB43A794683}"/>
                </a:ext>
              </a:extLst>
            </p:cNvPr>
            <p:cNvSpPr/>
            <p:nvPr/>
          </p:nvSpPr>
          <p:spPr>
            <a:xfrm>
              <a:off x="9120628" y="3398117"/>
              <a:ext cx="1021734" cy="131558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600" i="1" dirty="0">
                  <a:solidFill>
                    <a:schemeClr val="bg1"/>
                  </a:solidFill>
                  <a:latin typeface="18 VAG Rounded Light   02390" pitchFamily="2" charset="0"/>
                </a:rPr>
                <a:t>	</a:t>
              </a:r>
              <a:r>
                <a:rPr lang="en-US" sz="1600" i="1" dirty="0" err="1">
                  <a:solidFill>
                    <a:schemeClr val="bg1"/>
                  </a:solidFill>
                  <a:latin typeface="18 VAG Rounded Light   02390" pitchFamily="2" charset="0"/>
                </a:rPr>
                <a:t>dataR</a:t>
              </a:r>
              <a:endParaRPr lang="en-US" sz="1600" i="1" dirty="0">
                <a:solidFill>
                  <a:schemeClr val="bg1"/>
                </a:solidFill>
                <a:latin typeface="18 VAG Rounded Light   02390" pitchFamily="2" charset="0"/>
              </a:endParaRPr>
            </a:p>
            <a:p>
              <a:pPr>
                <a:spcBef>
                  <a:spcPts val="400"/>
                </a:spcBef>
                <a:tabLst>
                  <a:tab pos="1249363" algn="r"/>
                </a:tabLst>
              </a:pPr>
              <a:r>
                <a:rPr lang="en-US" sz="1600" i="1" dirty="0" err="1">
                  <a:solidFill>
                    <a:schemeClr val="bg1"/>
                  </a:solidFill>
                  <a:latin typeface="18 VAG Rounded Light   02390" pitchFamily="2" charset="0"/>
                </a:rPr>
                <a:t>addr</a:t>
              </a:r>
              <a:endParaRPr lang="en-US" sz="1600" i="1" dirty="0">
                <a:solidFill>
                  <a:schemeClr val="bg1"/>
                </a:solidFill>
                <a:latin typeface="18 VAG Rounded Light   02390" pitchFamily="2" charset="0"/>
              </a:endParaRPr>
            </a:p>
            <a:p>
              <a:pPr algn="r">
                <a:spcBef>
                  <a:spcPts val="400"/>
                </a:spcBef>
                <a:tabLst>
                  <a:tab pos="1249363" algn="r"/>
                </a:tabLst>
              </a:pPr>
              <a:r>
                <a:rPr lang="en-US" sz="1800" b="1" dirty="0">
                  <a:solidFill>
                    <a:schemeClr val="bg1"/>
                  </a:solidFill>
                  <a:latin typeface="Courier New" panose="02070309020205020404" pitchFamily="49" charset="0"/>
                  <a:cs typeface="Courier New" panose="02070309020205020404" pitchFamily="49" charset="0"/>
                </a:rPr>
                <a:t>MEM</a:t>
              </a:r>
            </a:p>
            <a:p>
              <a:pPr>
                <a:spcBef>
                  <a:spcPts val="400"/>
                </a:spcBef>
                <a:spcAft>
                  <a:spcPts val="400"/>
                </a:spcAft>
                <a:tabLst>
                  <a:tab pos="1249363" algn="r"/>
                </a:tabLst>
              </a:pPr>
              <a:r>
                <a:rPr lang="en-US" sz="1400" i="1" dirty="0" err="1">
                  <a:solidFill>
                    <a:schemeClr val="bg1"/>
                  </a:solidFill>
                  <a:latin typeface="18 VAG ROUNDED LIGHT   02390" pitchFamily="2" charset="0"/>
                  <a:cs typeface="Courier New" panose="02070309020205020404" pitchFamily="49" charset="0"/>
                </a:rPr>
                <a:t>dataW</a:t>
              </a:r>
              <a:r>
                <a:rPr lang="en-US" sz="1800" i="1" dirty="0">
                  <a:solidFill>
                    <a:schemeClr val="bg1"/>
                  </a:solidFill>
                  <a:latin typeface="18 VAG ROUNDED LIGHT   02390" pitchFamily="2" charset="0"/>
                  <a:cs typeface="Courier New" panose="02070309020205020404" pitchFamily="49" charset="0"/>
                </a:rPr>
                <a:t> </a:t>
              </a:r>
              <a:endParaRPr lang="en-US" sz="1400" i="1" dirty="0">
                <a:solidFill>
                  <a:schemeClr val="bg1"/>
                </a:solidFill>
                <a:latin typeface="18 VAG ROUNDED LIGHT   02390" pitchFamily="2" charset="0"/>
                <a:cs typeface="Courier New" panose="02070309020205020404" pitchFamily="49" charset="0"/>
              </a:endParaRPr>
            </a:p>
          </p:txBody>
        </p:sp>
        <p:sp>
          <p:nvSpPr>
            <p:cNvPr id="29" name="Rectangle 28">
              <a:extLst>
                <a:ext uri="{FF2B5EF4-FFF2-40B4-BE49-F238E27FC236}">
                  <a16:creationId xmlns:a16="http://schemas.microsoft.com/office/drawing/2014/main" id="{3FD7C006-F4F6-0855-2079-8784FC101DAB}"/>
                </a:ext>
              </a:extLst>
            </p:cNvPr>
            <p:cNvSpPr/>
            <p:nvPr/>
          </p:nvSpPr>
          <p:spPr>
            <a:xfrm>
              <a:off x="9120628" y="4444602"/>
              <a:ext cx="165031" cy="191496"/>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grpSp>
      <p:sp>
        <p:nvSpPr>
          <p:cNvPr id="30" name="TextBox 29">
            <a:extLst>
              <a:ext uri="{FF2B5EF4-FFF2-40B4-BE49-F238E27FC236}">
                <a16:creationId xmlns:a16="http://schemas.microsoft.com/office/drawing/2014/main" id="{B9DC3E92-BD3D-063A-7EE6-C085A8F971CF}"/>
              </a:ext>
            </a:extLst>
          </p:cNvPr>
          <p:cNvSpPr txBox="1"/>
          <p:nvPr/>
        </p:nvSpPr>
        <p:spPr>
          <a:xfrm>
            <a:off x="3996794" y="2496332"/>
            <a:ext cx="341760" cy="261610"/>
          </a:xfrm>
          <a:prstGeom prst="rect">
            <a:avLst/>
          </a:prstGeom>
          <a:noFill/>
        </p:spPr>
        <p:txBody>
          <a:bodyPr wrap="none" rtlCol="0">
            <a:spAutoFit/>
          </a:bodyPr>
          <a:lstStyle/>
          <a:p>
            <a:pPr algn="l"/>
            <a:r>
              <a:rPr lang="en-US" sz="1100" dirty="0" err="1">
                <a:solidFill>
                  <a:schemeClr val="accent6"/>
                </a:solidFill>
                <a:latin typeface="18 VAG Rounded Light   02390" pitchFamily="2" charset="0"/>
              </a:rPr>
              <a:t>clk</a:t>
            </a:r>
            <a:endParaRPr lang="en-US" sz="1100" dirty="0">
              <a:solidFill>
                <a:schemeClr val="accent6"/>
              </a:solidFill>
              <a:latin typeface="18 VAG Rounded Light   02390" pitchFamily="2" charset="0"/>
            </a:endParaRPr>
          </a:p>
        </p:txBody>
      </p:sp>
      <p:cxnSp>
        <p:nvCxnSpPr>
          <p:cNvPr id="31" name="Straight Connector 30">
            <a:extLst>
              <a:ext uri="{FF2B5EF4-FFF2-40B4-BE49-F238E27FC236}">
                <a16:creationId xmlns:a16="http://schemas.microsoft.com/office/drawing/2014/main" id="{7C2696FE-0672-7D1D-00D7-F3C84B28970A}"/>
              </a:ext>
            </a:extLst>
          </p:cNvPr>
          <p:cNvCxnSpPr>
            <a:cxnSpLocks/>
            <a:stCxn id="30" idx="0"/>
          </p:cNvCxnSpPr>
          <p:nvPr/>
        </p:nvCxnSpPr>
        <p:spPr>
          <a:xfrm flipV="1">
            <a:off x="4167674" y="2367196"/>
            <a:ext cx="0" cy="129136"/>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C8B7712-0C8D-95F8-C01E-9D4AC685BA53}"/>
              </a:ext>
            </a:extLst>
          </p:cNvPr>
          <p:cNvCxnSpPr>
            <a:cxnSpLocks/>
          </p:cNvCxnSpPr>
          <p:nvPr/>
        </p:nvCxnSpPr>
        <p:spPr>
          <a:xfrm flipV="1">
            <a:off x="3641732" y="2357372"/>
            <a:ext cx="0" cy="36576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30BECD7-59EE-934E-9482-6A76C607AF45}"/>
              </a:ext>
            </a:extLst>
          </p:cNvPr>
          <p:cNvSpPr txBox="1"/>
          <p:nvPr/>
        </p:nvSpPr>
        <p:spPr>
          <a:xfrm>
            <a:off x="3251097" y="2728983"/>
            <a:ext cx="817853" cy="277833"/>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MemRW</a:t>
            </a:r>
            <a:endParaRPr lang="en-US" sz="1400" dirty="0">
              <a:solidFill>
                <a:schemeClr val="accent3"/>
              </a:solidFill>
              <a:latin typeface="18 VAG Rounded Light   02390" pitchFamily="2" charset="0"/>
            </a:endParaRPr>
          </a:p>
        </p:txBody>
      </p:sp>
      <p:grpSp>
        <p:nvGrpSpPr>
          <p:cNvPr id="80" name="Group 79">
            <a:extLst>
              <a:ext uri="{FF2B5EF4-FFF2-40B4-BE49-F238E27FC236}">
                <a16:creationId xmlns:a16="http://schemas.microsoft.com/office/drawing/2014/main" id="{24F735B3-E24C-B04D-9E18-7BFC4004DCFA}"/>
              </a:ext>
            </a:extLst>
          </p:cNvPr>
          <p:cNvGrpSpPr/>
          <p:nvPr/>
        </p:nvGrpSpPr>
        <p:grpSpPr>
          <a:xfrm>
            <a:off x="2899503" y="2163028"/>
            <a:ext cx="420792" cy="385206"/>
            <a:chOff x="2899503" y="2163028"/>
            <a:chExt cx="420792" cy="385206"/>
          </a:xfrm>
        </p:grpSpPr>
        <p:grpSp>
          <p:nvGrpSpPr>
            <p:cNvPr id="46" name="Group 45">
              <a:extLst>
                <a:ext uri="{FF2B5EF4-FFF2-40B4-BE49-F238E27FC236}">
                  <a16:creationId xmlns:a16="http://schemas.microsoft.com/office/drawing/2014/main" id="{DEEAB8A1-8590-86CA-DD02-376779CA2501}"/>
                </a:ext>
              </a:extLst>
            </p:cNvPr>
            <p:cNvGrpSpPr/>
            <p:nvPr/>
          </p:nvGrpSpPr>
          <p:grpSpPr>
            <a:xfrm>
              <a:off x="2899503" y="2163028"/>
              <a:ext cx="306576" cy="385206"/>
              <a:chOff x="3235761" y="1608456"/>
              <a:chExt cx="280882" cy="385206"/>
            </a:xfrm>
          </p:grpSpPr>
          <p:sp>
            <p:nvSpPr>
              <p:cNvPr id="48" name="Line 14">
                <a:extLst>
                  <a:ext uri="{FF2B5EF4-FFF2-40B4-BE49-F238E27FC236}">
                    <a16:creationId xmlns:a16="http://schemas.microsoft.com/office/drawing/2014/main" id="{028D5D83-C6E2-0524-8AD4-7C4950D7107D}"/>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49" name="Rectangle 15">
                <a:extLst>
                  <a:ext uri="{FF2B5EF4-FFF2-40B4-BE49-F238E27FC236}">
                    <a16:creationId xmlns:a16="http://schemas.microsoft.com/office/drawing/2014/main" id="{1DE9CD6A-2F3C-7042-34A5-0D82028CFA31}"/>
                  </a:ext>
                </a:extLst>
              </p:cNvPr>
              <p:cNvSpPr>
                <a:spLocks noChangeArrowheads="1"/>
              </p:cNvSpPr>
              <p:nvPr/>
            </p:nvSpPr>
            <p:spPr bwMode="auto">
              <a:xfrm>
                <a:off x="3235761"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79" name="Line 13">
              <a:extLst>
                <a:ext uri="{FF2B5EF4-FFF2-40B4-BE49-F238E27FC236}">
                  <a16:creationId xmlns:a16="http://schemas.microsoft.com/office/drawing/2014/main" id="{1DCE0EC1-5CDC-F42D-2604-E5B296713EC1}"/>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86" name="Group 85">
            <a:extLst>
              <a:ext uri="{FF2B5EF4-FFF2-40B4-BE49-F238E27FC236}">
                <a16:creationId xmlns:a16="http://schemas.microsoft.com/office/drawing/2014/main" id="{3C615418-5208-7D52-C9EC-08DAB456E1FF}"/>
              </a:ext>
            </a:extLst>
          </p:cNvPr>
          <p:cNvGrpSpPr/>
          <p:nvPr/>
        </p:nvGrpSpPr>
        <p:grpSpPr>
          <a:xfrm>
            <a:off x="2888980" y="1502454"/>
            <a:ext cx="420788" cy="385206"/>
            <a:chOff x="2899507" y="2163028"/>
            <a:chExt cx="420788" cy="385206"/>
          </a:xfrm>
        </p:grpSpPr>
        <p:grpSp>
          <p:nvGrpSpPr>
            <p:cNvPr id="87" name="Group 86">
              <a:extLst>
                <a:ext uri="{FF2B5EF4-FFF2-40B4-BE49-F238E27FC236}">
                  <a16:creationId xmlns:a16="http://schemas.microsoft.com/office/drawing/2014/main" id="{60D42248-61CE-A5D2-2718-B238C84ABF2A}"/>
                </a:ext>
              </a:extLst>
            </p:cNvPr>
            <p:cNvGrpSpPr/>
            <p:nvPr/>
          </p:nvGrpSpPr>
          <p:grpSpPr>
            <a:xfrm>
              <a:off x="2899507" y="2163028"/>
              <a:ext cx="306576" cy="385206"/>
              <a:chOff x="3235765" y="1608456"/>
              <a:chExt cx="280882" cy="385206"/>
            </a:xfrm>
          </p:grpSpPr>
          <p:sp>
            <p:nvSpPr>
              <p:cNvPr id="89" name="Line 14">
                <a:extLst>
                  <a:ext uri="{FF2B5EF4-FFF2-40B4-BE49-F238E27FC236}">
                    <a16:creationId xmlns:a16="http://schemas.microsoft.com/office/drawing/2014/main" id="{75159F6F-95F9-C633-6396-710B305E7657}"/>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90" name="Rectangle 15">
                <a:extLst>
                  <a:ext uri="{FF2B5EF4-FFF2-40B4-BE49-F238E27FC236}">
                    <a16:creationId xmlns:a16="http://schemas.microsoft.com/office/drawing/2014/main" id="{ECE46401-5690-821D-BB42-D7C4FDF87453}"/>
                  </a:ext>
                </a:extLst>
              </p:cNvPr>
              <p:cNvSpPr>
                <a:spLocks noChangeArrowheads="1"/>
              </p:cNvSpPr>
              <p:nvPr/>
            </p:nvSpPr>
            <p:spPr bwMode="auto">
              <a:xfrm>
                <a:off x="3235765"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88" name="Line 13">
              <a:extLst>
                <a:ext uri="{FF2B5EF4-FFF2-40B4-BE49-F238E27FC236}">
                  <a16:creationId xmlns:a16="http://schemas.microsoft.com/office/drawing/2014/main" id="{6555E5BE-E2B7-F7B7-D670-368FB1FF659E}"/>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91" name="Group 90">
            <a:extLst>
              <a:ext uri="{FF2B5EF4-FFF2-40B4-BE49-F238E27FC236}">
                <a16:creationId xmlns:a16="http://schemas.microsoft.com/office/drawing/2014/main" id="{E43DD849-1536-0B93-FB23-8F54E50306EC}"/>
              </a:ext>
            </a:extLst>
          </p:cNvPr>
          <p:cNvGrpSpPr/>
          <p:nvPr/>
        </p:nvGrpSpPr>
        <p:grpSpPr>
          <a:xfrm>
            <a:off x="4339478" y="1181362"/>
            <a:ext cx="399218" cy="395754"/>
            <a:chOff x="2921077" y="2163028"/>
            <a:chExt cx="399218" cy="395754"/>
          </a:xfrm>
        </p:grpSpPr>
        <p:grpSp>
          <p:nvGrpSpPr>
            <p:cNvPr id="92" name="Group 91">
              <a:extLst>
                <a:ext uri="{FF2B5EF4-FFF2-40B4-BE49-F238E27FC236}">
                  <a16:creationId xmlns:a16="http://schemas.microsoft.com/office/drawing/2014/main" id="{0BBEA8E8-F2E7-97E4-31B0-D2846E0DFA23}"/>
                </a:ext>
              </a:extLst>
            </p:cNvPr>
            <p:cNvGrpSpPr/>
            <p:nvPr/>
          </p:nvGrpSpPr>
          <p:grpSpPr>
            <a:xfrm>
              <a:off x="2949542" y="2163028"/>
              <a:ext cx="306576" cy="395754"/>
              <a:chOff x="3281607" y="1608456"/>
              <a:chExt cx="280882" cy="395754"/>
            </a:xfrm>
          </p:grpSpPr>
          <p:sp>
            <p:nvSpPr>
              <p:cNvPr id="94" name="Line 14">
                <a:extLst>
                  <a:ext uri="{FF2B5EF4-FFF2-40B4-BE49-F238E27FC236}">
                    <a16:creationId xmlns:a16="http://schemas.microsoft.com/office/drawing/2014/main" id="{579BD324-0134-829A-EDCD-D9979EC6E2B9}"/>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95" name="Rectangle 15">
                <a:extLst>
                  <a:ext uri="{FF2B5EF4-FFF2-40B4-BE49-F238E27FC236}">
                    <a16:creationId xmlns:a16="http://schemas.microsoft.com/office/drawing/2014/main" id="{835DD668-52E0-11A4-A6FA-71F1F3C25AAF}"/>
                  </a:ext>
                </a:extLst>
              </p:cNvPr>
              <p:cNvSpPr>
                <a:spLocks noChangeArrowheads="1"/>
              </p:cNvSpPr>
              <p:nvPr/>
            </p:nvSpPr>
            <p:spPr bwMode="auto">
              <a:xfrm>
                <a:off x="3281607" y="1732662"/>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93" name="Line 13">
              <a:extLst>
                <a:ext uri="{FF2B5EF4-FFF2-40B4-BE49-F238E27FC236}">
                  <a16:creationId xmlns:a16="http://schemas.microsoft.com/office/drawing/2014/main" id="{5D840E5C-A888-2D7A-FBC6-F77FC583A6B2}"/>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spTree>
    <p:extLst>
      <p:ext uri="{BB962C8B-B14F-4D97-AF65-F5344CB8AC3E}">
        <p14:creationId xmlns:p14="http://schemas.microsoft.com/office/powerpoint/2010/main" val="57528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6497E-9C56-BCF6-B3EC-B7B8599887A8}"/>
              </a:ext>
            </a:extLst>
          </p:cNvPr>
          <p:cNvSpPr>
            <a:spLocks noGrp="1"/>
          </p:cNvSpPr>
          <p:nvPr>
            <p:ph type="title"/>
          </p:nvPr>
        </p:nvSpPr>
        <p:spPr>
          <a:xfrm>
            <a:off x="1104901" y="76199"/>
            <a:ext cx="10928972" cy="768096"/>
          </a:xfrm>
        </p:spPr>
        <p:txBody>
          <a:bodyPr>
            <a:normAutofit/>
          </a:bodyPr>
          <a:lstStyle/>
          <a:p>
            <a:r>
              <a:rPr lang="en-US" dirty="0"/>
              <a:t>“Two” Memories: </a:t>
            </a:r>
            <a:r>
              <a:rPr lang="en-US" dirty="0">
                <a:latin typeface="Courier New" panose="02070309020205020404" pitchFamily="49" charset="0"/>
                <a:cs typeface="Courier New" panose="02070309020205020404" pitchFamily="49" charset="0"/>
              </a:rPr>
              <a:t>IMEM</a:t>
            </a:r>
            <a:r>
              <a:rPr lang="en-US" dirty="0"/>
              <a:t>, </a:t>
            </a:r>
            <a:r>
              <a:rPr lang="en-US" dirty="0">
                <a:latin typeface="Courier New" panose="02070309020205020404" pitchFamily="49" charset="0"/>
                <a:cs typeface="Courier New" panose="02070309020205020404" pitchFamily="49" charset="0"/>
              </a:rPr>
              <a:t>DMEM</a:t>
            </a:r>
          </a:p>
        </p:txBody>
      </p:sp>
      <p:sp>
        <p:nvSpPr>
          <p:cNvPr id="4" name="Content Placeholder 2">
            <a:extLst>
              <a:ext uri="{FF2B5EF4-FFF2-40B4-BE49-F238E27FC236}">
                <a16:creationId xmlns:a16="http://schemas.microsoft.com/office/drawing/2014/main" id="{19CD8383-4387-8EC2-62AC-0E431075BE7C}"/>
              </a:ext>
            </a:extLst>
          </p:cNvPr>
          <p:cNvSpPr txBox="1">
            <a:spLocks/>
          </p:cNvSpPr>
          <p:nvPr/>
        </p:nvSpPr>
        <p:spPr>
          <a:xfrm>
            <a:off x="158123" y="2297679"/>
            <a:ext cx="2016117" cy="986042"/>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Register</a:t>
            </a:r>
            <a:br>
              <a:rPr lang="en-US" sz="2800" dirty="0">
                <a:solidFill>
                  <a:schemeClr val="tx1">
                    <a:lumMod val="50000"/>
                    <a:lumOff val="50000"/>
                  </a:schemeClr>
                </a:solidFill>
              </a:rPr>
            </a:br>
            <a:r>
              <a:rPr lang="en-US" sz="2800" dirty="0">
                <a:solidFill>
                  <a:schemeClr val="tx1">
                    <a:lumMod val="50000"/>
                    <a:lumOff val="50000"/>
                  </a:schemeClr>
                </a:solidFill>
              </a:rPr>
              <a:t>File </a:t>
            </a:r>
            <a:r>
              <a:rPr lang="en-US" sz="2800"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5" name="Content Placeholder 2">
            <a:extLst>
              <a:ext uri="{FF2B5EF4-FFF2-40B4-BE49-F238E27FC236}">
                <a16:creationId xmlns:a16="http://schemas.microsoft.com/office/drawing/2014/main" id="{49A50BEE-50A0-5C90-3F25-A0A341F646E2}"/>
              </a:ext>
            </a:extLst>
          </p:cNvPr>
          <p:cNvSpPr txBox="1">
            <a:spLocks/>
          </p:cNvSpPr>
          <p:nvPr/>
        </p:nvSpPr>
        <p:spPr>
          <a:xfrm>
            <a:off x="158123" y="3574281"/>
            <a:ext cx="2016117" cy="1343160"/>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bg1"/>
                </a:solidFill>
              </a:rPr>
              <a:t>Memory</a:t>
            </a:r>
            <a:br>
              <a:rPr lang="en-US" sz="2800" dirty="0">
                <a:solidFill>
                  <a:schemeClr val="bg1"/>
                </a:solidFill>
              </a:rPr>
            </a:br>
            <a:r>
              <a:rPr lang="en-US" sz="2800" dirty="0">
                <a:solidFill>
                  <a:schemeClr val="bg1"/>
                </a:solidFill>
                <a:latin typeface="Courier New" panose="02070309020205020404" pitchFamily="49" charset="0"/>
                <a:cs typeface="Courier New" panose="02070309020205020404" pitchFamily="49" charset="0"/>
              </a:rPr>
              <a:t>MEM</a:t>
            </a:r>
          </a:p>
        </p:txBody>
      </p:sp>
      <p:grpSp>
        <p:nvGrpSpPr>
          <p:cNvPr id="6" name="Group 5">
            <a:extLst>
              <a:ext uri="{FF2B5EF4-FFF2-40B4-BE49-F238E27FC236}">
                <a16:creationId xmlns:a16="http://schemas.microsoft.com/office/drawing/2014/main" id="{40EA8DA3-29D3-D817-3A36-53979FB2E3CB}"/>
              </a:ext>
            </a:extLst>
          </p:cNvPr>
          <p:cNvGrpSpPr/>
          <p:nvPr/>
        </p:nvGrpSpPr>
        <p:grpSpPr>
          <a:xfrm>
            <a:off x="1943765" y="1119763"/>
            <a:ext cx="370661" cy="643159"/>
            <a:chOff x="8439707" y="2607275"/>
            <a:chExt cx="370661" cy="643159"/>
          </a:xfrm>
        </p:grpSpPr>
        <p:sp>
          <p:nvSpPr>
            <p:cNvPr id="7" name="Rectangle 6">
              <a:extLst>
                <a:ext uri="{FF2B5EF4-FFF2-40B4-BE49-F238E27FC236}">
                  <a16:creationId xmlns:a16="http://schemas.microsoft.com/office/drawing/2014/main" id="{49028F40-C3F4-29EC-8339-1C7D493B2FF4}"/>
                </a:ext>
              </a:extLst>
            </p:cNvPr>
            <p:cNvSpPr>
              <a:spLocks noChangeArrowheads="1"/>
            </p:cNvSpPr>
            <p:nvPr/>
          </p:nvSpPr>
          <p:spPr bwMode="auto">
            <a:xfrm>
              <a:off x="8439707" y="2607275"/>
              <a:ext cx="370661"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PC</a:t>
              </a:r>
            </a:p>
          </p:txBody>
        </p:sp>
        <p:sp>
          <p:nvSpPr>
            <p:cNvPr id="8" name="Line 18">
              <a:extLst>
                <a:ext uri="{FF2B5EF4-FFF2-40B4-BE49-F238E27FC236}">
                  <a16:creationId xmlns:a16="http://schemas.microsoft.com/office/drawing/2014/main" id="{41A86095-0C80-2CF0-55E0-BFE7D63B66E4}"/>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9" name="Line 19">
              <a:extLst>
                <a:ext uri="{FF2B5EF4-FFF2-40B4-BE49-F238E27FC236}">
                  <a16:creationId xmlns:a16="http://schemas.microsoft.com/office/drawing/2014/main" id="{E501B215-D37B-B716-7DCA-A8D87FC0D5D8}"/>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25111497-B41F-6341-CA9F-9DAF3D3F461B}"/>
              </a:ext>
            </a:extLst>
          </p:cNvPr>
          <p:cNvGrpSpPr/>
          <p:nvPr/>
        </p:nvGrpSpPr>
        <p:grpSpPr>
          <a:xfrm>
            <a:off x="1943765" y="3740746"/>
            <a:ext cx="594360" cy="643159"/>
            <a:chOff x="8439705" y="2607275"/>
            <a:chExt cx="594360" cy="643159"/>
          </a:xfrm>
        </p:grpSpPr>
        <p:sp>
          <p:nvSpPr>
            <p:cNvPr id="11" name="Rectangle 7">
              <a:extLst>
                <a:ext uri="{FF2B5EF4-FFF2-40B4-BE49-F238E27FC236}">
                  <a16:creationId xmlns:a16="http://schemas.microsoft.com/office/drawing/2014/main" id="{1E43BE02-7EB0-5866-0568-6B79EB9849AA}"/>
                </a:ext>
              </a:extLst>
            </p:cNvPr>
            <p:cNvSpPr>
              <a:spLocks noChangeArrowheads="1"/>
            </p:cNvSpPr>
            <p:nvPr/>
          </p:nvSpPr>
          <p:spPr bwMode="auto">
            <a:xfrm>
              <a:off x="8439705"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IMEM</a:t>
              </a:r>
            </a:p>
          </p:txBody>
        </p:sp>
        <p:sp>
          <p:nvSpPr>
            <p:cNvPr id="12" name="Line 18">
              <a:extLst>
                <a:ext uri="{FF2B5EF4-FFF2-40B4-BE49-F238E27FC236}">
                  <a16:creationId xmlns:a16="http://schemas.microsoft.com/office/drawing/2014/main" id="{EBC41115-8305-2E40-C5D8-C31851651A75}"/>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3" name="Line 19">
              <a:extLst>
                <a:ext uri="{FF2B5EF4-FFF2-40B4-BE49-F238E27FC236}">
                  <a16:creationId xmlns:a16="http://schemas.microsoft.com/office/drawing/2014/main" id="{D31AFEF2-D496-3517-C605-0711C83EC418}"/>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4" name="Group 13">
            <a:extLst>
              <a:ext uri="{FF2B5EF4-FFF2-40B4-BE49-F238E27FC236}">
                <a16:creationId xmlns:a16="http://schemas.microsoft.com/office/drawing/2014/main" id="{CBC6D72F-64BF-D8CD-741A-6DA79ED59F67}"/>
              </a:ext>
            </a:extLst>
          </p:cNvPr>
          <p:cNvGrpSpPr/>
          <p:nvPr/>
        </p:nvGrpSpPr>
        <p:grpSpPr>
          <a:xfrm>
            <a:off x="1943765" y="4523066"/>
            <a:ext cx="594360" cy="643159"/>
            <a:chOff x="8439707" y="2607275"/>
            <a:chExt cx="594360" cy="643159"/>
          </a:xfrm>
        </p:grpSpPr>
        <p:sp>
          <p:nvSpPr>
            <p:cNvPr id="15" name="Rectangle 7">
              <a:extLst>
                <a:ext uri="{FF2B5EF4-FFF2-40B4-BE49-F238E27FC236}">
                  <a16:creationId xmlns:a16="http://schemas.microsoft.com/office/drawing/2014/main" id="{04248A55-F01B-89C5-DF61-A3FDC5EAABAD}"/>
                </a:ext>
              </a:extLst>
            </p:cNvPr>
            <p:cNvSpPr>
              <a:spLocks noChangeArrowheads="1"/>
            </p:cNvSpPr>
            <p:nvPr/>
          </p:nvSpPr>
          <p:spPr bwMode="auto">
            <a:xfrm>
              <a:off x="8439707"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DMEM</a:t>
              </a:r>
            </a:p>
          </p:txBody>
        </p:sp>
        <p:sp>
          <p:nvSpPr>
            <p:cNvPr id="16" name="Line 18">
              <a:extLst>
                <a:ext uri="{FF2B5EF4-FFF2-40B4-BE49-F238E27FC236}">
                  <a16:creationId xmlns:a16="http://schemas.microsoft.com/office/drawing/2014/main" id="{DC2A5E55-94A1-DDC9-7B78-8582266299FA}"/>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7" name="Line 19">
              <a:extLst>
                <a:ext uri="{FF2B5EF4-FFF2-40B4-BE49-F238E27FC236}">
                  <a16:creationId xmlns:a16="http://schemas.microsoft.com/office/drawing/2014/main" id="{45E6F3CE-A823-F993-9A20-47680104F927}"/>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8" name="Group 17">
            <a:extLst>
              <a:ext uri="{FF2B5EF4-FFF2-40B4-BE49-F238E27FC236}">
                <a16:creationId xmlns:a16="http://schemas.microsoft.com/office/drawing/2014/main" id="{BE457E4D-E6C8-2EFE-ACB4-B2817F85D63F}"/>
              </a:ext>
            </a:extLst>
          </p:cNvPr>
          <p:cNvGrpSpPr/>
          <p:nvPr/>
        </p:nvGrpSpPr>
        <p:grpSpPr>
          <a:xfrm>
            <a:off x="1943765" y="2464144"/>
            <a:ext cx="594360" cy="643159"/>
            <a:chOff x="8439707" y="2607275"/>
            <a:chExt cx="594360" cy="643159"/>
          </a:xfrm>
        </p:grpSpPr>
        <p:sp>
          <p:nvSpPr>
            <p:cNvPr id="19" name="Rectangle 7">
              <a:extLst>
                <a:ext uri="{FF2B5EF4-FFF2-40B4-BE49-F238E27FC236}">
                  <a16:creationId xmlns:a16="http://schemas.microsoft.com/office/drawing/2014/main" id="{F70676B9-5082-3A62-E504-9268335467AA}"/>
                </a:ext>
              </a:extLst>
            </p:cNvPr>
            <p:cNvSpPr>
              <a:spLocks noChangeArrowheads="1"/>
            </p:cNvSpPr>
            <p:nvPr/>
          </p:nvSpPr>
          <p:spPr bwMode="auto">
            <a:xfrm>
              <a:off x="8439707" y="2607275"/>
              <a:ext cx="594360" cy="643159"/>
            </a:xfrm>
            <a:prstGeom prst="rect">
              <a:avLst/>
            </a:prstGeom>
            <a:noFill/>
            <a:ln w="28575">
              <a:solidFill>
                <a:schemeClr val="tx1">
                  <a:lumMod val="50000"/>
                  <a:lumOff val="50000"/>
                </a:schemeClr>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Reg[ ]</a:t>
              </a:r>
            </a:p>
          </p:txBody>
        </p:sp>
        <p:sp>
          <p:nvSpPr>
            <p:cNvPr id="20" name="Line 18">
              <a:extLst>
                <a:ext uri="{FF2B5EF4-FFF2-40B4-BE49-F238E27FC236}">
                  <a16:creationId xmlns:a16="http://schemas.microsoft.com/office/drawing/2014/main" id="{85E3818B-55A9-BF2A-9448-0525C6A4415E}"/>
                </a:ext>
              </a:extLst>
            </p:cNvPr>
            <p:cNvSpPr>
              <a:spLocks noChangeShapeType="1"/>
            </p:cNvSpPr>
            <p:nvPr/>
          </p:nvSpPr>
          <p:spPr bwMode="auto">
            <a:xfrm flipV="1">
              <a:off x="8468480"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sp>
          <p:nvSpPr>
            <p:cNvPr id="21" name="Line 19">
              <a:extLst>
                <a:ext uri="{FF2B5EF4-FFF2-40B4-BE49-F238E27FC236}">
                  <a16:creationId xmlns:a16="http://schemas.microsoft.com/office/drawing/2014/main" id="{AE79FE44-0A11-5810-AABD-2A3CF2C65347}"/>
                </a:ext>
              </a:extLst>
            </p:cNvPr>
            <p:cNvSpPr>
              <a:spLocks noChangeShapeType="1"/>
            </p:cNvSpPr>
            <p:nvPr/>
          </p:nvSpPr>
          <p:spPr bwMode="auto">
            <a:xfrm>
              <a:off x="8516105" y="3145263"/>
              <a:ext cx="47625" cy="95250"/>
            </a:xfrm>
            <a:prstGeom prst="line">
              <a:avLst/>
            </a:prstGeom>
            <a:noFill/>
            <a:ln w="19050"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1">
                    <a:lumMod val="50000"/>
                    <a:lumOff val="50000"/>
                  </a:schemeClr>
                </a:solidFill>
                <a:effectLst/>
                <a:uLnTx/>
                <a:uFillTx/>
                <a:latin typeface="VAGRundschriftDLig" panose="00000400000000000000" pitchFamily="50" charset="0"/>
                <a:ea typeface="ＭＳ Ｐゴシック" charset="-128"/>
                <a:cs typeface="ＭＳ Ｐゴシック" charset="-128"/>
              </a:endParaRPr>
            </a:p>
          </p:txBody>
        </p:sp>
      </p:grpSp>
      <p:sp>
        <p:nvSpPr>
          <p:cNvPr id="22" name="Content Placeholder 2">
            <a:extLst>
              <a:ext uri="{FF2B5EF4-FFF2-40B4-BE49-F238E27FC236}">
                <a16:creationId xmlns:a16="http://schemas.microsoft.com/office/drawing/2014/main" id="{1C79BBD6-139A-B871-1DB7-4511B5036FA6}"/>
              </a:ext>
            </a:extLst>
          </p:cNvPr>
          <p:cNvSpPr txBox="1">
            <a:spLocks/>
          </p:cNvSpPr>
          <p:nvPr/>
        </p:nvSpPr>
        <p:spPr>
          <a:xfrm>
            <a:off x="158123" y="953297"/>
            <a:ext cx="2016117" cy="537988"/>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buNone/>
            </a:pPr>
            <a:r>
              <a:rPr lang="en-US" sz="2800" dirty="0">
                <a:solidFill>
                  <a:schemeClr val="tx1">
                    <a:lumMod val="50000"/>
                    <a:lumOff val="50000"/>
                  </a:schemeClr>
                </a:solidFill>
              </a:rPr>
              <a:t>Program Counter</a:t>
            </a:r>
          </a:p>
        </p:txBody>
      </p:sp>
      <p:sp>
        <p:nvSpPr>
          <p:cNvPr id="24" name="Isosceles Triangle 59">
            <a:extLst>
              <a:ext uri="{FF2B5EF4-FFF2-40B4-BE49-F238E27FC236}">
                <a16:creationId xmlns:a16="http://schemas.microsoft.com/office/drawing/2014/main" id="{62B63271-8CA5-38A4-9E89-7693E57423E7}"/>
              </a:ext>
            </a:extLst>
          </p:cNvPr>
          <p:cNvSpPr/>
          <p:nvPr/>
        </p:nvSpPr>
        <p:spPr>
          <a:xfrm>
            <a:off x="4068950" y="2194419"/>
            <a:ext cx="182880"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sp>
        <p:nvSpPr>
          <p:cNvPr id="28" name="Rectangle 27">
            <a:extLst>
              <a:ext uri="{FF2B5EF4-FFF2-40B4-BE49-F238E27FC236}">
                <a16:creationId xmlns:a16="http://schemas.microsoft.com/office/drawing/2014/main" id="{3968618F-623D-D113-4F48-0AB43A794683}"/>
              </a:ext>
            </a:extLst>
          </p:cNvPr>
          <p:cNvSpPr/>
          <p:nvPr/>
        </p:nvSpPr>
        <p:spPr>
          <a:xfrm>
            <a:off x="3303479" y="1051899"/>
            <a:ext cx="1021734" cy="1315586"/>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600" i="1" dirty="0">
                <a:solidFill>
                  <a:schemeClr val="tx1">
                    <a:lumMod val="50000"/>
                    <a:lumOff val="50000"/>
                  </a:schemeClr>
                </a:solidFill>
                <a:latin typeface="18 VAG Rounded Light   02390" pitchFamily="2" charset="0"/>
              </a:rPr>
              <a:t>	</a:t>
            </a:r>
            <a:r>
              <a:rPr lang="en-US" sz="1600" i="1" dirty="0" err="1">
                <a:solidFill>
                  <a:schemeClr val="tx1">
                    <a:lumMod val="50000"/>
                    <a:lumOff val="50000"/>
                  </a:schemeClr>
                </a:solidFill>
                <a:latin typeface="18 VAG Rounded Light   02390" pitchFamily="2" charset="0"/>
              </a:rPr>
              <a:t>dataR</a:t>
            </a:r>
            <a:endParaRPr lang="en-US" sz="1600" i="1" dirty="0">
              <a:solidFill>
                <a:schemeClr val="tx1">
                  <a:lumMod val="50000"/>
                  <a:lumOff val="50000"/>
                </a:schemeClr>
              </a:solidFill>
              <a:latin typeface="18 VAG Rounded Light   02390" pitchFamily="2" charset="0"/>
            </a:endParaRPr>
          </a:p>
          <a:p>
            <a:pPr>
              <a:spcBef>
                <a:spcPts val="400"/>
              </a:spcBef>
              <a:tabLst>
                <a:tab pos="1249363" algn="r"/>
              </a:tabLst>
            </a:pPr>
            <a:r>
              <a:rPr lang="en-US" sz="1600" i="1" dirty="0" err="1">
                <a:solidFill>
                  <a:schemeClr val="tx1">
                    <a:lumMod val="50000"/>
                    <a:lumOff val="50000"/>
                  </a:schemeClr>
                </a:solidFill>
                <a:latin typeface="18 VAG Rounded Light   02390" pitchFamily="2" charset="0"/>
              </a:rPr>
              <a:t>addr</a:t>
            </a:r>
            <a:endParaRPr lang="en-US" sz="1600" i="1" dirty="0">
              <a:solidFill>
                <a:schemeClr val="tx1">
                  <a:lumMod val="50000"/>
                  <a:lumOff val="50000"/>
                </a:schemeClr>
              </a:solidFill>
              <a:latin typeface="18 VAG Rounded Light   02390" pitchFamily="2" charset="0"/>
            </a:endParaRPr>
          </a:p>
          <a:p>
            <a:pPr algn="r">
              <a:spcBef>
                <a:spcPts val="400"/>
              </a:spcBef>
              <a:tabLst>
                <a:tab pos="1249363" algn="r"/>
              </a:tabLst>
            </a:pPr>
            <a:r>
              <a:rPr lang="en-US" sz="1800" b="1" dirty="0">
                <a:solidFill>
                  <a:schemeClr val="tx1">
                    <a:lumMod val="50000"/>
                    <a:lumOff val="50000"/>
                  </a:schemeClr>
                </a:solidFill>
                <a:latin typeface="Courier New" panose="02070309020205020404" pitchFamily="49" charset="0"/>
                <a:cs typeface="Courier New" panose="02070309020205020404" pitchFamily="49" charset="0"/>
              </a:rPr>
              <a:t>MEM</a:t>
            </a:r>
          </a:p>
          <a:p>
            <a:pPr>
              <a:spcBef>
                <a:spcPts val="400"/>
              </a:spcBef>
              <a:spcAft>
                <a:spcPts val="400"/>
              </a:spcAft>
              <a:tabLst>
                <a:tab pos="1249363" algn="r"/>
              </a:tabLst>
            </a:pPr>
            <a:r>
              <a:rPr lang="en-US" sz="1400" i="1" dirty="0" err="1">
                <a:solidFill>
                  <a:schemeClr val="tx1">
                    <a:lumMod val="50000"/>
                    <a:lumOff val="50000"/>
                  </a:schemeClr>
                </a:solidFill>
                <a:latin typeface="18 VAG ROUNDED LIGHT   02390" pitchFamily="2" charset="0"/>
                <a:cs typeface="Courier New" panose="02070309020205020404" pitchFamily="49" charset="0"/>
              </a:rPr>
              <a:t>dataW</a:t>
            </a:r>
            <a:r>
              <a:rPr lang="en-US" sz="1800" i="1" dirty="0">
                <a:solidFill>
                  <a:schemeClr val="tx1">
                    <a:lumMod val="50000"/>
                    <a:lumOff val="50000"/>
                  </a:schemeClr>
                </a:solidFill>
                <a:latin typeface="18 VAG ROUNDED LIGHT   02390" pitchFamily="2" charset="0"/>
                <a:cs typeface="Courier New" panose="02070309020205020404" pitchFamily="49" charset="0"/>
              </a:rPr>
              <a:t> </a:t>
            </a:r>
            <a:endParaRPr lang="en-US" sz="1400" i="1" dirty="0">
              <a:solidFill>
                <a:schemeClr val="tx1">
                  <a:lumMod val="50000"/>
                  <a:lumOff val="50000"/>
                </a:schemeClr>
              </a:solidFill>
              <a:latin typeface="18 VAG ROUNDED LIGHT   02390" pitchFamily="2" charset="0"/>
              <a:cs typeface="Courier New" panose="02070309020205020404" pitchFamily="49" charset="0"/>
            </a:endParaRPr>
          </a:p>
        </p:txBody>
      </p:sp>
      <p:sp>
        <p:nvSpPr>
          <p:cNvPr id="30" name="TextBox 29">
            <a:extLst>
              <a:ext uri="{FF2B5EF4-FFF2-40B4-BE49-F238E27FC236}">
                <a16:creationId xmlns:a16="http://schemas.microsoft.com/office/drawing/2014/main" id="{B9DC3E92-BD3D-063A-7EE6-C085A8F971CF}"/>
              </a:ext>
            </a:extLst>
          </p:cNvPr>
          <p:cNvSpPr txBox="1"/>
          <p:nvPr/>
        </p:nvSpPr>
        <p:spPr>
          <a:xfrm>
            <a:off x="3996794" y="2496332"/>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31" name="Straight Connector 30">
            <a:extLst>
              <a:ext uri="{FF2B5EF4-FFF2-40B4-BE49-F238E27FC236}">
                <a16:creationId xmlns:a16="http://schemas.microsoft.com/office/drawing/2014/main" id="{7C2696FE-0672-7D1D-00D7-F3C84B28970A}"/>
              </a:ext>
            </a:extLst>
          </p:cNvPr>
          <p:cNvCxnSpPr>
            <a:cxnSpLocks/>
            <a:stCxn id="30" idx="0"/>
          </p:cNvCxnSpPr>
          <p:nvPr/>
        </p:nvCxnSpPr>
        <p:spPr>
          <a:xfrm flipV="1">
            <a:off x="4167674" y="2367196"/>
            <a:ext cx="0" cy="129136"/>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23CD101-F95C-1145-3D14-DA7FC603B73E}"/>
              </a:ext>
            </a:extLst>
          </p:cNvPr>
          <p:cNvSpPr/>
          <p:nvPr/>
        </p:nvSpPr>
        <p:spPr>
          <a:xfrm>
            <a:off x="6779243" y="1049296"/>
            <a:ext cx="934483" cy="1315581"/>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i="1" dirty="0" err="1">
                <a:solidFill>
                  <a:schemeClr val="bg1"/>
                </a:solidFill>
                <a:latin typeface="18 VAG Rounded Light   02390" pitchFamily="2" charset="0"/>
              </a:rPr>
              <a:t>addr</a:t>
            </a:r>
            <a:endParaRPr lang="en-US" sz="1600" i="1" dirty="0">
              <a:solidFill>
                <a:schemeClr val="bg1"/>
              </a:solidFill>
              <a:latin typeface="18 VAG Rounded Light   02390" pitchFamily="2" charset="0"/>
            </a:endParaRPr>
          </a:p>
          <a:p>
            <a:pPr algn="r"/>
            <a:r>
              <a:rPr lang="en-US" sz="1600" i="1" dirty="0" err="1">
                <a:solidFill>
                  <a:schemeClr val="bg1"/>
                </a:solidFill>
                <a:latin typeface="18 VAG Rounded Light   02390" pitchFamily="2" charset="0"/>
              </a:rPr>
              <a:t>inst</a:t>
            </a:r>
            <a:endParaRPr lang="en-US" sz="1600" i="1" dirty="0">
              <a:solidFill>
                <a:schemeClr val="bg1"/>
              </a:solidFill>
              <a:latin typeface="18 VAG Rounded Light   02390" pitchFamily="2" charset="0"/>
            </a:endParaRPr>
          </a:p>
          <a:p>
            <a:endParaRPr lang="en-US" sz="1800" dirty="0">
              <a:solidFill>
                <a:schemeClr val="bg1"/>
              </a:solidFill>
              <a:latin typeface="18 VAG Rounded Light   02390" pitchFamily="2" charset="0"/>
            </a:endParaRPr>
          </a:p>
          <a:p>
            <a:r>
              <a:rPr lang="en-US" sz="1800" b="1" dirty="0">
                <a:solidFill>
                  <a:schemeClr val="accent5"/>
                </a:solidFill>
                <a:latin typeface="Courier New" panose="02070309020205020404" pitchFamily="49" charset="0"/>
                <a:cs typeface="Courier New" panose="02070309020205020404" pitchFamily="49" charset="0"/>
              </a:rPr>
              <a:t>IMEM</a:t>
            </a:r>
          </a:p>
        </p:txBody>
      </p:sp>
      <p:cxnSp>
        <p:nvCxnSpPr>
          <p:cNvPr id="44" name="Straight Arrow Connector 43">
            <a:extLst>
              <a:ext uri="{FF2B5EF4-FFF2-40B4-BE49-F238E27FC236}">
                <a16:creationId xmlns:a16="http://schemas.microsoft.com/office/drawing/2014/main" id="{CC8B7712-0C8D-95F8-C01E-9D4AC685BA53}"/>
              </a:ext>
            </a:extLst>
          </p:cNvPr>
          <p:cNvCxnSpPr>
            <a:cxnSpLocks/>
          </p:cNvCxnSpPr>
          <p:nvPr/>
        </p:nvCxnSpPr>
        <p:spPr>
          <a:xfrm flipV="1">
            <a:off x="3641732" y="2357372"/>
            <a:ext cx="0" cy="365760"/>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30BECD7-59EE-934E-9482-6A76C607AF45}"/>
              </a:ext>
            </a:extLst>
          </p:cNvPr>
          <p:cNvSpPr txBox="1"/>
          <p:nvPr/>
        </p:nvSpPr>
        <p:spPr>
          <a:xfrm>
            <a:off x="3251097" y="2728983"/>
            <a:ext cx="817853" cy="277833"/>
          </a:xfrm>
          <a:prstGeom prst="rect">
            <a:avLst/>
          </a:prstGeom>
          <a:noFill/>
        </p:spPr>
        <p:txBody>
          <a:bodyPr wrap="none" rtlCol="0">
            <a:spAutoFit/>
          </a:bodyPr>
          <a:lstStyle/>
          <a:p>
            <a:pPr algn="ctr">
              <a:lnSpc>
                <a:spcPct val="85000"/>
              </a:lnSpc>
            </a:pPr>
            <a:r>
              <a:rPr lang="en-US" sz="1400" dirty="0" err="1">
                <a:solidFill>
                  <a:schemeClr val="tx1">
                    <a:lumMod val="50000"/>
                    <a:lumOff val="50000"/>
                  </a:schemeClr>
                </a:solidFill>
                <a:latin typeface="18 VAG Rounded Light   02390" pitchFamily="2" charset="0"/>
              </a:rPr>
              <a:t>MemRW</a:t>
            </a:r>
            <a:endParaRPr lang="en-US" sz="1400" dirty="0">
              <a:solidFill>
                <a:schemeClr val="tx1">
                  <a:lumMod val="50000"/>
                  <a:lumOff val="50000"/>
                </a:schemeClr>
              </a:solidFill>
              <a:latin typeface="18 VAG Rounded Light   02390" pitchFamily="2" charset="0"/>
            </a:endParaRPr>
          </a:p>
        </p:txBody>
      </p:sp>
      <p:sp>
        <p:nvSpPr>
          <p:cNvPr id="48" name="Line 14">
            <a:extLst>
              <a:ext uri="{FF2B5EF4-FFF2-40B4-BE49-F238E27FC236}">
                <a16:creationId xmlns:a16="http://schemas.microsoft.com/office/drawing/2014/main" id="{028D5D83-C6E2-0524-8AD4-7C4950D7107D}"/>
              </a:ext>
            </a:extLst>
          </p:cNvPr>
          <p:cNvSpPr>
            <a:spLocks noChangeShapeType="1"/>
          </p:cNvSpPr>
          <p:nvPr/>
        </p:nvSpPr>
        <p:spPr bwMode="auto">
          <a:xfrm flipH="1">
            <a:off x="3036798" y="2163028"/>
            <a:ext cx="79191" cy="128229"/>
          </a:xfrm>
          <a:prstGeom prst="line">
            <a:avLst/>
          </a:prstGeom>
          <a:noFill/>
          <a:ln w="28575"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49" name="Rectangle 15">
            <a:extLst>
              <a:ext uri="{FF2B5EF4-FFF2-40B4-BE49-F238E27FC236}">
                <a16:creationId xmlns:a16="http://schemas.microsoft.com/office/drawing/2014/main" id="{1DE9CD6A-2F3C-7042-34A5-0D82028CFA31}"/>
              </a:ext>
            </a:extLst>
          </p:cNvPr>
          <p:cNvSpPr>
            <a:spLocks noChangeArrowheads="1"/>
          </p:cNvSpPr>
          <p:nvPr/>
        </p:nvSpPr>
        <p:spPr bwMode="auto">
          <a:xfrm>
            <a:off x="2899503" y="2276686"/>
            <a:ext cx="306576"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32</a:t>
            </a:r>
          </a:p>
        </p:txBody>
      </p:sp>
      <p:sp>
        <p:nvSpPr>
          <p:cNvPr id="79" name="Line 13">
            <a:extLst>
              <a:ext uri="{FF2B5EF4-FFF2-40B4-BE49-F238E27FC236}">
                <a16:creationId xmlns:a16="http://schemas.microsoft.com/office/drawing/2014/main" id="{1DCE0EC1-5CDC-F42D-2604-E5B296713EC1}"/>
              </a:ext>
            </a:extLst>
          </p:cNvPr>
          <p:cNvSpPr>
            <a:spLocks noChangeShapeType="1"/>
          </p:cNvSpPr>
          <p:nvPr/>
        </p:nvSpPr>
        <p:spPr bwMode="auto">
          <a:xfrm>
            <a:off x="2921077" y="2227143"/>
            <a:ext cx="399218" cy="0"/>
          </a:xfrm>
          <a:prstGeom prst="line">
            <a:avLst/>
          </a:prstGeom>
          <a:noFill/>
          <a:ln w="25400">
            <a:solidFill>
              <a:schemeClr val="tx1">
                <a:lumMod val="50000"/>
                <a:lumOff val="50000"/>
              </a:schemeClr>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89" name="Line 14">
            <a:extLst>
              <a:ext uri="{FF2B5EF4-FFF2-40B4-BE49-F238E27FC236}">
                <a16:creationId xmlns:a16="http://schemas.microsoft.com/office/drawing/2014/main" id="{75159F6F-95F9-C633-6396-710B305E7657}"/>
              </a:ext>
            </a:extLst>
          </p:cNvPr>
          <p:cNvSpPr>
            <a:spLocks noChangeShapeType="1"/>
          </p:cNvSpPr>
          <p:nvPr/>
        </p:nvSpPr>
        <p:spPr bwMode="auto">
          <a:xfrm flipH="1">
            <a:off x="3026270" y="1502454"/>
            <a:ext cx="79191" cy="128229"/>
          </a:xfrm>
          <a:prstGeom prst="line">
            <a:avLst/>
          </a:prstGeom>
          <a:noFill/>
          <a:ln w="28575"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90" name="Rectangle 15">
            <a:extLst>
              <a:ext uri="{FF2B5EF4-FFF2-40B4-BE49-F238E27FC236}">
                <a16:creationId xmlns:a16="http://schemas.microsoft.com/office/drawing/2014/main" id="{ECE46401-5690-821D-BB42-D7C4FDF87453}"/>
              </a:ext>
            </a:extLst>
          </p:cNvPr>
          <p:cNvSpPr>
            <a:spLocks noChangeArrowheads="1"/>
          </p:cNvSpPr>
          <p:nvPr/>
        </p:nvSpPr>
        <p:spPr bwMode="auto">
          <a:xfrm>
            <a:off x="2888980" y="1616112"/>
            <a:ext cx="306576"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32</a:t>
            </a:r>
          </a:p>
        </p:txBody>
      </p:sp>
      <p:sp>
        <p:nvSpPr>
          <p:cNvPr id="88" name="Line 13">
            <a:extLst>
              <a:ext uri="{FF2B5EF4-FFF2-40B4-BE49-F238E27FC236}">
                <a16:creationId xmlns:a16="http://schemas.microsoft.com/office/drawing/2014/main" id="{6555E5BE-E2B7-F7B7-D670-368FB1FF659E}"/>
              </a:ext>
            </a:extLst>
          </p:cNvPr>
          <p:cNvSpPr>
            <a:spLocks noChangeShapeType="1"/>
          </p:cNvSpPr>
          <p:nvPr/>
        </p:nvSpPr>
        <p:spPr bwMode="auto">
          <a:xfrm>
            <a:off x="2910550" y="1566569"/>
            <a:ext cx="399218" cy="0"/>
          </a:xfrm>
          <a:prstGeom prst="line">
            <a:avLst/>
          </a:prstGeom>
          <a:noFill/>
          <a:ln w="25400">
            <a:solidFill>
              <a:schemeClr val="tx1">
                <a:lumMod val="50000"/>
                <a:lumOff val="50000"/>
              </a:schemeClr>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94" name="Line 14">
            <a:extLst>
              <a:ext uri="{FF2B5EF4-FFF2-40B4-BE49-F238E27FC236}">
                <a16:creationId xmlns:a16="http://schemas.microsoft.com/office/drawing/2014/main" id="{579BD324-0134-829A-EDCD-D9979EC6E2B9}"/>
              </a:ext>
            </a:extLst>
          </p:cNvPr>
          <p:cNvSpPr>
            <a:spLocks noChangeShapeType="1"/>
          </p:cNvSpPr>
          <p:nvPr/>
        </p:nvSpPr>
        <p:spPr bwMode="auto">
          <a:xfrm flipH="1">
            <a:off x="4455198" y="1181362"/>
            <a:ext cx="79191" cy="128229"/>
          </a:xfrm>
          <a:prstGeom prst="line">
            <a:avLst/>
          </a:prstGeom>
          <a:noFill/>
          <a:ln w="28575" cap="rnd">
            <a:solidFill>
              <a:schemeClr val="tx1">
                <a:lumMod val="50000"/>
                <a:lumOff val="50000"/>
              </a:schemeClr>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95" name="Rectangle 15">
            <a:extLst>
              <a:ext uri="{FF2B5EF4-FFF2-40B4-BE49-F238E27FC236}">
                <a16:creationId xmlns:a16="http://schemas.microsoft.com/office/drawing/2014/main" id="{835DD668-52E0-11A4-A6FA-71F1F3C25AAF}"/>
              </a:ext>
            </a:extLst>
          </p:cNvPr>
          <p:cNvSpPr>
            <a:spLocks noChangeArrowheads="1"/>
          </p:cNvSpPr>
          <p:nvPr/>
        </p:nvSpPr>
        <p:spPr bwMode="auto">
          <a:xfrm>
            <a:off x="4367943" y="1305568"/>
            <a:ext cx="306576"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rPr>
              <a:t>32</a:t>
            </a:r>
          </a:p>
        </p:txBody>
      </p:sp>
      <p:sp>
        <p:nvSpPr>
          <p:cNvPr id="93" name="Line 13">
            <a:extLst>
              <a:ext uri="{FF2B5EF4-FFF2-40B4-BE49-F238E27FC236}">
                <a16:creationId xmlns:a16="http://schemas.microsoft.com/office/drawing/2014/main" id="{5D840E5C-A888-2D7A-FBC6-F77FC583A6B2}"/>
              </a:ext>
            </a:extLst>
          </p:cNvPr>
          <p:cNvSpPr>
            <a:spLocks noChangeShapeType="1"/>
          </p:cNvSpPr>
          <p:nvPr/>
        </p:nvSpPr>
        <p:spPr bwMode="auto">
          <a:xfrm>
            <a:off x="4339478" y="1245477"/>
            <a:ext cx="399218" cy="0"/>
          </a:xfrm>
          <a:prstGeom prst="line">
            <a:avLst/>
          </a:prstGeom>
          <a:noFill/>
          <a:ln w="25400">
            <a:solidFill>
              <a:schemeClr val="tx1">
                <a:lumMod val="50000"/>
                <a:lumOff val="50000"/>
              </a:schemeClr>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schemeClr val="tx1">
                  <a:lumMod val="50000"/>
                  <a:lumOff val="50000"/>
                </a:schemeClr>
              </a:solidFill>
              <a:effectLst/>
              <a:uLnTx/>
              <a:uFillTx/>
              <a:latin typeface="18 VAG Rounded Light   02390" pitchFamily="2" charset="0"/>
              <a:ea typeface="ＭＳ Ｐゴシック" charset="-128"/>
              <a:cs typeface="ＭＳ Ｐゴシック" charset="-128"/>
            </a:endParaRPr>
          </a:p>
        </p:txBody>
      </p:sp>
      <p:sp>
        <p:nvSpPr>
          <p:cNvPr id="100" name="Isosceles Triangle 59">
            <a:extLst>
              <a:ext uri="{FF2B5EF4-FFF2-40B4-BE49-F238E27FC236}">
                <a16:creationId xmlns:a16="http://schemas.microsoft.com/office/drawing/2014/main" id="{C9DCF41F-4CE6-5062-DBB6-2D8C620B3729}"/>
              </a:ext>
            </a:extLst>
          </p:cNvPr>
          <p:cNvSpPr/>
          <p:nvPr/>
        </p:nvSpPr>
        <p:spPr>
          <a:xfrm>
            <a:off x="10163694" y="2204338"/>
            <a:ext cx="182880" cy="172777"/>
          </a:xfrm>
          <a:prstGeom prst="triangle">
            <a:avLst/>
          </a:prstGeom>
          <a:noFill/>
          <a:ln w="28575"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101" name="Group 100">
            <a:extLst>
              <a:ext uri="{FF2B5EF4-FFF2-40B4-BE49-F238E27FC236}">
                <a16:creationId xmlns:a16="http://schemas.microsoft.com/office/drawing/2014/main" id="{ACE7BD00-BA8E-BECF-C6F2-B5CCDF2A888C}"/>
              </a:ext>
            </a:extLst>
          </p:cNvPr>
          <p:cNvGrpSpPr/>
          <p:nvPr/>
        </p:nvGrpSpPr>
        <p:grpSpPr>
          <a:xfrm>
            <a:off x="9398223" y="1061818"/>
            <a:ext cx="1021734" cy="1315586"/>
            <a:chOff x="9120628" y="3398117"/>
            <a:chExt cx="1021734" cy="1315586"/>
          </a:xfrm>
        </p:grpSpPr>
        <p:sp>
          <p:nvSpPr>
            <p:cNvPr id="102" name="Rectangle 101">
              <a:extLst>
                <a:ext uri="{FF2B5EF4-FFF2-40B4-BE49-F238E27FC236}">
                  <a16:creationId xmlns:a16="http://schemas.microsoft.com/office/drawing/2014/main" id="{E29A582A-F798-5593-D778-EB5A0821C953}"/>
                </a:ext>
              </a:extLst>
            </p:cNvPr>
            <p:cNvSpPr/>
            <p:nvPr/>
          </p:nvSpPr>
          <p:spPr>
            <a:xfrm>
              <a:off x="9120628" y="3398117"/>
              <a:ext cx="1021734" cy="131558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600" i="1" dirty="0">
                  <a:solidFill>
                    <a:schemeClr val="bg1"/>
                  </a:solidFill>
                  <a:latin typeface="18 VAG Rounded Light   02390" pitchFamily="2" charset="0"/>
                </a:rPr>
                <a:t>	</a:t>
              </a:r>
              <a:r>
                <a:rPr lang="en-US" sz="1600" i="1" dirty="0" err="1">
                  <a:solidFill>
                    <a:schemeClr val="bg1"/>
                  </a:solidFill>
                  <a:latin typeface="18 VAG Rounded Light   02390" pitchFamily="2" charset="0"/>
                </a:rPr>
                <a:t>dataR</a:t>
              </a:r>
              <a:endParaRPr lang="en-US" sz="1600" i="1" dirty="0">
                <a:solidFill>
                  <a:schemeClr val="bg1"/>
                </a:solidFill>
                <a:latin typeface="18 VAG Rounded Light   02390" pitchFamily="2" charset="0"/>
              </a:endParaRPr>
            </a:p>
            <a:p>
              <a:pPr>
                <a:spcBef>
                  <a:spcPts val="400"/>
                </a:spcBef>
                <a:tabLst>
                  <a:tab pos="1249363" algn="r"/>
                </a:tabLst>
              </a:pPr>
              <a:r>
                <a:rPr lang="en-US" sz="1600" i="1" dirty="0" err="1">
                  <a:solidFill>
                    <a:schemeClr val="bg1"/>
                  </a:solidFill>
                  <a:latin typeface="18 VAG Rounded Light   02390" pitchFamily="2" charset="0"/>
                </a:rPr>
                <a:t>addr</a:t>
              </a:r>
              <a:endParaRPr lang="en-US" sz="1600" i="1" dirty="0">
                <a:solidFill>
                  <a:schemeClr val="bg1"/>
                </a:solidFill>
                <a:latin typeface="18 VAG Rounded Light   02390" pitchFamily="2" charset="0"/>
              </a:endParaRPr>
            </a:p>
            <a:p>
              <a:pPr algn="r">
                <a:spcBef>
                  <a:spcPts val="400"/>
                </a:spcBef>
                <a:tabLst>
                  <a:tab pos="1249363" algn="r"/>
                </a:tabLst>
              </a:pPr>
              <a:r>
                <a:rPr lang="en-US" sz="1800" b="1" dirty="0">
                  <a:solidFill>
                    <a:schemeClr val="accent6"/>
                  </a:solidFill>
                  <a:latin typeface="Courier New" panose="02070309020205020404" pitchFamily="49" charset="0"/>
                  <a:cs typeface="Courier New" panose="02070309020205020404" pitchFamily="49" charset="0"/>
                </a:rPr>
                <a:t>DMEM</a:t>
              </a:r>
            </a:p>
            <a:p>
              <a:pPr>
                <a:spcBef>
                  <a:spcPts val="400"/>
                </a:spcBef>
                <a:spcAft>
                  <a:spcPts val="400"/>
                </a:spcAft>
                <a:tabLst>
                  <a:tab pos="1249363" algn="r"/>
                </a:tabLst>
              </a:pPr>
              <a:r>
                <a:rPr lang="en-US" sz="1400" i="1" dirty="0" err="1">
                  <a:solidFill>
                    <a:schemeClr val="bg1"/>
                  </a:solidFill>
                  <a:latin typeface="18 VAG ROUNDED LIGHT   02390" pitchFamily="2" charset="0"/>
                  <a:cs typeface="Courier New" panose="02070309020205020404" pitchFamily="49" charset="0"/>
                </a:rPr>
                <a:t>dataW</a:t>
              </a:r>
              <a:r>
                <a:rPr lang="en-US" sz="1800" i="1" dirty="0">
                  <a:solidFill>
                    <a:schemeClr val="bg1"/>
                  </a:solidFill>
                  <a:latin typeface="18 VAG ROUNDED LIGHT   02390" pitchFamily="2" charset="0"/>
                  <a:cs typeface="Courier New" panose="02070309020205020404" pitchFamily="49" charset="0"/>
                </a:rPr>
                <a:t> </a:t>
              </a:r>
              <a:endParaRPr lang="en-US" sz="1400" i="1" dirty="0">
                <a:solidFill>
                  <a:schemeClr val="bg1"/>
                </a:solidFill>
                <a:latin typeface="18 VAG ROUNDED LIGHT   02390" pitchFamily="2" charset="0"/>
                <a:cs typeface="Courier New" panose="02070309020205020404" pitchFamily="49" charset="0"/>
              </a:endParaRPr>
            </a:p>
          </p:txBody>
        </p:sp>
        <p:sp>
          <p:nvSpPr>
            <p:cNvPr id="103" name="Rectangle 102">
              <a:extLst>
                <a:ext uri="{FF2B5EF4-FFF2-40B4-BE49-F238E27FC236}">
                  <a16:creationId xmlns:a16="http://schemas.microsoft.com/office/drawing/2014/main" id="{A11C70B7-A156-92DF-BB90-00E5CB032887}"/>
                </a:ext>
              </a:extLst>
            </p:cNvPr>
            <p:cNvSpPr/>
            <p:nvPr/>
          </p:nvSpPr>
          <p:spPr>
            <a:xfrm>
              <a:off x="9120628" y="4444602"/>
              <a:ext cx="165031" cy="191496"/>
            </a:xfrm>
            <a:prstGeom prst="rect">
              <a:avLst/>
            </a:prstGeom>
            <a:no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bg1"/>
                </a:solidFill>
                <a:latin typeface="18 VAG Rounded Light   02390" pitchFamily="2" charset="0"/>
              </a:endParaRPr>
            </a:p>
          </p:txBody>
        </p:sp>
      </p:grpSp>
      <p:sp>
        <p:nvSpPr>
          <p:cNvPr id="104" name="TextBox 103">
            <a:extLst>
              <a:ext uri="{FF2B5EF4-FFF2-40B4-BE49-F238E27FC236}">
                <a16:creationId xmlns:a16="http://schemas.microsoft.com/office/drawing/2014/main" id="{51F48EBF-64BC-9952-FD6A-77314440FD15}"/>
              </a:ext>
            </a:extLst>
          </p:cNvPr>
          <p:cNvSpPr txBox="1"/>
          <p:nvPr/>
        </p:nvSpPr>
        <p:spPr>
          <a:xfrm>
            <a:off x="10091538" y="2506251"/>
            <a:ext cx="341760" cy="261610"/>
          </a:xfrm>
          <a:prstGeom prst="rect">
            <a:avLst/>
          </a:prstGeom>
          <a:noFill/>
        </p:spPr>
        <p:txBody>
          <a:bodyPr wrap="none" rtlCol="0">
            <a:spAutoFit/>
          </a:bodyPr>
          <a:lstStyle/>
          <a:p>
            <a:pPr algn="l"/>
            <a:r>
              <a:rPr lang="en-US" sz="1100" dirty="0" err="1">
                <a:solidFill>
                  <a:schemeClr val="accent6"/>
                </a:solidFill>
                <a:latin typeface="18 VAG Rounded Light   02390" pitchFamily="2" charset="0"/>
              </a:rPr>
              <a:t>clk</a:t>
            </a:r>
            <a:endParaRPr lang="en-US" sz="1100" dirty="0">
              <a:solidFill>
                <a:schemeClr val="accent6"/>
              </a:solidFill>
              <a:latin typeface="18 VAG Rounded Light   02390" pitchFamily="2" charset="0"/>
            </a:endParaRPr>
          </a:p>
        </p:txBody>
      </p:sp>
      <p:cxnSp>
        <p:nvCxnSpPr>
          <p:cNvPr id="105" name="Straight Connector 104">
            <a:extLst>
              <a:ext uri="{FF2B5EF4-FFF2-40B4-BE49-F238E27FC236}">
                <a16:creationId xmlns:a16="http://schemas.microsoft.com/office/drawing/2014/main" id="{447CB04C-B18A-56CE-82D4-8F1BB4581FF0}"/>
              </a:ext>
            </a:extLst>
          </p:cNvPr>
          <p:cNvCxnSpPr>
            <a:cxnSpLocks/>
            <a:stCxn id="104" idx="0"/>
          </p:cNvCxnSpPr>
          <p:nvPr/>
        </p:nvCxnSpPr>
        <p:spPr>
          <a:xfrm flipV="1">
            <a:off x="10262418" y="2377115"/>
            <a:ext cx="0" cy="129136"/>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0DC1C68-73E8-F008-6CBB-E6BF9638AD19}"/>
              </a:ext>
            </a:extLst>
          </p:cNvPr>
          <p:cNvCxnSpPr>
            <a:cxnSpLocks/>
          </p:cNvCxnSpPr>
          <p:nvPr/>
        </p:nvCxnSpPr>
        <p:spPr>
          <a:xfrm flipV="1">
            <a:off x="9736476" y="2367291"/>
            <a:ext cx="0" cy="36576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AE4E2F1-5671-6CC3-0B0B-1C19D7957B00}"/>
              </a:ext>
            </a:extLst>
          </p:cNvPr>
          <p:cNvSpPr txBox="1"/>
          <p:nvPr/>
        </p:nvSpPr>
        <p:spPr>
          <a:xfrm>
            <a:off x="9345841" y="2738902"/>
            <a:ext cx="817853" cy="277833"/>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MemRW</a:t>
            </a:r>
            <a:endParaRPr lang="en-US" sz="1400" dirty="0">
              <a:solidFill>
                <a:schemeClr val="accent3"/>
              </a:solidFill>
              <a:latin typeface="18 VAG Rounded Light   02390" pitchFamily="2" charset="0"/>
            </a:endParaRPr>
          </a:p>
        </p:txBody>
      </p:sp>
      <p:grpSp>
        <p:nvGrpSpPr>
          <p:cNvPr id="108" name="Group 107">
            <a:extLst>
              <a:ext uri="{FF2B5EF4-FFF2-40B4-BE49-F238E27FC236}">
                <a16:creationId xmlns:a16="http://schemas.microsoft.com/office/drawing/2014/main" id="{CA816BED-E73D-CD45-397B-69DF3BED0D13}"/>
              </a:ext>
            </a:extLst>
          </p:cNvPr>
          <p:cNvGrpSpPr/>
          <p:nvPr/>
        </p:nvGrpSpPr>
        <p:grpSpPr>
          <a:xfrm>
            <a:off x="8994247" y="2172947"/>
            <a:ext cx="420792" cy="385206"/>
            <a:chOff x="2899503" y="2163028"/>
            <a:chExt cx="420792" cy="385206"/>
          </a:xfrm>
        </p:grpSpPr>
        <p:grpSp>
          <p:nvGrpSpPr>
            <p:cNvPr id="109" name="Group 108">
              <a:extLst>
                <a:ext uri="{FF2B5EF4-FFF2-40B4-BE49-F238E27FC236}">
                  <a16:creationId xmlns:a16="http://schemas.microsoft.com/office/drawing/2014/main" id="{14CF37C0-79C6-1172-576E-A27EE8876E51}"/>
                </a:ext>
              </a:extLst>
            </p:cNvPr>
            <p:cNvGrpSpPr/>
            <p:nvPr/>
          </p:nvGrpSpPr>
          <p:grpSpPr>
            <a:xfrm>
              <a:off x="2899503" y="2163028"/>
              <a:ext cx="306576" cy="385206"/>
              <a:chOff x="3235761" y="1608456"/>
              <a:chExt cx="280882" cy="385206"/>
            </a:xfrm>
          </p:grpSpPr>
          <p:sp>
            <p:nvSpPr>
              <p:cNvPr id="111" name="Line 14">
                <a:extLst>
                  <a:ext uri="{FF2B5EF4-FFF2-40B4-BE49-F238E27FC236}">
                    <a16:creationId xmlns:a16="http://schemas.microsoft.com/office/drawing/2014/main" id="{CFC973F2-4801-598E-82D4-BC258BA8FD7A}"/>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12" name="Rectangle 15">
                <a:extLst>
                  <a:ext uri="{FF2B5EF4-FFF2-40B4-BE49-F238E27FC236}">
                    <a16:creationId xmlns:a16="http://schemas.microsoft.com/office/drawing/2014/main" id="{9E2F0AB7-2675-7A08-1AA3-B6F25F176257}"/>
                  </a:ext>
                </a:extLst>
              </p:cNvPr>
              <p:cNvSpPr>
                <a:spLocks noChangeArrowheads="1"/>
              </p:cNvSpPr>
              <p:nvPr/>
            </p:nvSpPr>
            <p:spPr bwMode="auto">
              <a:xfrm>
                <a:off x="3235761"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110" name="Line 13">
              <a:extLst>
                <a:ext uri="{FF2B5EF4-FFF2-40B4-BE49-F238E27FC236}">
                  <a16:creationId xmlns:a16="http://schemas.microsoft.com/office/drawing/2014/main" id="{BB9563F8-56DE-A6ED-2743-83BC845E0D69}"/>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113" name="Group 112">
            <a:extLst>
              <a:ext uri="{FF2B5EF4-FFF2-40B4-BE49-F238E27FC236}">
                <a16:creationId xmlns:a16="http://schemas.microsoft.com/office/drawing/2014/main" id="{6EC85ACF-2A52-4AB8-E77B-C64287D8D0CC}"/>
              </a:ext>
            </a:extLst>
          </p:cNvPr>
          <p:cNvGrpSpPr/>
          <p:nvPr/>
        </p:nvGrpSpPr>
        <p:grpSpPr>
          <a:xfrm>
            <a:off x="8983724" y="1512373"/>
            <a:ext cx="420788" cy="385206"/>
            <a:chOff x="2899507" y="2163028"/>
            <a:chExt cx="420788" cy="385206"/>
          </a:xfrm>
        </p:grpSpPr>
        <p:grpSp>
          <p:nvGrpSpPr>
            <p:cNvPr id="114" name="Group 113">
              <a:extLst>
                <a:ext uri="{FF2B5EF4-FFF2-40B4-BE49-F238E27FC236}">
                  <a16:creationId xmlns:a16="http://schemas.microsoft.com/office/drawing/2014/main" id="{DA3897A7-F5B9-1CFB-E31A-87CC58C1CA3E}"/>
                </a:ext>
              </a:extLst>
            </p:cNvPr>
            <p:cNvGrpSpPr/>
            <p:nvPr/>
          </p:nvGrpSpPr>
          <p:grpSpPr>
            <a:xfrm>
              <a:off x="2899507" y="2163028"/>
              <a:ext cx="306576" cy="385206"/>
              <a:chOff x="3235765" y="1608456"/>
              <a:chExt cx="280882" cy="385206"/>
            </a:xfrm>
          </p:grpSpPr>
          <p:sp>
            <p:nvSpPr>
              <p:cNvPr id="116" name="Line 14">
                <a:extLst>
                  <a:ext uri="{FF2B5EF4-FFF2-40B4-BE49-F238E27FC236}">
                    <a16:creationId xmlns:a16="http://schemas.microsoft.com/office/drawing/2014/main" id="{0836D692-C392-ACA6-44E4-027C436992A7}"/>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17" name="Rectangle 15">
                <a:extLst>
                  <a:ext uri="{FF2B5EF4-FFF2-40B4-BE49-F238E27FC236}">
                    <a16:creationId xmlns:a16="http://schemas.microsoft.com/office/drawing/2014/main" id="{CDA2BD69-5E4D-9969-A77B-EFB019C75C54}"/>
                  </a:ext>
                </a:extLst>
              </p:cNvPr>
              <p:cNvSpPr>
                <a:spLocks noChangeArrowheads="1"/>
              </p:cNvSpPr>
              <p:nvPr/>
            </p:nvSpPr>
            <p:spPr bwMode="auto">
              <a:xfrm>
                <a:off x="3235765"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115" name="Line 13">
              <a:extLst>
                <a:ext uri="{FF2B5EF4-FFF2-40B4-BE49-F238E27FC236}">
                  <a16:creationId xmlns:a16="http://schemas.microsoft.com/office/drawing/2014/main" id="{0C4A1D7A-DC32-B73D-4787-D0FDDE0972A7}"/>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118" name="Group 117">
            <a:extLst>
              <a:ext uri="{FF2B5EF4-FFF2-40B4-BE49-F238E27FC236}">
                <a16:creationId xmlns:a16="http://schemas.microsoft.com/office/drawing/2014/main" id="{A850085D-6742-D632-1D60-0DA9C5025B0E}"/>
              </a:ext>
            </a:extLst>
          </p:cNvPr>
          <p:cNvGrpSpPr/>
          <p:nvPr/>
        </p:nvGrpSpPr>
        <p:grpSpPr>
          <a:xfrm>
            <a:off x="10434222" y="1191281"/>
            <a:ext cx="399218" cy="395754"/>
            <a:chOff x="2921077" y="2163028"/>
            <a:chExt cx="399218" cy="395754"/>
          </a:xfrm>
        </p:grpSpPr>
        <p:grpSp>
          <p:nvGrpSpPr>
            <p:cNvPr id="119" name="Group 118">
              <a:extLst>
                <a:ext uri="{FF2B5EF4-FFF2-40B4-BE49-F238E27FC236}">
                  <a16:creationId xmlns:a16="http://schemas.microsoft.com/office/drawing/2014/main" id="{2E11F781-C9FB-967C-CF8E-A319786E1582}"/>
                </a:ext>
              </a:extLst>
            </p:cNvPr>
            <p:cNvGrpSpPr/>
            <p:nvPr/>
          </p:nvGrpSpPr>
          <p:grpSpPr>
            <a:xfrm>
              <a:off x="2949542" y="2163028"/>
              <a:ext cx="306576" cy="395754"/>
              <a:chOff x="3281607" y="1608456"/>
              <a:chExt cx="280882" cy="395754"/>
            </a:xfrm>
          </p:grpSpPr>
          <p:sp>
            <p:nvSpPr>
              <p:cNvPr id="121" name="Line 14">
                <a:extLst>
                  <a:ext uri="{FF2B5EF4-FFF2-40B4-BE49-F238E27FC236}">
                    <a16:creationId xmlns:a16="http://schemas.microsoft.com/office/drawing/2014/main" id="{E03A5399-3E91-0722-582C-F62E232157E4}"/>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22" name="Rectangle 15">
                <a:extLst>
                  <a:ext uri="{FF2B5EF4-FFF2-40B4-BE49-F238E27FC236}">
                    <a16:creationId xmlns:a16="http://schemas.microsoft.com/office/drawing/2014/main" id="{81796BFF-41A3-292D-319E-451294E1F6D1}"/>
                  </a:ext>
                </a:extLst>
              </p:cNvPr>
              <p:cNvSpPr>
                <a:spLocks noChangeArrowheads="1"/>
              </p:cNvSpPr>
              <p:nvPr/>
            </p:nvSpPr>
            <p:spPr bwMode="auto">
              <a:xfrm>
                <a:off x="3281607" y="1732662"/>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120" name="Line 13">
              <a:extLst>
                <a:ext uri="{FF2B5EF4-FFF2-40B4-BE49-F238E27FC236}">
                  <a16:creationId xmlns:a16="http://schemas.microsoft.com/office/drawing/2014/main" id="{12973779-EE08-3EBB-37C8-CB58694C520F}"/>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129" name="Group 128">
            <a:extLst>
              <a:ext uri="{FF2B5EF4-FFF2-40B4-BE49-F238E27FC236}">
                <a16:creationId xmlns:a16="http://schemas.microsoft.com/office/drawing/2014/main" id="{73711EEE-2DBA-B2DF-807A-6C1755274549}"/>
              </a:ext>
            </a:extLst>
          </p:cNvPr>
          <p:cNvGrpSpPr/>
          <p:nvPr/>
        </p:nvGrpSpPr>
        <p:grpSpPr>
          <a:xfrm>
            <a:off x="6361982" y="1309851"/>
            <a:ext cx="420788" cy="385206"/>
            <a:chOff x="2899507" y="2163028"/>
            <a:chExt cx="420788" cy="385206"/>
          </a:xfrm>
        </p:grpSpPr>
        <p:grpSp>
          <p:nvGrpSpPr>
            <p:cNvPr id="130" name="Group 129">
              <a:extLst>
                <a:ext uri="{FF2B5EF4-FFF2-40B4-BE49-F238E27FC236}">
                  <a16:creationId xmlns:a16="http://schemas.microsoft.com/office/drawing/2014/main" id="{2BEEE052-E06C-3E94-0B57-FEE7C842BBEF}"/>
                </a:ext>
              </a:extLst>
            </p:cNvPr>
            <p:cNvGrpSpPr/>
            <p:nvPr/>
          </p:nvGrpSpPr>
          <p:grpSpPr>
            <a:xfrm>
              <a:off x="2899507" y="2163028"/>
              <a:ext cx="306576" cy="385206"/>
              <a:chOff x="3235765" y="1608456"/>
              <a:chExt cx="280882" cy="385206"/>
            </a:xfrm>
          </p:grpSpPr>
          <p:sp>
            <p:nvSpPr>
              <p:cNvPr id="132" name="Line 14">
                <a:extLst>
                  <a:ext uri="{FF2B5EF4-FFF2-40B4-BE49-F238E27FC236}">
                    <a16:creationId xmlns:a16="http://schemas.microsoft.com/office/drawing/2014/main" id="{330002C5-1C31-093E-B422-DD63E0D7708A}"/>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33" name="Rectangle 15">
                <a:extLst>
                  <a:ext uri="{FF2B5EF4-FFF2-40B4-BE49-F238E27FC236}">
                    <a16:creationId xmlns:a16="http://schemas.microsoft.com/office/drawing/2014/main" id="{7857E783-8734-F98B-8EDE-A2594759F8C0}"/>
                  </a:ext>
                </a:extLst>
              </p:cNvPr>
              <p:cNvSpPr>
                <a:spLocks noChangeArrowheads="1"/>
              </p:cNvSpPr>
              <p:nvPr/>
            </p:nvSpPr>
            <p:spPr bwMode="auto">
              <a:xfrm>
                <a:off x="3235765"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131" name="Line 13">
              <a:extLst>
                <a:ext uri="{FF2B5EF4-FFF2-40B4-BE49-F238E27FC236}">
                  <a16:creationId xmlns:a16="http://schemas.microsoft.com/office/drawing/2014/main" id="{4032CD94-C80D-07E7-8094-91D5680523CB}"/>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139" name="Group 138">
            <a:extLst>
              <a:ext uri="{FF2B5EF4-FFF2-40B4-BE49-F238E27FC236}">
                <a16:creationId xmlns:a16="http://schemas.microsoft.com/office/drawing/2014/main" id="{BEEB5A96-B7AF-D92C-C951-ADC33E3E3FF0}"/>
              </a:ext>
            </a:extLst>
          </p:cNvPr>
          <p:cNvGrpSpPr/>
          <p:nvPr/>
        </p:nvGrpSpPr>
        <p:grpSpPr>
          <a:xfrm>
            <a:off x="7682185" y="1605980"/>
            <a:ext cx="420788" cy="385206"/>
            <a:chOff x="2899507" y="2163028"/>
            <a:chExt cx="420788" cy="385206"/>
          </a:xfrm>
        </p:grpSpPr>
        <p:grpSp>
          <p:nvGrpSpPr>
            <p:cNvPr id="140" name="Group 139">
              <a:extLst>
                <a:ext uri="{FF2B5EF4-FFF2-40B4-BE49-F238E27FC236}">
                  <a16:creationId xmlns:a16="http://schemas.microsoft.com/office/drawing/2014/main" id="{BACE8E01-BBA0-65A8-2D5E-9F5A8B21F15F}"/>
                </a:ext>
              </a:extLst>
            </p:cNvPr>
            <p:cNvGrpSpPr/>
            <p:nvPr/>
          </p:nvGrpSpPr>
          <p:grpSpPr>
            <a:xfrm>
              <a:off x="2899507" y="2163028"/>
              <a:ext cx="306576" cy="385206"/>
              <a:chOff x="3235765" y="1608456"/>
              <a:chExt cx="280882" cy="385206"/>
            </a:xfrm>
          </p:grpSpPr>
          <p:sp>
            <p:nvSpPr>
              <p:cNvPr id="142" name="Line 14">
                <a:extLst>
                  <a:ext uri="{FF2B5EF4-FFF2-40B4-BE49-F238E27FC236}">
                    <a16:creationId xmlns:a16="http://schemas.microsoft.com/office/drawing/2014/main" id="{E1FF3AD8-172F-A687-B702-F901E888132E}"/>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43" name="Rectangle 15">
                <a:extLst>
                  <a:ext uri="{FF2B5EF4-FFF2-40B4-BE49-F238E27FC236}">
                    <a16:creationId xmlns:a16="http://schemas.microsoft.com/office/drawing/2014/main" id="{762FFC40-7136-64FE-EE84-D24EC736944B}"/>
                  </a:ext>
                </a:extLst>
              </p:cNvPr>
              <p:cNvSpPr>
                <a:spLocks noChangeArrowheads="1"/>
              </p:cNvSpPr>
              <p:nvPr/>
            </p:nvSpPr>
            <p:spPr bwMode="auto">
              <a:xfrm>
                <a:off x="3235765" y="1722114"/>
                <a:ext cx="280882" cy="271548"/>
              </a:xfrm>
              <a:prstGeom prst="rect">
                <a:avLst/>
              </a:prstGeom>
              <a:noFill/>
              <a:ln w="12700">
                <a:noFill/>
                <a:miter lim="800000"/>
                <a:headEnd/>
                <a:tailEnd/>
              </a:ln>
            </p:spPr>
            <p:txBody>
              <a:bodyPr wrap="none" lIns="56555" tIns="27781" rIns="56555" bIns="27781">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grpSp>
        <p:sp>
          <p:nvSpPr>
            <p:cNvPr id="141" name="Line 13">
              <a:extLst>
                <a:ext uri="{FF2B5EF4-FFF2-40B4-BE49-F238E27FC236}">
                  <a16:creationId xmlns:a16="http://schemas.microsoft.com/office/drawing/2014/main" id="{89ADA608-B7E2-58B0-EC18-4D48CCA48C06}"/>
                </a:ext>
              </a:extLst>
            </p:cNvPr>
            <p:cNvSpPr>
              <a:spLocks noChangeShapeType="1"/>
            </p:cNvSpPr>
            <p:nvPr/>
          </p:nvSpPr>
          <p:spPr bwMode="auto">
            <a:xfrm>
              <a:off x="2921077" y="2227143"/>
              <a:ext cx="399218"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sp>
        <p:nvSpPr>
          <p:cNvPr id="144" name="TextBox 143">
            <a:extLst>
              <a:ext uri="{FF2B5EF4-FFF2-40B4-BE49-F238E27FC236}">
                <a16:creationId xmlns:a16="http://schemas.microsoft.com/office/drawing/2014/main" id="{394B170E-EF7D-D6B2-6FA6-FB196DB3C79F}"/>
              </a:ext>
            </a:extLst>
          </p:cNvPr>
          <p:cNvSpPr txBox="1"/>
          <p:nvPr/>
        </p:nvSpPr>
        <p:spPr>
          <a:xfrm>
            <a:off x="2566899" y="3195359"/>
            <a:ext cx="8873262" cy="3170099"/>
          </a:xfrm>
          <a:prstGeom prst="rect">
            <a:avLst/>
          </a:prstGeom>
          <a:noFill/>
        </p:spPr>
        <p:txBody>
          <a:bodyPr wrap="square" rtlCol="0">
            <a:spAutoFit/>
          </a:bodyPr>
          <a:lstStyle/>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lang="en-US" sz="2400" dirty="0">
                <a:solidFill>
                  <a:srgbClr val="C6DAC3"/>
                </a:solidFill>
                <a:latin typeface="18 VAG Rounded Light   02390" pitchFamily="2" charset="0"/>
              </a:rPr>
              <a:t>Current</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a:t>
            </a:r>
            <a:r>
              <a:rPr kumimoji="0" lang="en-US" sz="2400" b="0" u="none" strike="noStrike" kern="1200" cap="none" spc="0" normalizeH="0" baseline="0" noProof="0" dirty="0">
                <a:ln>
                  <a:noFill/>
                </a:ln>
                <a:solidFill>
                  <a:srgbClr val="C6DAC3"/>
                </a:solidFill>
                <a:effectLst/>
                <a:uLnTx/>
                <a:uFillTx/>
                <a:latin typeface="18 VAG Rounded Light   02390" pitchFamily="2" charset="0"/>
                <a:ea typeface="+mn-ea"/>
                <a:cs typeface="+mn-cs"/>
              </a:rPr>
              <a:t>abstraction</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Memory holds both instructions and data in one contiguous 32-bit memory space.</a:t>
            </a:r>
          </a:p>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In our processor, we’ll use two “separate” memories:</a:t>
            </a:r>
          </a:p>
          <a:p>
            <a:pPr marL="863600" lvl="2" indent="-304800" defTabSz="914377">
              <a:buClr>
                <a:schemeClr val="accent1"/>
              </a:buClr>
              <a:buFont typeface=".Hiragino Kaku Gothic Interface W3"/>
              <a:buChar char="▪"/>
              <a:tabLst>
                <a:tab pos="2224088" algn="l"/>
              </a:tabLst>
              <a:defRPr/>
            </a:pPr>
            <a:r>
              <a:rPr kumimoji="0" lang="en-US" sz="2000" b="1" u="none" strike="noStrike" kern="1200" cap="none" spc="0" normalizeH="0" baseline="0" noProof="0" dirty="0">
                <a:ln>
                  <a:noFill/>
                </a:ln>
                <a:solidFill>
                  <a:schemeClr val="accent5"/>
                </a:solidFill>
                <a:effectLst/>
                <a:uLnTx/>
                <a:uFillTx/>
                <a:latin typeface="Courier New" panose="02070309020205020404" pitchFamily="49" charset="0"/>
                <a:cs typeface="Courier New" panose="02070309020205020404" pitchFamily="49" charset="0"/>
              </a:rPr>
              <a:t>IMEM</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A </a:t>
            </a:r>
            <a:r>
              <a:rPr kumimoji="0" lang="en-US" sz="2000" b="0" i="1" u="none" strike="noStrike" kern="1200" cap="none" spc="0" normalizeH="0" baseline="0" noProof="0" dirty="0">
                <a:ln>
                  <a:noFill/>
                </a:ln>
                <a:solidFill>
                  <a:schemeClr val="accent4"/>
                </a:solidFill>
                <a:effectLst/>
                <a:uLnTx/>
                <a:uFillTx/>
                <a:latin typeface="18 VAG Rounded Light   02390" pitchFamily="2" charset="0"/>
                <a:ea typeface="+mn-ea"/>
                <a:cs typeface="+mn-cs"/>
              </a:rPr>
              <a:t>read-only</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memory for </a:t>
            </a:r>
            <a:r>
              <a:rPr lang="en-US" sz="2000" dirty="0">
                <a:solidFill>
                  <a:srgbClr val="00BDE2"/>
                </a:solidFill>
                <a:latin typeface="18 VAG Rounded Light   02390" pitchFamily="2" charset="0"/>
              </a:rPr>
              <a:t>fetching instructions.</a:t>
            </a:r>
          </a:p>
          <a:p>
            <a:pPr marL="863600" lvl="2" indent="-304800" defTabSz="914377">
              <a:buClr>
                <a:schemeClr val="accent1"/>
              </a:buClr>
              <a:buFont typeface=".Hiragino Kaku Gothic Interface W3"/>
              <a:buChar char="▪"/>
              <a:tabLst>
                <a:tab pos="2224088" algn="l"/>
              </a:tabLst>
              <a:defRPr/>
            </a:pPr>
            <a:r>
              <a:rPr kumimoji="0" lang="en-US" sz="2000" b="1" u="none" strike="noStrike" kern="1200" cap="none" spc="0" normalizeH="0" baseline="0" noProof="0" dirty="0">
                <a:ln>
                  <a:noFill/>
                </a:ln>
                <a:solidFill>
                  <a:schemeClr val="accent6"/>
                </a:solidFill>
                <a:effectLst/>
                <a:uLnTx/>
                <a:uFillTx/>
                <a:latin typeface="Courier New" panose="02070309020205020404" pitchFamily="49" charset="0"/>
                <a:cs typeface="Courier New" panose="02070309020205020404" pitchFamily="49" charset="0"/>
              </a:rPr>
              <a:t>DMEM</a:t>
            </a: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 	A memory for </a:t>
            </a:r>
            <a:r>
              <a:rPr lang="en-US" sz="2000" dirty="0">
                <a:solidFill>
                  <a:srgbClr val="00BDE2"/>
                </a:solidFill>
                <a:latin typeface="18 VAG Rounded Light   02390" pitchFamily="2" charset="0"/>
              </a:rPr>
              <a:t>loading (read) and storing (write) data words.</a:t>
            </a:r>
          </a:p>
          <a:p>
            <a:pPr marL="863600" lvl="2" indent="-304800" defTabSz="914377">
              <a:buFont typeface=".Hiragino Kaku Gothic Interface W3"/>
              <a:buChar char="▪"/>
              <a:tabLst>
                <a:tab pos="2224088" algn="l"/>
              </a:tabLst>
              <a:defRPr/>
            </a:pPr>
            <a:r>
              <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rPr>
              <a:t>Under the hood, these are placeholders for caches. </a:t>
            </a:r>
            <a:r>
              <a:rPr kumimoji="0" lang="en-US" sz="1600" b="0" u="none" strike="noStrike" kern="1200" cap="none" spc="0" normalizeH="0" baseline="0" noProof="0" dirty="0">
                <a:ln>
                  <a:noFill/>
                </a:ln>
                <a:solidFill>
                  <a:srgbClr val="00BDE2"/>
                </a:solidFill>
                <a:effectLst/>
                <a:uLnTx/>
                <a:uFillTx/>
                <a:latin typeface="18 VAG Rounded Light   02390" pitchFamily="2" charset="0"/>
                <a:ea typeface="+mn-ea"/>
                <a:cs typeface="+mn-cs"/>
              </a:rPr>
              <a:t>(more later)</a:t>
            </a:r>
            <a:endParaRPr kumimoji="0" lang="en-US" sz="2000" b="0" u="none" strike="noStrike" kern="1200" cap="none" spc="0" normalizeH="0" baseline="0" noProof="0" dirty="0">
              <a:ln>
                <a:noFill/>
              </a:ln>
              <a:solidFill>
                <a:srgbClr val="00BDE2"/>
              </a:solidFill>
              <a:effectLst/>
              <a:uLnTx/>
              <a:uFillTx/>
              <a:latin typeface="18 VAG Rounded Light   02390" pitchFamily="2" charset="0"/>
              <a:ea typeface="+mn-ea"/>
              <a:cs typeface="+mn-cs"/>
            </a:endParaRPr>
          </a:p>
          <a:p>
            <a:pPr marL="406400" marR="0" lvl="1" indent="-304800" algn="l" defTabSz="914377" rtl="0" eaLnBrk="1" fontAlgn="auto" latinLnBrk="0" hangingPunct="1">
              <a:lnSpc>
                <a:spcPct val="100000"/>
              </a:lnSpc>
              <a:spcBef>
                <a:spcPts val="0"/>
              </a:spcBef>
              <a:spcAft>
                <a:spcPts val="0"/>
              </a:spcAft>
              <a:buClrTx/>
              <a:buSzPct val="90000"/>
              <a:buFont typeface=".Hiragino Kaku Gothic Interface W3"/>
              <a:buChar char="▫"/>
              <a:tabLst/>
              <a:defRPr/>
            </a:pP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Because IMEM is read-only, it always behaves like a combinational block:</a:t>
            </a:r>
            <a:endParaRPr lang="en-US" sz="2400" dirty="0">
              <a:solidFill>
                <a:srgbClr val="00BDE2"/>
              </a:solidFill>
              <a:latin typeface="18 VAG Rounded Light   02390" pitchFamily="2" charset="0"/>
            </a:endParaRPr>
          </a:p>
          <a:p>
            <a:pPr marL="863600" marR="0" lvl="2" indent="-304800" algn="l" defTabSz="914377" rtl="0" eaLnBrk="1" fontAlgn="auto" latinLnBrk="0" hangingPunct="1">
              <a:lnSpc>
                <a:spcPct val="100000"/>
              </a:lnSpc>
              <a:spcBef>
                <a:spcPts val="0"/>
              </a:spcBef>
              <a:spcAft>
                <a:spcPts val="0"/>
              </a:spcAft>
              <a:buClrTx/>
              <a:buSzTx/>
              <a:buFont typeface=".Hiragino Kaku Gothic Interface W3"/>
              <a:buChar char="▪"/>
              <a:defRPr/>
            </a:pPr>
            <a:r>
              <a:rPr lang="en-US" sz="2000" dirty="0">
                <a:solidFill>
                  <a:srgbClr val="00BDE2"/>
                </a:solidFill>
                <a:latin typeface="18 VAG Rounded Light   02390" pitchFamily="2" charset="0"/>
              </a:rPr>
              <a:t>If </a:t>
            </a:r>
            <a:r>
              <a:rPr lang="en-US" sz="2000" i="1" dirty="0" err="1">
                <a:solidFill>
                  <a:srgbClr val="00BDE2"/>
                </a:solidFill>
                <a:latin typeface="18 VAG Rounded Light   02390" pitchFamily="2" charset="0"/>
              </a:rPr>
              <a:t>addr</a:t>
            </a:r>
            <a:r>
              <a:rPr lang="en-US" sz="2000" dirty="0">
                <a:solidFill>
                  <a:srgbClr val="00BDE2"/>
                </a:solidFill>
                <a:latin typeface="18 VAG Rounded Light   02390" pitchFamily="2" charset="0"/>
              </a:rPr>
              <a:t> valid, then </a:t>
            </a:r>
            <a:r>
              <a:rPr lang="en-US" sz="2000" i="1" dirty="0" err="1">
                <a:solidFill>
                  <a:srgbClr val="00BDE2"/>
                </a:solidFill>
                <a:latin typeface="18 VAG Rounded Light   02390" pitchFamily="2" charset="0"/>
              </a:rPr>
              <a:t>instr</a:t>
            </a:r>
            <a:r>
              <a:rPr lang="en-US" sz="2000" dirty="0">
                <a:solidFill>
                  <a:srgbClr val="00BDE2"/>
                </a:solidFill>
                <a:latin typeface="18 VAG Rounded Light   02390" pitchFamily="2" charset="0"/>
              </a:rPr>
              <a:t> valid after access time.</a:t>
            </a:r>
            <a:endParaRPr kumimoji="0" lang="en-US" sz="2000" b="0" i="0" u="none" strike="noStrike" kern="1200" cap="none" spc="0" normalizeH="0" baseline="0" noProof="0" dirty="0">
              <a:ln>
                <a:noFill/>
              </a:ln>
              <a:solidFill>
                <a:srgbClr val="C6DAC3"/>
              </a:solidFill>
              <a:effectLst/>
              <a:uLnTx/>
              <a:uFillTx/>
              <a:latin typeface="18 VAG Rounded Light   02390" pitchFamily="2" charset="0"/>
              <a:ea typeface="+mn-ea"/>
              <a:cs typeface="+mn-cs"/>
            </a:endParaRPr>
          </a:p>
        </p:txBody>
      </p:sp>
      <p:sp>
        <p:nvSpPr>
          <p:cNvPr id="145" name="Right Arrow 144">
            <a:extLst>
              <a:ext uri="{FF2B5EF4-FFF2-40B4-BE49-F238E27FC236}">
                <a16:creationId xmlns:a16="http://schemas.microsoft.com/office/drawing/2014/main" id="{55561237-77F1-95E2-82E1-709B382FFB3A}"/>
              </a:ext>
            </a:extLst>
          </p:cNvPr>
          <p:cNvSpPr/>
          <p:nvPr/>
        </p:nvSpPr>
        <p:spPr>
          <a:xfrm>
            <a:off x="5183048" y="1382940"/>
            <a:ext cx="590374" cy="944943"/>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98194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5A8D1-E526-2695-9DA1-87631D6D16DF}"/>
              </a:ext>
            </a:extLst>
          </p:cNvPr>
          <p:cNvSpPr>
            <a:spLocks noGrp="1"/>
          </p:cNvSpPr>
          <p:nvPr>
            <p:ph idx="1"/>
          </p:nvPr>
        </p:nvSpPr>
        <p:spPr>
          <a:xfrm>
            <a:off x="288412" y="916710"/>
            <a:ext cx="7510050" cy="5287965"/>
          </a:xfrm>
        </p:spPr>
        <p:txBody>
          <a:bodyPr>
            <a:normAutofit/>
          </a:bodyPr>
          <a:lstStyle/>
          <a:p>
            <a:r>
              <a:rPr lang="en-US" sz="2800" dirty="0"/>
              <a:t>Task: “Execute an instruction.”</a:t>
            </a:r>
          </a:p>
          <a:p>
            <a:pPr lvl="1">
              <a:lnSpc>
                <a:spcPct val="85000"/>
              </a:lnSpc>
            </a:pPr>
            <a:r>
              <a:rPr lang="en-US" sz="2400" dirty="0"/>
              <a:t>All necessary operations,</a:t>
            </a:r>
            <a:br>
              <a:rPr lang="en-US" sz="2400" dirty="0"/>
            </a:br>
            <a:r>
              <a:rPr lang="en-US" sz="2400" dirty="0"/>
              <a:t>starting with fetching the instruction.</a:t>
            </a:r>
          </a:p>
          <a:p>
            <a:pPr>
              <a:buClr>
                <a:schemeClr val="bg1"/>
              </a:buClr>
            </a:pPr>
            <a:r>
              <a:rPr lang="en-US" sz="2800" b="0" dirty="0">
                <a:solidFill>
                  <a:schemeClr val="accent4">
                    <a:alpha val="99000"/>
                  </a:schemeClr>
                </a:solidFill>
                <a:latin typeface="18 VAG Rounded Light   02390" pitchFamily="2" charset="0"/>
              </a:rPr>
              <a:t>Problem</a:t>
            </a:r>
            <a:r>
              <a:rPr lang="en-US" sz="2800" dirty="0"/>
              <a:t>: A single “monolithic” block would be bulky and inefficient.</a:t>
            </a:r>
          </a:p>
          <a:p>
            <a:pPr>
              <a:buClr>
                <a:schemeClr val="bg1"/>
              </a:buClr>
            </a:pPr>
            <a:r>
              <a:rPr lang="en-US" sz="2800" b="0" dirty="0">
                <a:solidFill>
                  <a:schemeClr val="accent4">
                    <a:alpha val="99000"/>
                  </a:schemeClr>
                </a:solidFill>
                <a:latin typeface="18 VAG Rounded Light   02390" pitchFamily="2" charset="0"/>
              </a:rPr>
              <a:t>Solution</a:t>
            </a:r>
            <a:r>
              <a:rPr lang="en-US" sz="2800" dirty="0"/>
              <a:t>: Break up the process into </a:t>
            </a:r>
            <a:r>
              <a:rPr lang="en-US" sz="2800" b="0" dirty="0">
                <a:solidFill>
                  <a:schemeClr val="accent4">
                    <a:alpha val="99000"/>
                  </a:schemeClr>
                </a:solidFill>
                <a:latin typeface="18 VAG Rounded Light   02390" pitchFamily="2" charset="0"/>
              </a:rPr>
              <a:t>stages</a:t>
            </a:r>
            <a:r>
              <a:rPr lang="en-US" sz="2800" dirty="0"/>
              <a:t>, then connect the stages to create the whole </a:t>
            </a:r>
            <a:r>
              <a:rPr lang="en-US" sz="2800" dirty="0" err="1"/>
              <a:t>datapath</a:t>
            </a:r>
            <a:r>
              <a:rPr lang="en-US" sz="2800" dirty="0"/>
              <a:t>.</a:t>
            </a:r>
          </a:p>
          <a:p>
            <a:pPr lvl="1">
              <a:lnSpc>
                <a:spcPct val="85000"/>
              </a:lnSpc>
            </a:pPr>
            <a:r>
              <a:rPr lang="en-US" sz="2400" dirty="0"/>
              <a:t>Smaller stages are easier to design!</a:t>
            </a:r>
          </a:p>
          <a:p>
            <a:pPr lvl="1">
              <a:lnSpc>
                <a:spcPct val="85000"/>
              </a:lnSpc>
              <a:buClr>
                <a:schemeClr val="accent2"/>
              </a:buClr>
            </a:pPr>
            <a:r>
              <a:rPr lang="en-US" sz="2400" i="1" dirty="0">
                <a:solidFill>
                  <a:schemeClr val="accent4"/>
                </a:solidFill>
              </a:rPr>
              <a:t>Modularity</a:t>
            </a:r>
            <a:r>
              <a:rPr lang="en-US" sz="2400" dirty="0"/>
              <a:t>: Easy to optimize one stage without touching the others.</a:t>
            </a:r>
          </a:p>
        </p:txBody>
      </p:sp>
      <p:sp>
        <p:nvSpPr>
          <p:cNvPr id="2" name="Title 1">
            <a:extLst>
              <a:ext uri="{FF2B5EF4-FFF2-40B4-BE49-F238E27FC236}">
                <a16:creationId xmlns:a16="http://schemas.microsoft.com/office/drawing/2014/main" id="{6839356C-5832-F645-420B-9869B69280CB}"/>
              </a:ext>
            </a:extLst>
          </p:cNvPr>
          <p:cNvSpPr>
            <a:spLocks noGrp="1"/>
          </p:cNvSpPr>
          <p:nvPr>
            <p:ph type="title"/>
          </p:nvPr>
        </p:nvSpPr>
        <p:spPr/>
        <p:txBody>
          <a:bodyPr>
            <a:normAutofit/>
          </a:bodyPr>
          <a:lstStyle/>
          <a:p>
            <a:r>
              <a:rPr lang="en-US" dirty="0"/>
              <a:t>Design the Datapath in Phases</a:t>
            </a:r>
          </a:p>
        </p:txBody>
      </p:sp>
      <p:sp>
        <p:nvSpPr>
          <p:cNvPr id="4" name="Cloud 3">
            <a:extLst>
              <a:ext uri="{FF2B5EF4-FFF2-40B4-BE49-F238E27FC236}">
                <a16:creationId xmlns:a16="http://schemas.microsoft.com/office/drawing/2014/main" id="{12B98D3E-4533-6B62-A0A7-FC4AA29A1470}"/>
              </a:ext>
            </a:extLst>
          </p:cNvPr>
          <p:cNvSpPr/>
          <p:nvPr/>
        </p:nvSpPr>
        <p:spPr>
          <a:xfrm>
            <a:off x="9638268" y="2097514"/>
            <a:ext cx="1779373" cy="3572686"/>
          </a:xfrm>
          <a:prstGeom prst="cloud">
            <a:avLst/>
          </a:prstGeom>
          <a:noFill/>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18 VAG Rounded Light   02390" pitchFamily="2" charset="0"/>
            </a:endParaRPr>
          </a:p>
        </p:txBody>
      </p:sp>
      <p:sp>
        <p:nvSpPr>
          <p:cNvPr id="5" name="TextBox 4">
            <a:extLst>
              <a:ext uri="{FF2B5EF4-FFF2-40B4-BE49-F238E27FC236}">
                <a16:creationId xmlns:a16="http://schemas.microsoft.com/office/drawing/2014/main" id="{0BE32040-DAE5-A265-BBF3-7D248486AA8C}"/>
              </a:ext>
            </a:extLst>
          </p:cNvPr>
          <p:cNvSpPr txBox="1"/>
          <p:nvPr/>
        </p:nvSpPr>
        <p:spPr>
          <a:xfrm>
            <a:off x="9638269" y="3560692"/>
            <a:ext cx="1779373" cy="646331"/>
          </a:xfrm>
          <a:prstGeom prst="rect">
            <a:avLst/>
          </a:prstGeom>
          <a:noFill/>
          <a:ln>
            <a:noFill/>
          </a:ln>
        </p:spPr>
        <p:txBody>
          <a:bodyPr wrap="square" rtlCol="0">
            <a:spAutoFit/>
          </a:bodyPr>
          <a:lstStyle/>
          <a:p>
            <a:pPr algn="ctr"/>
            <a:r>
              <a:rPr lang="en-US" sz="1800" dirty="0">
                <a:solidFill>
                  <a:schemeClr val="bg1"/>
                </a:solidFill>
                <a:latin typeface="18 VAG Rounded Light   02390" pitchFamily="2" charset="0"/>
              </a:rPr>
              <a:t>Combinational logic</a:t>
            </a:r>
          </a:p>
        </p:txBody>
      </p:sp>
      <p:grpSp>
        <p:nvGrpSpPr>
          <p:cNvPr id="6" name="Group 5">
            <a:extLst>
              <a:ext uri="{FF2B5EF4-FFF2-40B4-BE49-F238E27FC236}">
                <a16:creationId xmlns:a16="http://schemas.microsoft.com/office/drawing/2014/main" id="{658CD66D-1D71-1AC8-6083-23CF89FD5F91}"/>
              </a:ext>
            </a:extLst>
          </p:cNvPr>
          <p:cNvGrpSpPr/>
          <p:nvPr/>
        </p:nvGrpSpPr>
        <p:grpSpPr>
          <a:xfrm>
            <a:off x="8589264" y="2264217"/>
            <a:ext cx="370661" cy="643159"/>
            <a:chOff x="8439707" y="2607275"/>
            <a:chExt cx="370661" cy="643159"/>
          </a:xfrm>
        </p:grpSpPr>
        <p:sp>
          <p:nvSpPr>
            <p:cNvPr id="7" name="Rectangle 7">
              <a:extLst>
                <a:ext uri="{FF2B5EF4-FFF2-40B4-BE49-F238E27FC236}">
                  <a16:creationId xmlns:a16="http://schemas.microsoft.com/office/drawing/2014/main" id="{1B21F852-16D4-3F37-9429-EB3B4DE45E41}"/>
                </a:ext>
              </a:extLst>
            </p:cNvPr>
            <p:cNvSpPr>
              <a:spLocks noChangeArrowheads="1"/>
            </p:cNvSpPr>
            <p:nvPr/>
          </p:nvSpPr>
          <p:spPr bwMode="auto">
            <a:xfrm>
              <a:off x="8439707" y="2607275"/>
              <a:ext cx="370661"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PC</a:t>
              </a:r>
            </a:p>
          </p:txBody>
        </p:sp>
        <p:sp>
          <p:nvSpPr>
            <p:cNvPr id="8" name="Line 18">
              <a:extLst>
                <a:ext uri="{FF2B5EF4-FFF2-40B4-BE49-F238E27FC236}">
                  <a16:creationId xmlns:a16="http://schemas.microsoft.com/office/drawing/2014/main" id="{87F28A85-E8B8-57AA-CE4A-E9FEAE62EC66}"/>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9" name="Line 19">
              <a:extLst>
                <a:ext uri="{FF2B5EF4-FFF2-40B4-BE49-F238E27FC236}">
                  <a16:creationId xmlns:a16="http://schemas.microsoft.com/office/drawing/2014/main" id="{156A60B1-FA2E-DB79-7200-94029A3DDAC0}"/>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44E6DD7E-88D6-24CB-8622-272CFA0E6390}"/>
              </a:ext>
            </a:extLst>
          </p:cNvPr>
          <p:cNvGrpSpPr/>
          <p:nvPr/>
        </p:nvGrpSpPr>
        <p:grpSpPr>
          <a:xfrm>
            <a:off x="8365565" y="3127101"/>
            <a:ext cx="594360" cy="643159"/>
            <a:chOff x="8439705" y="2607275"/>
            <a:chExt cx="594360" cy="643159"/>
          </a:xfrm>
        </p:grpSpPr>
        <p:sp>
          <p:nvSpPr>
            <p:cNvPr id="11" name="Rectangle 7">
              <a:extLst>
                <a:ext uri="{FF2B5EF4-FFF2-40B4-BE49-F238E27FC236}">
                  <a16:creationId xmlns:a16="http://schemas.microsoft.com/office/drawing/2014/main" id="{9CD7F3EC-6AEA-532D-8CA2-CE13A6262FD1}"/>
                </a:ext>
              </a:extLst>
            </p:cNvPr>
            <p:cNvSpPr>
              <a:spLocks noChangeArrowheads="1"/>
            </p:cNvSpPr>
            <p:nvPr/>
          </p:nvSpPr>
          <p:spPr bwMode="auto">
            <a:xfrm>
              <a:off x="8439705"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IMEM</a:t>
              </a:r>
            </a:p>
          </p:txBody>
        </p:sp>
        <p:sp>
          <p:nvSpPr>
            <p:cNvPr id="12" name="Line 18">
              <a:extLst>
                <a:ext uri="{FF2B5EF4-FFF2-40B4-BE49-F238E27FC236}">
                  <a16:creationId xmlns:a16="http://schemas.microsoft.com/office/drawing/2014/main" id="{13E73CB6-832F-0E31-4C45-F2B125DBD036}"/>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3" name="Line 19">
              <a:extLst>
                <a:ext uri="{FF2B5EF4-FFF2-40B4-BE49-F238E27FC236}">
                  <a16:creationId xmlns:a16="http://schemas.microsoft.com/office/drawing/2014/main" id="{5ED9B9E9-0838-3910-87B7-03A7DE348956}"/>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4" name="Group 13">
            <a:extLst>
              <a:ext uri="{FF2B5EF4-FFF2-40B4-BE49-F238E27FC236}">
                <a16:creationId xmlns:a16="http://schemas.microsoft.com/office/drawing/2014/main" id="{1E39DFBD-42FD-CFE2-009D-B2ED43750F81}"/>
              </a:ext>
            </a:extLst>
          </p:cNvPr>
          <p:cNvGrpSpPr/>
          <p:nvPr/>
        </p:nvGrpSpPr>
        <p:grpSpPr>
          <a:xfrm>
            <a:off x="8365567" y="3989985"/>
            <a:ext cx="594360" cy="643159"/>
            <a:chOff x="8439707" y="2607275"/>
            <a:chExt cx="594360" cy="643159"/>
          </a:xfrm>
        </p:grpSpPr>
        <p:sp>
          <p:nvSpPr>
            <p:cNvPr id="15" name="Rectangle 7">
              <a:extLst>
                <a:ext uri="{FF2B5EF4-FFF2-40B4-BE49-F238E27FC236}">
                  <a16:creationId xmlns:a16="http://schemas.microsoft.com/office/drawing/2014/main" id="{48C973A7-F73A-8E99-53F9-20E201B7D3C0}"/>
                </a:ext>
              </a:extLst>
            </p:cNvPr>
            <p:cNvSpPr>
              <a:spLocks noChangeArrowheads="1"/>
            </p:cNvSpPr>
            <p:nvPr/>
          </p:nvSpPr>
          <p:spPr bwMode="auto">
            <a:xfrm>
              <a:off x="8439707"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Reg[ ]</a:t>
              </a:r>
            </a:p>
          </p:txBody>
        </p:sp>
        <p:sp>
          <p:nvSpPr>
            <p:cNvPr id="16" name="Line 18">
              <a:extLst>
                <a:ext uri="{FF2B5EF4-FFF2-40B4-BE49-F238E27FC236}">
                  <a16:creationId xmlns:a16="http://schemas.microsoft.com/office/drawing/2014/main" id="{3AEB00D9-AFE7-B71A-4B87-5E9E3C944DDF}"/>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17" name="Line 19">
              <a:extLst>
                <a:ext uri="{FF2B5EF4-FFF2-40B4-BE49-F238E27FC236}">
                  <a16:creationId xmlns:a16="http://schemas.microsoft.com/office/drawing/2014/main" id="{1F3D9FF1-6462-DDBE-2B03-25EE9E01C570}"/>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grpSp>
        <p:nvGrpSpPr>
          <p:cNvPr id="18" name="Group 17">
            <a:extLst>
              <a:ext uri="{FF2B5EF4-FFF2-40B4-BE49-F238E27FC236}">
                <a16:creationId xmlns:a16="http://schemas.microsoft.com/office/drawing/2014/main" id="{36FB696A-B700-CC10-948A-FA21D236EA65}"/>
              </a:ext>
            </a:extLst>
          </p:cNvPr>
          <p:cNvGrpSpPr/>
          <p:nvPr/>
        </p:nvGrpSpPr>
        <p:grpSpPr>
          <a:xfrm>
            <a:off x="8365567" y="4852870"/>
            <a:ext cx="594360" cy="643159"/>
            <a:chOff x="8439707" y="2607275"/>
            <a:chExt cx="594360" cy="643159"/>
          </a:xfrm>
        </p:grpSpPr>
        <p:sp>
          <p:nvSpPr>
            <p:cNvPr id="19" name="Rectangle 7">
              <a:extLst>
                <a:ext uri="{FF2B5EF4-FFF2-40B4-BE49-F238E27FC236}">
                  <a16:creationId xmlns:a16="http://schemas.microsoft.com/office/drawing/2014/main" id="{396161AA-3A56-A4AF-531C-E0E76584BC78}"/>
                </a:ext>
              </a:extLst>
            </p:cNvPr>
            <p:cNvSpPr>
              <a:spLocks noChangeArrowheads="1"/>
            </p:cNvSpPr>
            <p:nvPr/>
          </p:nvSpPr>
          <p:spPr bwMode="auto">
            <a:xfrm>
              <a:off x="8439707" y="2607275"/>
              <a:ext cx="594360" cy="643159"/>
            </a:xfrm>
            <a:prstGeom prst="rect">
              <a:avLst/>
            </a:prstGeom>
            <a:noFill/>
            <a:ln w="28575">
              <a:solidFill>
                <a:schemeClr val="bg1"/>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18 VAG Rounded Light   02390" pitchFamily="2" charset="0"/>
                  <a:ea typeface="ＭＳ Ｐゴシック" charset="-128"/>
                  <a:cs typeface="ＭＳ Ｐゴシック" charset="-128"/>
                </a:rPr>
                <a:t>DMEM</a:t>
              </a:r>
            </a:p>
          </p:txBody>
        </p:sp>
        <p:sp>
          <p:nvSpPr>
            <p:cNvPr id="20" name="Line 18">
              <a:extLst>
                <a:ext uri="{FF2B5EF4-FFF2-40B4-BE49-F238E27FC236}">
                  <a16:creationId xmlns:a16="http://schemas.microsoft.com/office/drawing/2014/main" id="{D5A3A6B9-2785-0FC3-A54D-0B27392E1382}"/>
                </a:ext>
              </a:extLst>
            </p:cNvPr>
            <p:cNvSpPr>
              <a:spLocks noChangeShapeType="1"/>
            </p:cNvSpPr>
            <p:nvPr/>
          </p:nvSpPr>
          <p:spPr bwMode="auto">
            <a:xfrm flipV="1">
              <a:off x="8468480"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sp>
          <p:nvSpPr>
            <p:cNvPr id="21" name="Line 19">
              <a:extLst>
                <a:ext uri="{FF2B5EF4-FFF2-40B4-BE49-F238E27FC236}">
                  <a16:creationId xmlns:a16="http://schemas.microsoft.com/office/drawing/2014/main" id="{B180424B-0242-78EB-EA1E-5006425B6A13}"/>
                </a:ext>
              </a:extLst>
            </p:cNvPr>
            <p:cNvSpPr>
              <a:spLocks noChangeShapeType="1"/>
            </p:cNvSpPr>
            <p:nvPr/>
          </p:nvSpPr>
          <p:spPr bwMode="auto">
            <a:xfrm>
              <a:off x="8516105" y="3145263"/>
              <a:ext cx="47625" cy="95250"/>
            </a:xfrm>
            <a:prstGeom prst="line">
              <a:avLst/>
            </a:prstGeom>
            <a:noFill/>
            <a:ln w="19050" cap="rnd">
              <a:solidFill>
                <a:schemeClr val="bg1"/>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AGRundschriftDLig" panose="00000400000000000000" pitchFamily="50" charset="0"/>
                <a:ea typeface="ＭＳ Ｐゴシック" charset="-128"/>
                <a:cs typeface="ＭＳ Ｐゴシック" charset="-128"/>
              </a:endParaRPr>
            </a:p>
          </p:txBody>
        </p:sp>
      </p:grpSp>
      <p:sp>
        <p:nvSpPr>
          <p:cNvPr id="22" name="Freeform 21">
            <a:extLst>
              <a:ext uri="{FF2B5EF4-FFF2-40B4-BE49-F238E27FC236}">
                <a16:creationId xmlns:a16="http://schemas.microsoft.com/office/drawing/2014/main" id="{107244CA-9897-1A9F-6E32-5D360A42FE60}"/>
              </a:ext>
            </a:extLst>
          </p:cNvPr>
          <p:cNvSpPr/>
          <p:nvPr/>
        </p:nvSpPr>
        <p:spPr>
          <a:xfrm>
            <a:off x="7846087" y="5937322"/>
            <a:ext cx="403194" cy="234779"/>
          </a:xfrm>
          <a:custGeom>
            <a:avLst/>
            <a:gdLst>
              <a:gd name="connsiteX0" fmla="*/ 0 w 2125362"/>
              <a:gd name="connsiteY0" fmla="*/ 605481 h 617838"/>
              <a:gd name="connsiteX1" fmla="*/ 160638 w 2125362"/>
              <a:gd name="connsiteY1" fmla="*/ 0 h 617838"/>
              <a:gd name="connsiteX2" fmla="*/ 1000897 w 2125362"/>
              <a:gd name="connsiteY2" fmla="*/ 0 h 617838"/>
              <a:gd name="connsiteX3" fmla="*/ 1186249 w 2125362"/>
              <a:gd name="connsiteY3" fmla="*/ 605481 h 617838"/>
              <a:gd name="connsiteX4" fmla="*/ 2038865 w 2125362"/>
              <a:gd name="connsiteY4" fmla="*/ 617838 h 617838"/>
              <a:gd name="connsiteX5" fmla="*/ 2125362 w 2125362"/>
              <a:gd name="connsiteY5" fmla="*/ 247136 h 617838"/>
              <a:gd name="connsiteX6" fmla="*/ 2125362 w 2125362"/>
              <a:gd name="connsiteY6" fmla="*/ 247136 h 61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362" h="617838">
                <a:moveTo>
                  <a:pt x="0" y="605481"/>
                </a:moveTo>
                <a:lnTo>
                  <a:pt x="160638" y="0"/>
                </a:lnTo>
                <a:lnTo>
                  <a:pt x="1000897" y="0"/>
                </a:lnTo>
                <a:lnTo>
                  <a:pt x="1186249" y="605481"/>
                </a:lnTo>
                <a:lnTo>
                  <a:pt x="2038865" y="617838"/>
                </a:lnTo>
                <a:lnTo>
                  <a:pt x="2125362" y="247136"/>
                </a:lnTo>
                <a:lnTo>
                  <a:pt x="2125362" y="247136"/>
                </a:lnTo>
              </a:path>
            </a:pathLst>
          </a:cu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3" name="Rectangle 22">
            <a:extLst>
              <a:ext uri="{FF2B5EF4-FFF2-40B4-BE49-F238E27FC236}">
                <a16:creationId xmlns:a16="http://schemas.microsoft.com/office/drawing/2014/main" id="{4B97697F-2F7D-F702-0C7E-48C66EBCEAA5}"/>
              </a:ext>
            </a:extLst>
          </p:cNvPr>
          <p:cNvSpPr/>
          <p:nvPr/>
        </p:nvSpPr>
        <p:spPr>
          <a:xfrm>
            <a:off x="7724426" y="5828429"/>
            <a:ext cx="631816" cy="642551"/>
          </a:xfrm>
          <a:prstGeom prst="rec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sz="1600" dirty="0" err="1">
                <a:solidFill>
                  <a:schemeClr val="bg1"/>
                </a:solidFill>
                <a:latin typeface="18 VAG Rounded Light   02390" pitchFamily="2" charset="0"/>
              </a:rPr>
              <a:t>clk</a:t>
            </a:r>
            <a:endParaRPr lang="en-US" sz="1600" dirty="0">
              <a:solidFill>
                <a:schemeClr val="bg1"/>
              </a:solidFill>
              <a:latin typeface="18 VAG Rounded Light   02390" pitchFamily="2" charset="0"/>
            </a:endParaRPr>
          </a:p>
        </p:txBody>
      </p:sp>
      <p:cxnSp>
        <p:nvCxnSpPr>
          <p:cNvPr id="24" name="Straight Arrow Connector 23">
            <a:extLst>
              <a:ext uri="{FF2B5EF4-FFF2-40B4-BE49-F238E27FC236}">
                <a16:creationId xmlns:a16="http://schemas.microsoft.com/office/drawing/2014/main" id="{E3C24B7D-05DA-79AA-04FD-8BE0B2720CDC}"/>
              </a:ext>
            </a:extLst>
          </p:cNvPr>
          <p:cNvCxnSpPr>
            <a:cxnSpLocks/>
            <a:stCxn id="7" idx="3"/>
          </p:cNvCxnSpPr>
          <p:nvPr/>
        </p:nvCxnSpPr>
        <p:spPr>
          <a:xfrm flipV="1">
            <a:off x="8959925" y="2585796"/>
            <a:ext cx="924304" cy="1"/>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1CFE6A-5A4C-EC36-800B-B57601D151DC}"/>
              </a:ext>
            </a:extLst>
          </p:cNvPr>
          <p:cNvCxnSpPr>
            <a:cxnSpLocks/>
          </p:cNvCxnSpPr>
          <p:nvPr/>
        </p:nvCxnSpPr>
        <p:spPr>
          <a:xfrm>
            <a:off x="8959924" y="3460844"/>
            <a:ext cx="73152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37A4C6-585F-5C50-6265-C91F7B897DCE}"/>
              </a:ext>
            </a:extLst>
          </p:cNvPr>
          <p:cNvCxnSpPr>
            <a:cxnSpLocks/>
            <a:stCxn id="15" idx="3"/>
          </p:cNvCxnSpPr>
          <p:nvPr/>
        </p:nvCxnSpPr>
        <p:spPr>
          <a:xfrm flipV="1">
            <a:off x="8959927" y="4311564"/>
            <a:ext cx="731520" cy="1"/>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5843DB-13C7-0284-6F93-19B7F1AF4733}"/>
              </a:ext>
            </a:extLst>
          </p:cNvPr>
          <p:cNvCxnSpPr>
            <a:cxnSpLocks/>
            <a:stCxn id="19" idx="3"/>
          </p:cNvCxnSpPr>
          <p:nvPr/>
        </p:nvCxnSpPr>
        <p:spPr>
          <a:xfrm flipV="1">
            <a:off x="8959927" y="5174448"/>
            <a:ext cx="924302"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E33EFCD9-CF43-466E-388D-3BFD14D4AB46}"/>
              </a:ext>
            </a:extLst>
          </p:cNvPr>
          <p:cNvSpPr/>
          <p:nvPr/>
        </p:nvSpPr>
        <p:spPr>
          <a:xfrm>
            <a:off x="8068235" y="1613647"/>
            <a:ext cx="3517751" cy="1850315"/>
          </a:xfrm>
          <a:custGeom>
            <a:avLst/>
            <a:gdLst>
              <a:gd name="connsiteX0" fmla="*/ 3313356 w 3517751"/>
              <a:gd name="connsiteY0" fmla="*/ 1839558 h 1850315"/>
              <a:gd name="connsiteX1" fmla="*/ 3517751 w 3517751"/>
              <a:gd name="connsiteY1" fmla="*/ 1850315 h 1850315"/>
              <a:gd name="connsiteX2" fmla="*/ 3517751 w 3517751"/>
              <a:gd name="connsiteY2" fmla="*/ 0 h 1850315"/>
              <a:gd name="connsiteX3" fmla="*/ 0 w 3517751"/>
              <a:gd name="connsiteY3" fmla="*/ 0 h 1850315"/>
              <a:gd name="connsiteX4" fmla="*/ 0 w 3517751"/>
              <a:gd name="connsiteY4" fmla="*/ 1850315 h 1850315"/>
              <a:gd name="connsiteX5" fmla="*/ 279699 w 3517751"/>
              <a:gd name="connsiteY5" fmla="*/ 1850315 h 18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7751" h="1850315">
                <a:moveTo>
                  <a:pt x="3313356" y="1839558"/>
                </a:moveTo>
                <a:lnTo>
                  <a:pt x="3517751" y="1850315"/>
                </a:lnTo>
                <a:lnTo>
                  <a:pt x="3517751" y="0"/>
                </a:lnTo>
                <a:lnTo>
                  <a:pt x="0" y="0"/>
                </a:lnTo>
                <a:lnTo>
                  <a:pt x="0" y="1850315"/>
                </a:lnTo>
                <a:lnTo>
                  <a:pt x="279699" y="1850315"/>
                </a:lnTo>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9" name="Freeform 28">
            <a:extLst>
              <a:ext uri="{FF2B5EF4-FFF2-40B4-BE49-F238E27FC236}">
                <a16:creationId xmlns:a16="http://schemas.microsoft.com/office/drawing/2014/main" id="{DAA29D3C-393B-5B19-FF79-962A6A58EA28}"/>
              </a:ext>
            </a:extLst>
          </p:cNvPr>
          <p:cNvSpPr/>
          <p:nvPr/>
        </p:nvSpPr>
        <p:spPr>
          <a:xfrm>
            <a:off x="7933509" y="1454331"/>
            <a:ext cx="3840480" cy="2856412"/>
          </a:xfrm>
          <a:custGeom>
            <a:avLst/>
            <a:gdLst>
              <a:gd name="connsiteX0" fmla="*/ 3448594 w 3840480"/>
              <a:gd name="connsiteY0" fmla="*/ 2847703 h 2856412"/>
              <a:gd name="connsiteX1" fmla="*/ 3840480 w 3840480"/>
              <a:gd name="connsiteY1" fmla="*/ 2847703 h 2856412"/>
              <a:gd name="connsiteX2" fmla="*/ 3840480 w 3840480"/>
              <a:gd name="connsiteY2" fmla="*/ 0 h 2856412"/>
              <a:gd name="connsiteX3" fmla="*/ 0 w 3840480"/>
              <a:gd name="connsiteY3" fmla="*/ 0 h 2856412"/>
              <a:gd name="connsiteX4" fmla="*/ 0 w 3840480"/>
              <a:gd name="connsiteY4" fmla="*/ 2856412 h 2856412"/>
              <a:gd name="connsiteX5" fmla="*/ 409302 w 3840480"/>
              <a:gd name="connsiteY5" fmla="*/ 2856412 h 2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2856412">
                <a:moveTo>
                  <a:pt x="3448594" y="2847703"/>
                </a:moveTo>
                <a:lnTo>
                  <a:pt x="3840480" y="2847703"/>
                </a:lnTo>
                <a:lnTo>
                  <a:pt x="3840480" y="0"/>
                </a:lnTo>
                <a:lnTo>
                  <a:pt x="0" y="0"/>
                </a:lnTo>
                <a:lnTo>
                  <a:pt x="0" y="2856412"/>
                </a:lnTo>
                <a:lnTo>
                  <a:pt x="409302" y="2856412"/>
                </a:lnTo>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0" name="Freeform 29">
            <a:extLst>
              <a:ext uri="{FF2B5EF4-FFF2-40B4-BE49-F238E27FC236}">
                <a16:creationId xmlns:a16="http://schemas.microsoft.com/office/drawing/2014/main" id="{A6ADC44C-1B58-A7D4-F761-4E1F4F1AE381}"/>
              </a:ext>
            </a:extLst>
          </p:cNvPr>
          <p:cNvSpPr/>
          <p:nvPr/>
        </p:nvSpPr>
        <p:spPr>
          <a:xfrm>
            <a:off x="7768046" y="1306286"/>
            <a:ext cx="4136571" cy="3875314"/>
          </a:xfrm>
          <a:custGeom>
            <a:avLst/>
            <a:gdLst>
              <a:gd name="connsiteX0" fmla="*/ 3326674 w 4136571"/>
              <a:gd name="connsiteY0" fmla="*/ 3866605 h 3875314"/>
              <a:gd name="connsiteX1" fmla="*/ 4136571 w 4136571"/>
              <a:gd name="connsiteY1" fmla="*/ 3866605 h 3875314"/>
              <a:gd name="connsiteX2" fmla="*/ 4136571 w 4136571"/>
              <a:gd name="connsiteY2" fmla="*/ 0 h 3875314"/>
              <a:gd name="connsiteX3" fmla="*/ 0 w 4136571"/>
              <a:gd name="connsiteY3" fmla="*/ 0 h 3875314"/>
              <a:gd name="connsiteX4" fmla="*/ 0 w 4136571"/>
              <a:gd name="connsiteY4" fmla="*/ 3875314 h 3875314"/>
              <a:gd name="connsiteX5" fmla="*/ 583474 w 4136571"/>
              <a:gd name="connsiteY5" fmla="*/ 3875314 h 387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571" h="3875314">
                <a:moveTo>
                  <a:pt x="3326674" y="3866605"/>
                </a:moveTo>
                <a:lnTo>
                  <a:pt x="4136571" y="3866605"/>
                </a:lnTo>
                <a:lnTo>
                  <a:pt x="4136571" y="0"/>
                </a:lnTo>
                <a:lnTo>
                  <a:pt x="0" y="0"/>
                </a:lnTo>
                <a:lnTo>
                  <a:pt x="0" y="3875314"/>
                </a:lnTo>
                <a:lnTo>
                  <a:pt x="583474" y="3875314"/>
                </a:lnTo>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1" name="Freeform 30">
            <a:extLst>
              <a:ext uri="{FF2B5EF4-FFF2-40B4-BE49-F238E27FC236}">
                <a16:creationId xmlns:a16="http://schemas.microsoft.com/office/drawing/2014/main" id="{4894D26B-295F-1B9C-26B6-C048918B22C0}"/>
              </a:ext>
            </a:extLst>
          </p:cNvPr>
          <p:cNvSpPr/>
          <p:nvPr/>
        </p:nvSpPr>
        <p:spPr>
          <a:xfrm>
            <a:off x="8247017" y="1741714"/>
            <a:ext cx="3169920" cy="853440"/>
          </a:xfrm>
          <a:custGeom>
            <a:avLst/>
            <a:gdLst>
              <a:gd name="connsiteX0" fmla="*/ 3013166 w 3169920"/>
              <a:gd name="connsiteY0" fmla="*/ 844732 h 853440"/>
              <a:gd name="connsiteX1" fmla="*/ 3169920 w 3169920"/>
              <a:gd name="connsiteY1" fmla="*/ 844732 h 853440"/>
              <a:gd name="connsiteX2" fmla="*/ 3169920 w 3169920"/>
              <a:gd name="connsiteY2" fmla="*/ 0 h 853440"/>
              <a:gd name="connsiteX3" fmla="*/ 0 w 3169920"/>
              <a:gd name="connsiteY3" fmla="*/ 0 h 853440"/>
              <a:gd name="connsiteX4" fmla="*/ 0 w 3169920"/>
              <a:gd name="connsiteY4" fmla="*/ 853440 h 853440"/>
              <a:gd name="connsiteX5" fmla="*/ 313509 w 3169920"/>
              <a:gd name="connsiteY5" fmla="*/ 853440 h 853440"/>
              <a:gd name="connsiteX6" fmla="*/ 313509 w 3169920"/>
              <a:gd name="connsiteY6" fmla="*/ 85344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920" h="853440">
                <a:moveTo>
                  <a:pt x="3013166" y="844732"/>
                </a:moveTo>
                <a:lnTo>
                  <a:pt x="3169920" y="844732"/>
                </a:lnTo>
                <a:lnTo>
                  <a:pt x="3169920" y="0"/>
                </a:lnTo>
                <a:lnTo>
                  <a:pt x="0" y="0"/>
                </a:lnTo>
                <a:lnTo>
                  <a:pt x="0" y="853440"/>
                </a:lnTo>
                <a:lnTo>
                  <a:pt x="313509" y="853440"/>
                </a:lnTo>
                <a:lnTo>
                  <a:pt x="313509" y="853440"/>
                </a:lnTo>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2" name="Freeform 31">
            <a:extLst>
              <a:ext uri="{FF2B5EF4-FFF2-40B4-BE49-F238E27FC236}">
                <a16:creationId xmlns:a16="http://schemas.microsoft.com/office/drawing/2014/main" id="{FBE0B4EF-1CD6-B401-D70A-598470F2484F}"/>
              </a:ext>
            </a:extLst>
          </p:cNvPr>
          <p:cNvSpPr/>
          <p:nvPr/>
        </p:nvSpPr>
        <p:spPr>
          <a:xfrm>
            <a:off x="8173265" y="2907376"/>
            <a:ext cx="471638" cy="2916455"/>
          </a:xfrm>
          <a:custGeom>
            <a:avLst/>
            <a:gdLst>
              <a:gd name="connsiteX0" fmla="*/ 0 w 471638"/>
              <a:gd name="connsiteY0" fmla="*/ 2916455 h 2916455"/>
              <a:gd name="connsiteX1" fmla="*/ 0 w 471638"/>
              <a:gd name="connsiteY1" fmla="*/ 105878 h 2916455"/>
              <a:gd name="connsiteX2" fmla="*/ 471638 w 471638"/>
              <a:gd name="connsiteY2" fmla="*/ 105878 h 2916455"/>
              <a:gd name="connsiteX3" fmla="*/ 471638 w 471638"/>
              <a:gd name="connsiteY3" fmla="*/ 0 h 2916455"/>
            </a:gdLst>
            <a:ahLst/>
            <a:cxnLst>
              <a:cxn ang="0">
                <a:pos x="connsiteX0" y="connsiteY0"/>
              </a:cxn>
              <a:cxn ang="0">
                <a:pos x="connsiteX1" y="connsiteY1"/>
              </a:cxn>
              <a:cxn ang="0">
                <a:pos x="connsiteX2" y="connsiteY2"/>
              </a:cxn>
              <a:cxn ang="0">
                <a:pos x="connsiteX3" y="connsiteY3"/>
              </a:cxn>
            </a:cxnLst>
            <a:rect l="l" t="t" r="r" b="b"/>
            <a:pathLst>
              <a:path w="471638" h="2916455">
                <a:moveTo>
                  <a:pt x="0" y="2916455"/>
                </a:moveTo>
                <a:lnTo>
                  <a:pt x="0" y="105878"/>
                </a:lnTo>
                <a:lnTo>
                  <a:pt x="471638" y="105878"/>
                </a:lnTo>
                <a:lnTo>
                  <a:pt x="471638" y="0"/>
                </a:lnTo>
              </a:path>
            </a:pathLst>
          </a:cu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3" name="Freeform 32">
            <a:extLst>
              <a:ext uri="{FF2B5EF4-FFF2-40B4-BE49-F238E27FC236}">
                <a16:creationId xmlns:a16="http://schemas.microsoft.com/office/drawing/2014/main" id="{66FECF4A-F773-B2D0-D656-E789BE531335}"/>
              </a:ext>
            </a:extLst>
          </p:cNvPr>
          <p:cNvSpPr/>
          <p:nvPr/>
        </p:nvSpPr>
        <p:spPr>
          <a:xfrm>
            <a:off x="8171848" y="3782728"/>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4" name="Freeform 33">
            <a:extLst>
              <a:ext uri="{FF2B5EF4-FFF2-40B4-BE49-F238E27FC236}">
                <a16:creationId xmlns:a16="http://schemas.microsoft.com/office/drawing/2014/main" id="{49EA2565-C3BF-396C-C7E3-25CBBA76180C}"/>
              </a:ext>
            </a:extLst>
          </p:cNvPr>
          <p:cNvSpPr/>
          <p:nvPr/>
        </p:nvSpPr>
        <p:spPr>
          <a:xfrm>
            <a:off x="8171847" y="4632858"/>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5" name="Freeform 34">
            <a:extLst>
              <a:ext uri="{FF2B5EF4-FFF2-40B4-BE49-F238E27FC236}">
                <a16:creationId xmlns:a16="http://schemas.microsoft.com/office/drawing/2014/main" id="{B2BD6B48-AC5B-691C-C97F-B3B02C628FB8}"/>
              </a:ext>
            </a:extLst>
          </p:cNvPr>
          <p:cNvSpPr/>
          <p:nvPr/>
        </p:nvSpPr>
        <p:spPr>
          <a:xfrm>
            <a:off x="8171846" y="5496633"/>
            <a:ext cx="270117" cy="125656"/>
          </a:xfrm>
          <a:custGeom>
            <a:avLst/>
            <a:gdLst>
              <a:gd name="connsiteX0" fmla="*/ 0 w 279133"/>
              <a:gd name="connsiteY0" fmla="*/ 86628 h 86628"/>
              <a:gd name="connsiteX1" fmla="*/ 279133 w 279133"/>
              <a:gd name="connsiteY1" fmla="*/ 86628 h 86628"/>
              <a:gd name="connsiteX2" fmla="*/ 279133 w 279133"/>
              <a:gd name="connsiteY2" fmla="*/ 0 h 86628"/>
            </a:gdLst>
            <a:ahLst/>
            <a:cxnLst>
              <a:cxn ang="0">
                <a:pos x="connsiteX0" y="connsiteY0"/>
              </a:cxn>
              <a:cxn ang="0">
                <a:pos x="connsiteX1" y="connsiteY1"/>
              </a:cxn>
              <a:cxn ang="0">
                <a:pos x="connsiteX2" y="connsiteY2"/>
              </a:cxn>
            </a:cxnLst>
            <a:rect l="l" t="t" r="r" b="b"/>
            <a:pathLst>
              <a:path w="279133" h="86628">
                <a:moveTo>
                  <a:pt x="0" y="86628"/>
                </a:moveTo>
                <a:lnTo>
                  <a:pt x="279133" y="86628"/>
                </a:lnTo>
                <a:lnTo>
                  <a:pt x="279133" y="0"/>
                </a:lnTo>
              </a:path>
            </a:pathLst>
          </a:cu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6" name="TextBox 35">
            <a:extLst>
              <a:ext uri="{FF2B5EF4-FFF2-40B4-BE49-F238E27FC236}">
                <a16:creationId xmlns:a16="http://schemas.microsoft.com/office/drawing/2014/main" id="{ECC15C46-230C-0B4B-C714-0B674E61A445}"/>
              </a:ext>
            </a:extLst>
          </p:cNvPr>
          <p:cNvSpPr txBox="1"/>
          <p:nvPr/>
        </p:nvSpPr>
        <p:spPr>
          <a:xfrm>
            <a:off x="9019706" y="5735215"/>
            <a:ext cx="2707283" cy="646331"/>
          </a:xfrm>
          <a:prstGeom prst="rect">
            <a:avLst/>
          </a:prstGeom>
          <a:noFill/>
        </p:spPr>
        <p:txBody>
          <a:bodyPr wrap="square" rtlCol="0">
            <a:spAutoFit/>
          </a:bodyPr>
          <a:lstStyle/>
          <a:p>
            <a:pPr algn="ctr"/>
            <a:r>
              <a:rPr lang="en-US" sz="1800" dirty="0">
                <a:solidFill>
                  <a:schemeClr val="accent1"/>
                </a:solidFill>
                <a:latin typeface="18 VAG Rounded Light   02390" pitchFamily="2" charset="0"/>
              </a:rPr>
              <a:t>(hard to implement this block diagram as-is)</a:t>
            </a:r>
          </a:p>
        </p:txBody>
      </p:sp>
    </p:spTree>
    <p:extLst>
      <p:ext uri="{BB962C8B-B14F-4D97-AF65-F5344CB8AC3E}">
        <p14:creationId xmlns:p14="http://schemas.microsoft.com/office/powerpoint/2010/main" val="24506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F539-7D9B-A647-C799-442A2F613009}"/>
              </a:ext>
            </a:extLst>
          </p:cNvPr>
          <p:cNvSpPr>
            <a:spLocks noGrp="1"/>
          </p:cNvSpPr>
          <p:nvPr>
            <p:ph type="title"/>
          </p:nvPr>
        </p:nvSpPr>
        <p:spPr/>
        <p:txBody>
          <a:bodyPr>
            <a:normAutofit fontScale="90000"/>
          </a:bodyPr>
          <a:lstStyle/>
          <a:p>
            <a:r>
              <a:rPr lang="en-US" dirty="0"/>
              <a:t>5 Basic Stages (Phases) of Instruction Execution</a:t>
            </a:r>
          </a:p>
        </p:txBody>
      </p:sp>
      <p:sp>
        <p:nvSpPr>
          <p:cNvPr id="58" name="Content Placeholder 57">
            <a:extLst>
              <a:ext uri="{FF2B5EF4-FFF2-40B4-BE49-F238E27FC236}">
                <a16:creationId xmlns:a16="http://schemas.microsoft.com/office/drawing/2014/main" id="{25B7E740-DDEE-61BD-19A7-52B544AE0044}"/>
              </a:ext>
            </a:extLst>
          </p:cNvPr>
          <p:cNvSpPr>
            <a:spLocks noGrp="1"/>
          </p:cNvSpPr>
          <p:nvPr>
            <p:ph idx="1"/>
          </p:nvPr>
        </p:nvSpPr>
        <p:spPr>
          <a:xfrm>
            <a:off x="288413" y="5508936"/>
            <a:ext cx="11332079" cy="986083"/>
          </a:xfrm>
        </p:spPr>
        <p:txBody>
          <a:bodyPr>
            <a:noAutofit/>
          </a:bodyPr>
          <a:lstStyle/>
          <a:p>
            <a:r>
              <a:rPr lang="en-US" sz="2800" dirty="0"/>
              <a:t>We will implement a single-cycle processor:</a:t>
            </a:r>
          </a:p>
          <a:p>
            <a:pPr lvl="1"/>
            <a:r>
              <a:rPr lang="en-US" sz="2400" dirty="0"/>
              <a:t>All stages of one RV32I instruction execute within the same clock cycle.</a:t>
            </a:r>
          </a:p>
        </p:txBody>
      </p:sp>
      <p:sp>
        <p:nvSpPr>
          <p:cNvPr id="55" name="Rectangle 4">
            <a:extLst>
              <a:ext uri="{FF2B5EF4-FFF2-40B4-BE49-F238E27FC236}">
                <a16:creationId xmlns:a16="http://schemas.microsoft.com/office/drawing/2014/main" id="{4F55247C-760F-7E4A-FB90-1A59EEB31C70}"/>
              </a:ext>
            </a:extLst>
          </p:cNvPr>
          <p:cNvSpPr>
            <a:spLocks noChangeArrowheads="1"/>
          </p:cNvSpPr>
          <p:nvPr/>
        </p:nvSpPr>
        <p:spPr bwMode="auto">
          <a:xfrm>
            <a:off x="1014803" y="3304813"/>
            <a:ext cx="415675" cy="1133850"/>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chemeClr val="bg1"/>
                </a:solidFill>
                <a:effectLst/>
                <a:uLnTx/>
                <a:uFillTx/>
                <a:latin typeface="18 VAG Rounded Light   02390" pitchFamily="2" charset="0"/>
                <a:ea typeface="ＭＳ Ｐゴシック" pitchFamily="-1" charset="-128"/>
              </a:rPr>
              <a:t>PC</a:t>
            </a:r>
          </a:p>
        </p:txBody>
      </p:sp>
      <p:sp>
        <p:nvSpPr>
          <p:cNvPr id="59" name="Rectangle 8">
            <a:extLst>
              <a:ext uri="{FF2B5EF4-FFF2-40B4-BE49-F238E27FC236}">
                <a16:creationId xmlns:a16="http://schemas.microsoft.com/office/drawing/2014/main" id="{83BCBF40-CA42-333A-BF35-8E7A5B5CC28E}"/>
              </a:ext>
            </a:extLst>
          </p:cNvPr>
          <p:cNvSpPr>
            <a:spLocks noChangeArrowheads="1"/>
          </p:cNvSpPr>
          <p:nvPr/>
        </p:nvSpPr>
        <p:spPr bwMode="auto">
          <a:xfrm>
            <a:off x="4296366" y="3182521"/>
            <a:ext cx="1080756" cy="1133850"/>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chemeClr val="bg1"/>
                </a:solidFill>
                <a:effectLst/>
                <a:uLnTx/>
                <a:uFillTx/>
                <a:latin typeface="18 VAG Rounded Light   02390" pitchFamily="2" charset="0"/>
                <a:ea typeface="ＭＳ Ｐゴシック" pitchFamily="-1" charset="-128"/>
              </a:rPr>
              <a:t>Reg[ ]</a:t>
            </a:r>
          </a:p>
        </p:txBody>
      </p:sp>
      <p:sp>
        <p:nvSpPr>
          <p:cNvPr id="74" name="Rectangle 23">
            <a:extLst>
              <a:ext uri="{FF2B5EF4-FFF2-40B4-BE49-F238E27FC236}">
                <a16:creationId xmlns:a16="http://schemas.microsoft.com/office/drawing/2014/main" id="{9898B5E0-5A56-3D1F-4E4D-31BBB3DD3768}"/>
              </a:ext>
            </a:extLst>
          </p:cNvPr>
          <p:cNvSpPr>
            <a:spLocks noChangeArrowheads="1"/>
          </p:cNvSpPr>
          <p:nvPr/>
        </p:nvSpPr>
        <p:spPr bwMode="auto">
          <a:xfrm rot="16200000">
            <a:off x="8103412" y="3098816"/>
            <a:ext cx="1918374" cy="1729961"/>
          </a:xfrm>
          <a:prstGeom prst="rect">
            <a:avLst/>
          </a:prstGeom>
          <a:noFill/>
          <a:ln w="28575">
            <a:solidFill>
              <a:schemeClr val="bg1"/>
            </a:solidFill>
            <a:miter lim="800000"/>
            <a:headEnd/>
            <a:tailEnd/>
          </a:ln>
        </p:spPr>
        <p:txBody>
          <a:bodyPr vert="vert" wrap="none" lIns="68580" tIns="34290" rIns="68580" bIns="34290" anchor="ctr">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a:noFill/>
                </a:ln>
                <a:solidFill>
                  <a:schemeClr val="bg1"/>
                </a:solidFill>
                <a:effectLst/>
                <a:uLnTx/>
                <a:uFillTx/>
                <a:latin typeface="18 VAG Rounded Light   02390" pitchFamily="2" charset="0"/>
                <a:ea typeface="ＭＳ Ｐゴシック" pitchFamily="-1" charset="-128"/>
              </a:rPr>
              <a:t>DMEM</a:t>
            </a:r>
          </a:p>
        </p:txBody>
      </p:sp>
      <p:sp>
        <p:nvSpPr>
          <p:cNvPr id="98" name="Freeform 97">
            <a:extLst>
              <a:ext uri="{FF2B5EF4-FFF2-40B4-BE49-F238E27FC236}">
                <a16:creationId xmlns:a16="http://schemas.microsoft.com/office/drawing/2014/main" id="{82B5C02B-B9D8-0049-1387-1E246E539D6C}"/>
              </a:ext>
            </a:extLst>
          </p:cNvPr>
          <p:cNvSpPr>
            <a:spLocks/>
          </p:cNvSpPr>
          <p:nvPr/>
        </p:nvSpPr>
        <p:spPr>
          <a:xfrm>
            <a:off x="6223461" y="3005650"/>
            <a:ext cx="916681" cy="160705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2000" dirty="0">
                <a:solidFill>
                  <a:schemeClr val="bg1"/>
                </a:solidFill>
                <a:latin typeface="18 VAG Rounded Light   02390" pitchFamily="2" charset="0"/>
              </a:rPr>
              <a:t>ALU</a:t>
            </a:r>
          </a:p>
        </p:txBody>
      </p:sp>
      <p:sp>
        <p:nvSpPr>
          <p:cNvPr id="66" name="Rectangle 65">
            <a:extLst>
              <a:ext uri="{FF2B5EF4-FFF2-40B4-BE49-F238E27FC236}">
                <a16:creationId xmlns:a16="http://schemas.microsoft.com/office/drawing/2014/main" id="{F37DD6D3-48BB-015C-B36F-0E314ACD6116}"/>
              </a:ext>
            </a:extLst>
          </p:cNvPr>
          <p:cNvSpPr/>
          <p:nvPr/>
        </p:nvSpPr>
        <p:spPr>
          <a:xfrm>
            <a:off x="2205130" y="2780558"/>
            <a:ext cx="1181029" cy="2142426"/>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solidFill>
                  <a:schemeClr val="bg1"/>
                </a:solidFill>
                <a:latin typeface="18 VAG Rounded Light   02390" pitchFamily="2" charset="0"/>
              </a:rPr>
              <a:t>IMEM</a:t>
            </a:r>
          </a:p>
        </p:txBody>
      </p:sp>
      <p:sp>
        <p:nvSpPr>
          <p:cNvPr id="4" name="TextBox 3">
            <a:extLst>
              <a:ext uri="{FF2B5EF4-FFF2-40B4-BE49-F238E27FC236}">
                <a16:creationId xmlns:a16="http://schemas.microsoft.com/office/drawing/2014/main" id="{CA0A6F74-3A69-32F9-0E0A-CE86742238CF}"/>
              </a:ext>
            </a:extLst>
          </p:cNvPr>
          <p:cNvSpPr txBox="1"/>
          <p:nvPr/>
        </p:nvSpPr>
        <p:spPr>
          <a:xfrm>
            <a:off x="440273" y="956529"/>
            <a:ext cx="2072640" cy="830997"/>
          </a:xfrm>
          <a:prstGeom prst="rect">
            <a:avLst/>
          </a:prstGeom>
          <a:noFill/>
        </p:spPr>
        <p:txBody>
          <a:bodyPr wrap="square" rtlCol="0">
            <a:spAutoFit/>
          </a:bodyPr>
          <a:lstStyle/>
          <a:p>
            <a:pPr algn="l"/>
            <a:r>
              <a:rPr lang="en-US" sz="2400" dirty="0">
                <a:solidFill>
                  <a:schemeClr val="accent2"/>
                </a:solidFill>
                <a:latin typeface="18 VAG Rounded Light   02390" pitchFamily="2" charset="0"/>
              </a:rPr>
              <a:t>1. Instruction Fetch (</a:t>
            </a:r>
            <a:r>
              <a:rPr lang="en-US" sz="2400" b="1" dirty="0">
                <a:solidFill>
                  <a:schemeClr val="accent2"/>
                </a:solidFill>
                <a:latin typeface="Courier New" panose="02070309020205020404" pitchFamily="49" charset="0"/>
                <a:cs typeface="Courier New" panose="02070309020205020404" pitchFamily="49" charset="0"/>
              </a:rPr>
              <a:t>IF</a:t>
            </a:r>
            <a:r>
              <a:rPr lang="en-US" sz="2400" dirty="0">
                <a:solidFill>
                  <a:schemeClr val="accent2"/>
                </a:solidFill>
                <a:latin typeface="18 VAG Rounded Light   02390" pitchFamily="2" charset="0"/>
              </a:rPr>
              <a:t>)</a:t>
            </a:r>
          </a:p>
        </p:txBody>
      </p:sp>
      <p:sp>
        <p:nvSpPr>
          <p:cNvPr id="10" name="TextBox 9">
            <a:extLst>
              <a:ext uri="{FF2B5EF4-FFF2-40B4-BE49-F238E27FC236}">
                <a16:creationId xmlns:a16="http://schemas.microsoft.com/office/drawing/2014/main" id="{9CCB9E0A-F71E-C819-630C-91B4E53D6260}"/>
              </a:ext>
            </a:extLst>
          </p:cNvPr>
          <p:cNvSpPr txBox="1"/>
          <p:nvPr/>
        </p:nvSpPr>
        <p:spPr>
          <a:xfrm>
            <a:off x="2827378" y="956529"/>
            <a:ext cx="2423515" cy="1138773"/>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accent5"/>
                </a:solidFill>
                <a:latin typeface="18 VAG Rounded Light   02390" pitchFamily="2" charset="0"/>
              </a:rPr>
              <a:t>2. Instruction</a:t>
            </a:r>
            <a:br>
              <a:rPr lang="en-US" sz="2400" dirty="0">
                <a:solidFill>
                  <a:schemeClr val="accent5"/>
                </a:solidFill>
                <a:latin typeface="18 VAG Rounded Light   02390" pitchFamily="2" charset="0"/>
              </a:rPr>
            </a:br>
            <a:r>
              <a:rPr lang="en-US" sz="2400" dirty="0">
                <a:solidFill>
                  <a:schemeClr val="accent5"/>
                </a:solidFill>
                <a:latin typeface="18 VAG Rounded Light   02390" pitchFamily="2" charset="0"/>
              </a:rPr>
              <a:t>Decode (</a:t>
            </a:r>
            <a:r>
              <a:rPr lang="en-US" sz="2400" b="1" dirty="0">
                <a:solidFill>
                  <a:schemeClr val="accent5"/>
                </a:solidFill>
                <a:latin typeface="Courier New" panose="02070309020205020404" pitchFamily="49" charset="0"/>
                <a:cs typeface="Courier New" panose="02070309020205020404" pitchFamily="49" charset="0"/>
              </a:rPr>
              <a:t>ID</a:t>
            </a:r>
            <a:r>
              <a:rPr lang="en-US" sz="2400" dirty="0">
                <a:solidFill>
                  <a:schemeClr val="accent5"/>
                </a:solidFill>
                <a:latin typeface="18 VAG Rounded Light   02390" pitchFamily="2" charset="0"/>
              </a:rPr>
              <a:t>)</a:t>
            </a:r>
            <a:endParaRPr kumimoji="0" lang="en-US" sz="2400" b="0" i="0" u="none" strike="noStrike" kern="1200" cap="none" spc="0" normalizeH="0" baseline="0" noProof="0" dirty="0">
              <a:ln>
                <a:noFill/>
              </a:ln>
              <a:solidFill>
                <a:schemeClr val="accent5"/>
              </a:solidFill>
              <a:effectLst/>
              <a:uLnTx/>
              <a:uFillTx/>
              <a:latin typeface="18 VAG Rounded Light   02390" pitchFamily="2" charset="0"/>
            </a:endParaRPr>
          </a:p>
          <a:p>
            <a:pPr marL="9525" marR="0" lvl="2" algn="l" defTabSz="914377" rtl="0" eaLnBrk="1" fontAlgn="auto" latinLnBrk="0" hangingPunct="1">
              <a:lnSpc>
                <a:spcPct val="100000"/>
              </a:lnSpc>
              <a:spcAft>
                <a:spcPts val="0"/>
              </a:spcAft>
              <a:buClrTx/>
              <a:buSzTx/>
              <a:defRPr/>
            </a:pPr>
            <a:r>
              <a:rPr lang="en-US" sz="2000" dirty="0">
                <a:solidFill>
                  <a:schemeClr val="accent5"/>
                </a:solidFill>
                <a:latin typeface="18 VAG Rounded Light   02390" pitchFamily="2" charset="0"/>
              </a:rPr>
              <a:t>+ Read Registers</a:t>
            </a:r>
            <a:endParaRPr lang="en-US" sz="2400" dirty="0">
              <a:solidFill>
                <a:schemeClr val="accent5"/>
              </a:solidFill>
              <a:latin typeface="18 VAG Rounded Light   02390" pitchFamily="2" charset="0"/>
            </a:endParaRPr>
          </a:p>
        </p:txBody>
      </p:sp>
      <p:sp>
        <p:nvSpPr>
          <p:cNvPr id="11" name="TextBox 10">
            <a:extLst>
              <a:ext uri="{FF2B5EF4-FFF2-40B4-BE49-F238E27FC236}">
                <a16:creationId xmlns:a16="http://schemas.microsoft.com/office/drawing/2014/main" id="{24FFD686-9BF1-D0EC-A56C-4C0525883BAF}"/>
              </a:ext>
            </a:extLst>
          </p:cNvPr>
          <p:cNvSpPr txBox="1"/>
          <p:nvPr/>
        </p:nvSpPr>
        <p:spPr>
          <a:xfrm>
            <a:off x="5377122" y="956529"/>
            <a:ext cx="2182676" cy="1077218"/>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accent1"/>
                </a:solidFill>
                <a:latin typeface="18 VAG Rounded Light   02390" pitchFamily="2" charset="0"/>
              </a:rPr>
              <a:t>3. Execute (</a:t>
            </a:r>
            <a:r>
              <a:rPr lang="en-US" sz="2400" b="1" dirty="0">
                <a:solidFill>
                  <a:schemeClr val="accent1"/>
                </a:solidFill>
                <a:latin typeface="Courier New" panose="02070309020205020404" pitchFamily="49" charset="0"/>
                <a:cs typeface="Courier New" panose="02070309020205020404" pitchFamily="49" charset="0"/>
              </a:rPr>
              <a:t>EX</a:t>
            </a:r>
            <a:r>
              <a:rPr lang="en-US" sz="2400" dirty="0">
                <a:solidFill>
                  <a:schemeClr val="accent1"/>
                </a:solidFill>
                <a:latin typeface="18 VAG Rounded Light   02390" pitchFamily="2" charset="0"/>
              </a:rPr>
              <a:t>)</a:t>
            </a:r>
          </a:p>
          <a:p>
            <a:pPr marL="9525" marR="0" lvl="1" algn="l" defTabSz="914377" rtl="0" eaLnBrk="1" fontAlgn="auto" latinLnBrk="0" hangingPunct="1">
              <a:lnSpc>
                <a:spcPct val="100000"/>
              </a:lnSpc>
              <a:spcAft>
                <a:spcPts val="0"/>
              </a:spcAft>
              <a:buClrTx/>
              <a:buSzPct val="90000"/>
              <a:defRPr/>
            </a:pPr>
            <a:r>
              <a:rPr kumimoji="0" lang="en-US" sz="2000" b="0" i="0" u="none" strike="noStrike" kern="1200" cap="none" spc="0" normalizeH="0" baseline="0" noProof="0" dirty="0">
                <a:ln>
                  <a:noFill/>
                </a:ln>
                <a:solidFill>
                  <a:srgbClr val="00BDE2"/>
                </a:solidFill>
                <a:effectLst/>
                <a:uLnTx/>
                <a:uFillTx/>
                <a:latin typeface="18 VAG Rounded Light   02390" pitchFamily="2" charset="0"/>
                <a:ea typeface="+mn-ea"/>
                <a:cs typeface="+mn-cs"/>
              </a:rPr>
              <a:t>Arithmetic Logic Unit (ALU)</a:t>
            </a:r>
            <a:endParaRPr lang="en-US" sz="2400" dirty="0">
              <a:solidFill>
                <a:schemeClr val="accent2"/>
              </a:solidFill>
              <a:latin typeface="18 VAG Rounded Light   02390" pitchFamily="2" charset="0"/>
            </a:endParaRPr>
          </a:p>
        </p:txBody>
      </p:sp>
      <p:sp>
        <p:nvSpPr>
          <p:cNvPr id="12" name="TextBox 11">
            <a:extLst>
              <a:ext uri="{FF2B5EF4-FFF2-40B4-BE49-F238E27FC236}">
                <a16:creationId xmlns:a16="http://schemas.microsoft.com/office/drawing/2014/main" id="{E2DB7E85-79B0-389E-D2C3-F0764AEFFC22}"/>
              </a:ext>
            </a:extLst>
          </p:cNvPr>
          <p:cNvSpPr txBox="1"/>
          <p:nvPr/>
        </p:nvSpPr>
        <p:spPr>
          <a:xfrm>
            <a:off x="7737285" y="956529"/>
            <a:ext cx="2182676" cy="830997"/>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accent6"/>
                </a:solidFill>
                <a:latin typeface="18 VAG Rounded Light   02390" pitchFamily="2" charset="0"/>
              </a:rPr>
              <a:t>4. Memory Access (</a:t>
            </a:r>
            <a:r>
              <a:rPr lang="en-US" sz="2400" b="1" dirty="0">
                <a:solidFill>
                  <a:schemeClr val="accent6"/>
                </a:solidFill>
                <a:latin typeface="Courier New" panose="02070309020205020404" pitchFamily="49" charset="0"/>
                <a:cs typeface="Courier New" panose="02070309020205020404" pitchFamily="49" charset="0"/>
              </a:rPr>
              <a:t>MEM</a:t>
            </a:r>
            <a:r>
              <a:rPr lang="en-US" sz="2400" dirty="0">
                <a:solidFill>
                  <a:schemeClr val="accent6"/>
                </a:solidFill>
                <a:latin typeface="18 VAG Rounded Light   02390" pitchFamily="2" charset="0"/>
              </a:rPr>
              <a:t>)</a:t>
            </a:r>
            <a:endParaRPr kumimoji="0" lang="en-US" sz="2400" b="0" i="0" u="none" strike="noStrike" kern="1200" cap="none" spc="0" normalizeH="0" baseline="0" noProof="0" dirty="0">
              <a:ln>
                <a:noFill/>
              </a:ln>
              <a:solidFill>
                <a:schemeClr val="accent6"/>
              </a:solidFill>
              <a:effectLst/>
              <a:uLnTx/>
              <a:uFillTx/>
              <a:latin typeface="18 VAG Rounded Light   02390" pitchFamily="2" charset="0"/>
              <a:ea typeface="+mn-ea"/>
              <a:cs typeface="+mn-cs"/>
            </a:endParaRPr>
          </a:p>
        </p:txBody>
      </p:sp>
      <p:sp>
        <p:nvSpPr>
          <p:cNvPr id="13" name="TextBox 12">
            <a:extLst>
              <a:ext uri="{FF2B5EF4-FFF2-40B4-BE49-F238E27FC236}">
                <a16:creationId xmlns:a16="http://schemas.microsoft.com/office/drawing/2014/main" id="{F40C5187-E6BE-895D-9EF5-50814AD23860}"/>
              </a:ext>
            </a:extLst>
          </p:cNvPr>
          <p:cNvSpPr txBox="1"/>
          <p:nvPr/>
        </p:nvSpPr>
        <p:spPr>
          <a:xfrm>
            <a:off x="9816412" y="956529"/>
            <a:ext cx="2138143" cy="830997"/>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accent4"/>
                </a:solidFill>
                <a:latin typeface="18 VAG Rounded Light   02390" pitchFamily="2" charset="0"/>
              </a:rPr>
              <a:t>5. Write back to Register (</a:t>
            </a:r>
            <a:r>
              <a:rPr lang="en-US" sz="2400" b="1" dirty="0">
                <a:solidFill>
                  <a:schemeClr val="accent4"/>
                </a:solidFill>
                <a:latin typeface="Courier New" panose="02070309020205020404" pitchFamily="49" charset="0"/>
                <a:cs typeface="Courier New" panose="02070309020205020404" pitchFamily="49" charset="0"/>
              </a:rPr>
              <a:t>WB</a:t>
            </a:r>
            <a:r>
              <a:rPr lang="en-US" sz="2400" dirty="0">
                <a:solidFill>
                  <a:schemeClr val="accent4"/>
                </a:solidFill>
                <a:latin typeface="18 VAG Rounded Light   02390" pitchFamily="2" charset="0"/>
              </a:rPr>
              <a:t>)</a:t>
            </a:r>
            <a:endParaRPr kumimoji="0" lang="en-US" sz="2400" b="0" i="0" u="none" strike="noStrike" kern="1200" cap="none" spc="0" normalizeH="0" baseline="0" noProof="0" dirty="0">
              <a:ln>
                <a:noFill/>
              </a:ln>
              <a:solidFill>
                <a:schemeClr val="accent4"/>
              </a:solidFill>
              <a:effectLst/>
              <a:uLnTx/>
              <a:uFillTx/>
              <a:latin typeface="18 VAG Rounded Light   02390" pitchFamily="2" charset="0"/>
              <a:ea typeface="+mn-ea"/>
              <a:cs typeface="+mn-cs"/>
            </a:endParaRPr>
          </a:p>
        </p:txBody>
      </p:sp>
      <p:sp>
        <p:nvSpPr>
          <p:cNvPr id="14" name="Right Arrow 13">
            <a:extLst>
              <a:ext uri="{FF2B5EF4-FFF2-40B4-BE49-F238E27FC236}">
                <a16:creationId xmlns:a16="http://schemas.microsoft.com/office/drawing/2014/main" id="{83710B3D-D593-4D91-CB85-8098BA272020}"/>
              </a:ext>
            </a:extLst>
          </p:cNvPr>
          <p:cNvSpPr/>
          <p:nvPr/>
        </p:nvSpPr>
        <p:spPr>
          <a:xfrm>
            <a:off x="1669519" y="3367985"/>
            <a:ext cx="314960" cy="944943"/>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8" name="Right Arrow 17">
            <a:extLst>
              <a:ext uri="{FF2B5EF4-FFF2-40B4-BE49-F238E27FC236}">
                <a16:creationId xmlns:a16="http://schemas.microsoft.com/office/drawing/2014/main" id="{FBB476CA-6FDF-F383-AFE6-1BE22C5B6476}"/>
              </a:ext>
            </a:extLst>
          </p:cNvPr>
          <p:cNvSpPr/>
          <p:nvPr/>
        </p:nvSpPr>
        <p:spPr>
          <a:xfrm>
            <a:off x="3705608" y="3367985"/>
            <a:ext cx="314960" cy="944943"/>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9" name="Right Arrow 18">
            <a:extLst>
              <a:ext uri="{FF2B5EF4-FFF2-40B4-BE49-F238E27FC236}">
                <a16:creationId xmlns:a16="http://schemas.microsoft.com/office/drawing/2014/main" id="{6BF4ED87-594F-C55C-A15D-5C449177D00F}"/>
              </a:ext>
            </a:extLst>
          </p:cNvPr>
          <p:cNvSpPr/>
          <p:nvPr/>
        </p:nvSpPr>
        <p:spPr>
          <a:xfrm>
            <a:off x="5642811" y="3367985"/>
            <a:ext cx="314960" cy="944943"/>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0" name="Right Arrow 19">
            <a:extLst>
              <a:ext uri="{FF2B5EF4-FFF2-40B4-BE49-F238E27FC236}">
                <a16:creationId xmlns:a16="http://schemas.microsoft.com/office/drawing/2014/main" id="{C95FA45F-BDFB-8347-9C7C-49ADD7D36CB3}"/>
              </a:ext>
            </a:extLst>
          </p:cNvPr>
          <p:cNvSpPr/>
          <p:nvPr/>
        </p:nvSpPr>
        <p:spPr>
          <a:xfrm>
            <a:off x="7559798" y="3367985"/>
            <a:ext cx="314960" cy="944943"/>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4" name="Right Brace 33">
            <a:extLst>
              <a:ext uri="{FF2B5EF4-FFF2-40B4-BE49-F238E27FC236}">
                <a16:creationId xmlns:a16="http://schemas.microsoft.com/office/drawing/2014/main" id="{E840A48D-728A-85CC-698C-31BAC05A5C17}"/>
              </a:ext>
            </a:extLst>
          </p:cNvPr>
          <p:cNvSpPr/>
          <p:nvPr/>
        </p:nvSpPr>
        <p:spPr>
          <a:xfrm rot="16200000">
            <a:off x="1496053" y="1119520"/>
            <a:ext cx="239481" cy="2170710"/>
          </a:xfrm>
          <a:prstGeom prst="rightBrace">
            <a:avLst>
              <a:gd name="adj1" fmla="val 8333"/>
              <a:gd name="adj2" fmla="val 18641"/>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Right Brace 35">
            <a:extLst>
              <a:ext uri="{FF2B5EF4-FFF2-40B4-BE49-F238E27FC236}">
                <a16:creationId xmlns:a16="http://schemas.microsoft.com/office/drawing/2014/main" id="{E7822E60-D826-B7FE-CE7F-75F662B7EB55}"/>
              </a:ext>
            </a:extLst>
          </p:cNvPr>
          <p:cNvSpPr/>
          <p:nvPr/>
        </p:nvSpPr>
        <p:spPr>
          <a:xfrm rot="16200000">
            <a:off x="3966645" y="914136"/>
            <a:ext cx="239481" cy="2581479"/>
          </a:xfrm>
          <a:prstGeom prst="rightBrace">
            <a:avLst>
              <a:gd name="adj1" fmla="val 8333"/>
              <a:gd name="adj2" fmla="val 18641"/>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Right Brace 36">
            <a:extLst>
              <a:ext uri="{FF2B5EF4-FFF2-40B4-BE49-F238E27FC236}">
                <a16:creationId xmlns:a16="http://schemas.microsoft.com/office/drawing/2014/main" id="{CB19EBA9-6DC4-FCEC-6E57-EFA9555776E6}"/>
              </a:ext>
            </a:extLst>
          </p:cNvPr>
          <p:cNvSpPr/>
          <p:nvPr/>
        </p:nvSpPr>
        <p:spPr>
          <a:xfrm rot="16200000">
            <a:off x="6455547" y="1119520"/>
            <a:ext cx="239481" cy="2170710"/>
          </a:xfrm>
          <a:prstGeom prst="rightBrace">
            <a:avLst>
              <a:gd name="adj1" fmla="val 8333"/>
              <a:gd name="adj2" fmla="val 18641"/>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Right Brace 37">
            <a:extLst>
              <a:ext uri="{FF2B5EF4-FFF2-40B4-BE49-F238E27FC236}">
                <a16:creationId xmlns:a16="http://schemas.microsoft.com/office/drawing/2014/main" id="{AFD1E27D-27EB-AAB7-8938-710380DC2E2A}"/>
              </a:ext>
            </a:extLst>
          </p:cNvPr>
          <p:cNvSpPr/>
          <p:nvPr/>
        </p:nvSpPr>
        <p:spPr>
          <a:xfrm rot="16200000">
            <a:off x="8739065" y="1119520"/>
            <a:ext cx="239481" cy="2170710"/>
          </a:xfrm>
          <a:prstGeom prst="rightBrace">
            <a:avLst>
              <a:gd name="adj1" fmla="val 8333"/>
              <a:gd name="adj2" fmla="val 18641"/>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D1E9F0C-1DF2-0390-29FB-B8CE04A5ED5B}"/>
              </a:ext>
            </a:extLst>
          </p:cNvPr>
          <p:cNvSpPr/>
          <p:nvPr/>
        </p:nvSpPr>
        <p:spPr>
          <a:xfrm>
            <a:off x="10342683" y="1951796"/>
            <a:ext cx="345768" cy="833120"/>
          </a:xfrm>
          <a:custGeom>
            <a:avLst/>
            <a:gdLst>
              <a:gd name="connsiteX0" fmla="*/ 172720 w 345768"/>
              <a:gd name="connsiteY0" fmla="*/ 0 h 833120"/>
              <a:gd name="connsiteX1" fmla="*/ 233680 w 345768"/>
              <a:gd name="connsiteY1" fmla="*/ 91440 h 833120"/>
              <a:gd name="connsiteX2" fmla="*/ 264160 w 345768"/>
              <a:gd name="connsiteY2" fmla="*/ 152400 h 833120"/>
              <a:gd name="connsiteX3" fmla="*/ 325120 w 345768"/>
              <a:gd name="connsiteY3" fmla="*/ 243840 h 833120"/>
              <a:gd name="connsiteX4" fmla="*/ 335280 w 345768"/>
              <a:gd name="connsiteY4" fmla="*/ 386080 h 833120"/>
              <a:gd name="connsiteX5" fmla="*/ 274320 w 345768"/>
              <a:gd name="connsiteY5" fmla="*/ 457200 h 833120"/>
              <a:gd name="connsiteX6" fmla="*/ 223520 w 345768"/>
              <a:gd name="connsiteY6" fmla="*/ 487680 h 833120"/>
              <a:gd name="connsiteX7" fmla="*/ 193040 w 345768"/>
              <a:gd name="connsiteY7" fmla="*/ 508000 h 833120"/>
              <a:gd name="connsiteX8" fmla="*/ 111760 w 345768"/>
              <a:gd name="connsiteY8" fmla="*/ 528320 h 833120"/>
              <a:gd name="connsiteX9" fmla="*/ 40640 w 345768"/>
              <a:gd name="connsiteY9" fmla="*/ 518160 h 833120"/>
              <a:gd name="connsiteX10" fmla="*/ 0 w 345768"/>
              <a:gd name="connsiteY10" fmla="*/ 447040 h 833120"/>
              <a:gd name="connsiteX11" fmla="*/ 10160 w 345768"/>
              <a:gd name="connsiteY11" fmla="*/ 416560 h 833120"/>
              <a:gd name="connsiteX12" fmla="*/ 50800 w 345768"/>
              <a:gd name="connsiteY12" fmla="*/ 406400 h 833120"/>
              <a:gd name="connsiteX13" fmla="*/ 213360 w 345768"/>
              <a:gd name="connsiteY13" fmla="*/ 416560 h 833120"/>
              <a:gd name="connsiteX14" fmla="*/ 274320 w 345768"/>
              <a:gd name="connsiteY14" fmla="*/ 447040 h 833120"/>
              <a:gd name="connsiteX15" fmla="*/ 294640 w 345768"/>
              <a:gd name="connsiteY15" fmla="*/ 477520 h 833120"/>
              <a:gd name="connsiteX16" fmla="*/ 325120 w 345768"/>
              <a:gd name="connsiteY16" fmla="*/ 518160 h 833120"/>
              <a:gd name="connsiteX17" fmla="*/ 345440 w 345768"/>
              <a:gd name="connsiteY17" fmla="*/ 599440 h 833120"/>
              <a:gd name="connsiteX18" fmla="*/ 335280 w 345768"/>
              <a:gd name="connsiteY18" fmla="*/ 680720 h 833120"/>
              <a:gd name="connsiteX19" fmla="*/ 325120 w 345768"/>
              <a:gd name="connsiteY19" fmla="*/ 711200 h 833120"/>
              <a:gd name="connsiteX20" fmla="*/ 294640 w 345768"/>
              <a:gd name="connsiteY20" fmla="*/ 731520 h 833120"/>
              <a:gd name="connsiteX21" fmla="*/ 203200 w 345768"/>
              <a:gd name="connsiteY21" fmla="*/ 802640 h 833120"/>
              <a:gd name="connsiteX22" fmla="*/ 162560 w 345768"/>
              <a:gd name="connsiteY22" fmla="*/ 833120 h 8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768" h="833120">
                <a:moveTo>
                  <a:pt x="172720" y="0"/>
                </a:moveTo>
                <a:cubicBezTo>
                  <a:pt x="193040" y="30480"/>
                  <a:pt x="222096" y="56687"/>
                  <a:pt x="233680" y="91440"/>
                </a:cubicBezTo>
                <a:cubicBezTo>
                  <a:pt x="249347" y="138440"/>
                  <a:pt x="236024" y="107382"/>
                  <a:pt x="264160" y="152400"/>
                </a:cubicBezTo>
                <a:cubicBezTo>
                  <a:pt x="313150" y="230784"/>
                  <a:pt x="274390" y="176200"/>
                  <a:pt x="325120" y="243840"/>
                </a:cubicBezTo>
                <a:cubicBezTo>
                  <a:pt x="341866" y="310823"/>
                  <a:pt x="356353" y="322861"/>
                  <a:pt x="335280" y="386080"/>
                </a:cubicBezTo>
                <a:cubicBezTo>
                  <a:pt x="328363" y="406831"/>
                  <a:pt x="285893" y="448199"/>
                  <a:pt x="274320" y="457200"/>
                </a:cubicBezTo>
                <a:cubicBezTo>
                  <a:pt x="258732" y="469324"/>
                  <a:pt x="240266" y="477214"/>
                  <a:pt x="223520" y="487680"/>
                </a:cubicBezTo>
                <a:cubicBezTo>
                  <a:pt x="213165" y="494152"/>
                  <a:pt x="203962" y="502539"/>
                  <a:pt x="193040" y="508000"/>
                </a:cubicBezTo>
                <a:cubicBezTo>
                  <a:pt x="172212" y="518414"/>
                  <a:pt x="131082" y="524456"/>
                  <a:pt x="111760" y="528320"/>
                </a:cubicBezTo>
                <a:cubicBezTo>
                  <a:pt x="88053" y="524933"/>
                  <a:pt x="62523" y="527886"/>
                  <a:pt x="40640" y="518160"/>
                </a:cubicBezTo>
                <a:cubicBezTo>
                  <a:pt x="31408" y="514057"/>
                  <a:pt x="1607" y="450254"/>
                  <a:pt x="0" y="447040"/>
                </a:cubicBezTo>
                <a:cubicBezTo>
                  <a:pt x="3387" y="436880"/>
                  <a:pt x="1797" y="423250"/>
                  <a:pt x="10160" y="416560"/>
                </a:cubicBezTo>
                <a:cubicBezTo>
                  <a:pt x="21064" y="407837"/>
                  <a:pt x="36836" y="406400"/>
                  <a:pt x="50800" y="406400"/>
                </a:cubicBezTo>
                <a:cubicBezTo>
                  <a:pt x="105092" y="406400"/>
                  <a:pt x="159173" y="413173"/>
                  <a:pt x="213360" y="416560"/>
                </a:cubicBezTo>
                <a:cubicBezTo>
                  <a:pt x="238150" y="424823"/>
                  <a:pt x="254625" y="427345"/>
                  <a:pt x="274320" y="447040"/>
                </a:cubicBezTo>
                <a:cubicBezTo>
                  <a:pt x="282954" y="455674"/>
                  <a:pt x="287543" y="467584"/>
                  <a:pt x="294640" y="477520"/>
                </a:cubicBezTo>
                <a:cubicBezTo>
                  <a:pt x="304482" y="491299"/>
                  <a:pt x="314960" y="504613"/>
                  <a:pt x="325120" y="518160"/>
                </a:cubicBezTo>
                <a:cubicBezTo>
                  <a:pt x="333137" y="542212"/>
                  <a:pt x="345440" y="574919"/>
                  <a:pt x="345440" y="599440"/>
                </a:cubicBezTo>
                <a:cubicBezTo>
                  <a:pt x="345440" y="626744"/>
                  <a:pt x="340164" y="653856"/>
                  <a:pt x="335280" y="680720"/>
                </a:cubicBezTo>
                <a:cubicBezTo>
                  <a:pt x="333364" y="691257"/>
                  <a:pt x="331810" y="702837"/>
                  <a:pt x="325120" y="711200"/>
                </a:cubicBezTo>
                <a:cubicBezTo>
                  <a:pt x="317492" y="720735"/>
                  <a:pt x="304409" y="724194"/>
                  <a:pt x="294640" y="731520"/>
                </a:cubicBezTo>
                <a:cubicBezTo>
                  <a:pt x="263749" y="754688"/>
                  <a:pt x="235329" y="781221"/>
                  <a:pt x="203200" y="802640"/>
                </a:cubicBezTo>
                <a:cubicBezTo>
                  <a:pt x="168735" y="825617"/>
                  <a:pt x="181354" y="814326"/>
                  <a:pt x="162560" y="833120"/>
                </a:cubicBezTo>
              </a:path>
            </a:pathLst>
          </a:custGeom>
          <a:noFill/>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CEDE2910-9CD5-0871-71CD-54F6FF86401C}"/>
              </a:ext>
            </a:extLst>
          </p:cNvPr>
          <p:cNvGrpSpPr/>
          <p:nvPr/>
        </p:nvGrpSpPr>
        <p:grpSpPr>
          <a:xfrm>
            <a:off x="251392" y="2397305"/>
            <a:ext cx="10436928" cy="1807368"/>
            <a:chOff x="251392" y="2397305"/>
            <a:chExt cx="10436928" cy="1807368"/>
          </a:xfrm>
        </p:grpSpPr>
        <p:sp>
          <p:nvSpPr>
            <p:cNvPr id="31" name="Curved Right Arrow 30">
              <a:extLst>
                <a:ext uri="{FF2B5EF4-FFF2-40B4-BE49-F238E27FC236}">
                  <a16:creationId xmlns:a16="http://schemas.microsoft.com/office/drawing/2014/main" id="{221A6C38-ACB3-7F71-5F7E-7A3EB0B513B8}"/>
                </a:ext>
              </a:extLst>
            </p:cNvPr>
            <p:cNvSpPr/>
            <p:nvPr/>
          </p:nvSpPr>
          <p:spPr>
            <a:xfrm rot="5400000">
              <a:off x="399753" y="2322935"/>
              <a:ext cx="730346" cy="1027068"/>
            </a:xfrm>
            <a:prstGeom prst="curvedRightArrow">
              <a:avLst/>
            </a:prstGeom>
            <a:solidFill>
              <a:schemeClr val="accent4"/>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2" name="Bent Arrow 31">
              <a:extLst>
                <a:ext uri="{FF2B5EF4-FFF2-40B4-BE49-F238E27FC236}">
                  <a16:creationId xmlns:a16="http://schemas.microsoft.com/office/drawing/2014/main" id="{B2E9384E-2260-FFD8-E02C-C673534CB031}"/>
                </a:ext>
              </a:extLst>
            </p:cNvPr>
            <p:cNvSpPr/>
            <p:nvPr/>
          </p:nvSpPr>
          <p:spPr>
            <a:xfrm flipV="1">
              <a:off x="376880" y="3182520"/>
              <a:ext cx="550123" cy="1022153"/>
            </a:xfrm>
            <a:prstGeom prst="bentArrow">
              <a:avLst>
                <a:gd name="adj1" fmla="val 32167"/>
                <a:gd name="adj2" fmla="val 50000"/>
                <a:gd name="adj3" fmla="val 36081"/>
                <a:gd name="adj4" fmla="val 41682"/>
              </a:avLst>
            </a:prstGeom>
            <a:solidFill>
              <a:schemeClr val="accent4"/>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68" name="Curved Left Arrow 67">
              <a:extLst>
                <a:ext uri="{FF2B5EF4-FFF2-40B4-BE49-F238E27FC236}">
                  <a16:creationId xmlns:a16="http://schemas.microsoft.com/office/drawing/2014/main" id="{D0AC8555-2A0C-9FB6-1D76-679EB6A4AF99}"/>
                </a:ext>
              </a:extLst>
            </p:cNvPr>
            <p:cNvSpPr/>
            <p:nvPr/>
          </p:nvSpPr>
          <p:spPr>
            <a:xfrm flipV="1">
              <a:off x="9927580" y="2397305"/>
              <a:ext cx="760740" cy="1474433"/>
            </a:xfrm>
            <a:prstGeom prst="curvedLeftArrow">
              <a:avLst/>
            </a:prstGeom>
            <a:solidFill>
              <a:schemeClr val="accent4"/>
            </a:solidFill>
            <a:ln w="28575">
              <a:no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69" name="Bent Arrow 68">
              <a:extLst>
                <a:ext uri="{FF2B5EF4-FFF2-40B4-BE49-F238E27FC236}">
                  <a16:creationId xmlns:a16="http://schemas.microsoft.com/office/drawing/2014/main" id="{C820E64C-8C8F-A2ED-1AA4-E2FCD75B2767}"/>
                </a:ext>
              </a:extLst>
            </p:cNvPr>
            <p:cNvSpPr/>
            <p:nvPr/>
          </p:nvSpPr>
          <p:spPr>
            <a:xfrm rot="16200000" flipH="1">
              <a:off x="6977465" y="156303"/>
              <a:ext cx="583025" cy="5301969"/>
            </a:xfrm>
            <a:prstGeom prst="bentArrow">
              <a:avLst>
                <a:gd name="adj1" fmla="val 28722"/>
                <a:gd name="adj2" fmla="val 35524"/>
                <a:gd name="adj3" fmla="val 29186"/>
                <a:gd name="adj4" fmla="val 21549"/>
              </a:avLst>
            </a:prstGeom>
            <a:solidFill>
              <a:schemeClr val="accent4"/>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70" name="Right Arrow 69">
              <a:extLst>
                <a:ext uri="{FF2B5EF4-FFF2-40B4-BE49-F238E27FC236}">
                  <a16:creationId xmlns:a16="http://schemas.microsoft.com/office/drawing/2014/main" id="{5AF39C5F-66EE-8368-EE01-9CEEC6BA45B3}"/>
                </a:ext>
              </a:extLst>
            </p:cNvPr>
            <p:cNvSpPr/>
            <p:nvPr/>
          </p:nvSpPr>
          <p:spPr>
            <a:xfrm rot="10800000">
              <a:off x="1236496" y="2397306"/>
              <a:ext cx="3450701" cy="381148"/>
            </a:xfrm>
            <a:prstGeom prst="rightArrow">
              <a:avLst>
                <a:gd name="adj1" fmla="val 39337"/>
                <a:gd name="adj2" fmla="val 50000"/>
              </a:avLst>
            </a:prstGeom>
            <a:solidFill>
              <a:schemeClr val="accent4"/>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grpSp>
        <p:nvGrpSpPr>
          <p:cNvPr id="75" name="Group 74">
            <a:extLst>
              <a:ext uri="{FF2B5EF4-FFF2-40B4-BE49-F238E27FC236}">
                <a16:creationId xmlns:a16="http://schemas.microsoft.com/office/drawing/2014/main" id="{F01A9094-5E10-7FF3-733D-CCFFF923CDFF}"/>
              </a:ext>
            </a:extLst>
          </p:cNvPr>
          <p:cNvGrpSpPr/>
          <p:nvPr/>
        </p:nvGrpSpPr>
        <p:grpSpPr>
          <a:xfrm>
            <a:off x="203087" y="4143593"/>
            <a:ext cx="9613644" cy="1272636"/>
            <a:chOff x="203087" y="4143593"/>
            <a:chExt cx="9613644" cy="1272636"/>
          </a:xfrm>
        </p:grpSpPr>
        <p:grpSp>
          <p:nvGrpSpPr>
            <p:cNvPr id="42" name="Group 41">
              <a:extLst>
                <a:ext uri="{FF2B5EF4-FFF2-40B4-BE49-F238E27FC236}">
                  <a16:creationId xmlns:a16="http://schemas.microsoft.com/office/drawing/2014/main" id="{8D0285CD-5C6C-B54B-CF8A-1929645CE871}"/>
                </a:ext>
              </a:extLst>
            </p:cNvPr>
            <p:cNvGrpSpPr/>
            <p:nvPr/>
          </p:nvGrpSpPr>
          <p:grpSpPr>
            <a:xfrm>
              <a:off x="203087" y="4773678"/>
              <a:ext cx="631816" cy="642551"/>
              <a:chOff x="7876826" y="5980829"/>
              <a:chExt cx="631816" cy="642551"/>
            </a:xfrm>
          </p:grpSpPr>
          <p:sp>
            <p:nvSpPr>
              <p:cNvPr id="45" name="Freeform 44">
                <a:extLst>
                  <a:ext uri="{FF2B5EF4-FFF2-40B4-BE49-F238E27FC236}">
                    <a16:creationId xmlns:a16="http://schemas.microsoft.com/office/drawing/2014/main" id="{5442579C-B426-2A64-554F-7196CACA8BE5}"/>
                  </a:ext>
                </a:extLst>
              </p:cNvPr>
              <p:cNvSpPr/>
              <p:nvPr/>
            </p:nvSpPr>
            <p:spPr>
              <a:xfrm>
                <a:off x="7998487" y="6150682"/>
                <a:ext cx="403194" cy="234779"/>
              </a:xfrm>
              <a:custGeom>
                <a:avLst/>
                <a:gdLst>
                  <a:gd name="connsiteX0" fmla="*/ 0 w 2125362"/>
                  <a:gd name="connsiteY0" fmla="*/ 605481 h 617838"/>
                  <a:gd name="connsiteX1" fmla="*/ 160638 w 2125362"/>
                  <a:gd name="connsiteY1" fmla="*/ 0 h 617838"/>
                  <a:gd name="connsiteX2" fmla="*/ 1000897 w 2125362"/>
                  <a:gd name="connsiteY2" fmla="*/ 0 h 617838"/>
                  <a:gd name="connsiteX3" fmla="*/ 1186249 w 2125362"/>
                  <a:gd name="connsiteY3" fmla="*/ 605481 h 617838"/>
                  <a:gd name="connsiteX4" fmla="*/ 2038865 w 2125362"/>
                  <a:gd name="connsiteY4" fmla="*/ 617838 h 617838"/>
                  <a:gd name="connsiteX5" fmla="*/ 2125362 w 2125362"/>
                  <a:gd name="connsiteY5" fmla="*/ 247136 h 617838"/>
                  <a:gd name="connsiteX6" fmla="*/ 2125362 w 2125362"/>
                  <a:gd name="connsiteY6" fmla="*/ 247136 h 61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362" h="617838">
                    <a:moveTo>
                      <a:pt x="0" y="605481"/>
                    </a:moveTo>
                    <a:lnTo>
                      <a:pt x="160638" y="0"/>
                    </a:lnTo>
                    <a:lnTo>
                      <a:pt x="1000897" y="0"/>
                    </a:lnTo>
                    <a:lnTo>
                      <a:pt x="1186249" y="605481"/>
                    </a:lnTo>
                    <a:lnTo>
                      <a:pt x="2038865" y="617838"/>
                    </a:lnTo>
                    <a:lnTo>
                      <a:pt x="2125362" y="247136"/>
                    </a:lnTo>
                    <a:lnTo>
                      <a:pt x="2125362" y="247136"/>
                    </a:lnTo>
                  </a:path>
                </a:pathLst>
              </a:custGeom>
              <a:noFill/>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D90AB1E-590E-8C33-7A82-3F9EEF0814D0}"/>
                  </a:ext>
                </a:extLst>
              </p:cNvPr>
              <p:cNvSpPr/>
              <p:nvPr/>
            </p:nvSpPr>
            <p:spPr>
              <a:xfrm>
                <a:off x="7876826" y="5980829"/>
                <a:ext cx="631816" cy="642551"/>
              </a:xfrm>
              <a:prstGeom prst="rec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b"/>
              <a:lstStyle/>
              <a:p>
                <a:pPr algn="ctr"/>
                <a:r>
                  <a:rPr lang="en-US" sz="1600" dirty="0" err="1">
                    <a:solidFill>
                      <a:schemeClr val="accent6"/>
                    </a:solidFill>
                    <a:latin typeface="18 VAG Rounded Light   02390" pitchFamily="2" charset="0"/>
                  </a:rPr>
                  <a:t>clk</a:t>
                </a:r>
                <a:endParaRPr lang="en-US" sz="1600" dirty="0">
                  <a:solidFill>
                    <a:schemeClr val="accent6"/>
                  </a:solidFill>
                  <a:latin typeface="18 VAG Rounded Light   02390" pitchFamily="2" charset="0"/>
                </a:endParaRPr>
              </a:p>
            </p:txBody>
          </p:sp>
        </p:grpSp>
        <p:cxnSp>
          <p:nvCxnSpPr>
            <p:cNvPr id="49" name="Elbow Connector 48">
              <a:extLst>
                <a:ext uri="{FF2B5EF4-FFF2-40B4-BE49-F238E27FC236}">
                  <a16:creationId xmlns:a16="http://schemas.microsoft.com/office/drawing/2014/main" id="{307D2074-0591-4786-2612-77D8F36E3C68}"/>
                </a:ext>
              </a:extLst>
            </p:cNvPr>
            <p:cNvCxnSpPr>
              <a:cxnSpLocks/>
              <a:stCxn id="47" idx="3"/>
            </p:cNvCxnSpPr>
            <p:nvPr/>
          </p:nvCxnSpPr>
          <p:spPr>
            <a:xfrm flipV="1">
              <a:off x="834903" y="4438662"/>
              <a:ext cx="401594" cy="656292"/>
            </a:xfrm>
            <a:prstGeom prst="bentConnector2">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4F20873-13AC-77CC-E804-B552EA701995}"/>
                </a:ext>
              </a:extLst>
            </p:cNvPr>
            <p:cNvCxnSpPr>
              <a:cxnSpLocks/>
              <a:stCxn id="47" idx="3"/>
            </p:cNvCxnSpPr>
            <p:nvPr/>
          </p:nvCxnSpPr>
          <p:spPr>
            <a:xfrm flipV="1">
              <a:off x="834903" y="4316370"/>
              <a:ext cx="4348238" cy="778584"/>
            </a:xfrm>
            <a:prstGeom prst="bentConnector2">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3C9A031C-DE88-E538-8866-D63D0E7C487F}"/>
                </a:ext>
              </a:extLst>
            </p:cNvPr>
            <p:cNvCxnSpPr>
              <a:cxnSpLocks/>
              <a:stCxn id="47" idx="3"/>
            </p:cNvCxnSpPr>
            <p:nvPr/>
          </p:nvCxnSpPr>
          <p:spPr>
            <a:xfrm flipV="1">
              <a:off x="834903" y="4922983"/>
              <a:ext cx="8870982" cy="171971"/>
            </a:xfrm>
            <a:prstGeom prst="bentConnector2">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sp>
          <p:nvSpPr>
            <p:cNvPr id="71" name="Isosceles Triangle 58">
              <a:extLst>
                <a:ext uri="{FF2B5EF4-FFF2-40B4-BE49-F238E27FC236}">
                  <a16:creationId xmlns:a16="http://schemas.microsoft.com/office/drawing/2014/main" id="{4BE2FD15-D1A2-15B4-2332-589E9D299A07}"/>
                </a:ext>
              </a:extLst>
            </p:cNvPr>
            <p:cNvSpPr/>
            <p:nvPr/>
          </p:nvSpPr>
          <p:spPr>
            <a:xfrm>
              <a:off x="1125650" y="4265885"/>
              <a:ext cx="221693" cy="172777"/>
            </a:xfrm>
            <a:prstGeom prst="triangle">
              <a:avLst/>
            </a:prstGeom>
            <a:no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chemeClr val="bg1"/>
                </a:solidFill>
                <a:effectLst/>
                <a:uLnTx/>
                <a:uFillTx/>
                <a:latin typeface="18 VAG Rounded Light   02390" pitchFamily="2" charset="0"/>
              </a:endParaRPr>
            </a:p>
          </p:txBody>
        </p:sp>
        <p:sp>
          <p:nvSpPr>
            <p:cNvPr id="72" name="Isosceles Triangle 59">
              <a:extLst>
                <a:ext uri="{FF2B5EF4-FFF2-40B4-BE49-F238E27FC236}">
                  <a16:creationId xmlns:a16="http://schemas.microsoft.com/office/drawing/2014/main" id="{C2F99449-A36B-4286-A614-24AA2EFD161D}"/>
                </a:ext>
              </a:extLst>
            </p:cNvPr>
            <p:cNvSpPr/>
            <p:nvPr/>
          </p:nvSpPr>
          <p:spPr>
            <a:xfrm>
              <a:off x="5072294" y="4143593"/>
              <a:ext cx="221693" cy="172777"/>
            </a:xfrm>
            <a:prstGeom prst="triangle">
              <a:avLst/>
            </a:prstGeom>
            <a:no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chemeClr val="bg1"/>
                </a:solidFill>
                <a:effectLst/>
                <a:uLnTx/>
                <a:uFillTx/>
                <a:latin typeface="18 VAG Rounded Light   02390" pitchFamily="2" charset="0"/>
              </a:endParaRPr>
            </a:p>
          </p:txBody>
        </p:sp>
        <p:sp>
          <p:nvSpPr>
            <p:cNvPr id="73" name="Isosceles Triangle 60">
              <a:extLst>
                <a:ext uri="{FF2B5EF4-FFF2-40B4-BE49-F238E27FC236}">
                  <a16:creationId xmlns:a16="http://schemas.microsoft.com/office/drawing/2014/main" id="{E3611D77-6D1D-9D4F-B16C-94A186398FE6}"/>
                </a:ext>
              </a:extLst>
            </p:cNvPr>
            <p:cNvSpPr/>
            <p:nvPr/>
          </p:nvSpPr>
          <p:spPr>
            <a:xfrm>
              <a:off x="9595038" y="4722369"/>
              <a:ext cx="221693" cy="200614"/>
            </a:xfrm>
            <a:prstGeom prst="triangle">
              <a:avLst/>
            </a:prstGeom>
            <a:noFill/>
            <a:ln w="28575" cap="flat" cmpd="sng" algn="ctr">
              <a:solidFill>
                <a:schemeClr val="accent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dirty="0">
                <a:ln>
                  <a:noFill/>
                </a:ln>
                <a:solidFill>
                  <a:schemeClr val="bg1"/>
                </a:solidFill>
                <a:effectLst/>
                <a:uLnTx/>
                <a:uFillTx/>
                <a:latin typeface="18 VAG Rounded Light   02390" pitchFamily="2" charset="0"/>
              </a:endParaRPr>
            </a:p>
          </p:txBody>
        </p:sp>
      </p:grpSp>
    </p:spTree>
    <p:extLst>
      <p:ext uri="{BB962C8B-B14F-4D97-AF65-F5344CB8AC3E}">
        <p14:creationId xmlns:p14="http://schemas.microsoft.com/office/powerpoint/2010/main" val="22435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8">
                                            <p:txEl>
                                              <p:pRg st="0" end="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13" grpId="0"/>
      <p:bldP spid="34" grpId="0" animBg="1"/>
      <p:bldP spid="36" grpId="0" animBg="1"/>
      <p:bldP spid="37" grpId="0" animBg="1"/>
      <p:bldP spid="38"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F539-7D9B-A647-C799-442A2F613009}"/>
              </a:ext>
            </a:extLst>
          </p:cNvPr>
          <p:cNvSpPr>
            <a:spLocks noGrp="1"/>
          </p:cNvSpPr>
          <p:nvPr>
            <p:ph type="title"/>
          </p:nvPr>
        </p:nvSpPr>
        <p:spPr>
          <a:xfrm>
            <a:off x="1104901" y="76199"/>
            <a:ext cx="10849654" cy="768096"/>
          </a:xfrm>
        </p:spPr>
        <p:txBody>
          <a:bodyPr>
            <a:normAutofit/>
          </a:bodyPr>
          <a:lstStyle/>
          <a:p>
            <a:r>
              <a:rPr lang="en-US" dirty="0"/>
              <a:t>Not All Instructions Need All 5 Stages!</a:t>
            </a:r>
          </a:p>
        </p:txBody>
      </p:sp>
      <p:grpSp>
        <p:nvGrpSpPr>
          <p:cNvPr id="112" name="Group 111">
            <a:extLst>
              <a:ext uri="{FF2B5EF4-FFF2-40B4-BE49-F238E27FC236}">
                <a16:creationId xmlns:a16="http://schemas.microsoft.com/office/drawing/2014/main" id="{EAD9FAC7-54A0-5DCF-FD0D-AF91922023D0}"/>
              </a:ext>
            </a:extLst>
          </p:cNvPr>
          <p:cNvGrpSpPr/>
          <p:nvPr/>
        </p:nvGrpSpPr>
        <p:grpSpPr>
          <a:xfrm>
            <a:off x="1014803" y="3304813"/>
            <a:ext cx="415675" cy="1133850"/>
            <a:chOff x="959047" y="2907131"/>
            <a:chExt cx="415675" cy="1133850"/>
          </a:xfrm>
        </p:grpSpPr>
        <p:sp>
          <p:nvSpPr>
            <p:cNvPr id="55" name="Rectangle 4">
              <a:extLst>
                <a:ext uri="{FF2B5EF4-FFF2-40B4-BE49-F238E27FC236}">
                  <a16:creationId xmlns:a16="http://schemas.microsoft.com/office/drawing/2014/main" id="{4F55247C-760F-7E4A-FB90-1A59EEB31C70}"/>
                </a:ext>
              </a:extLst>
            </p:cNvPr>
            <p:cNvSpPr>
              <a:spLocks noChangeArrowheads="1"/>
            </p:cNvSpPr>
            <p:nvPr/>
          </p:nvSpPr>
          <p:spPr bwMode="auto">
            <a:xfrm>
              <a:off x="959047" y="2907131"/>
              <a:ext cx="415675" cy="1133850"/>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pitchFamily="-1" charset="-128"/>
                </a:rPr>
                <a:t>PC</a:t>
              </a:r>
            </a:p>
          </p:txBody>
        </p:sp>
        <p:sp>
          <p:nvSpPr>
            <p:cNvPr id="93" name="Isosceles Triangle 58">
              <a:extLst>
                <a:ext uri="{FF2B5EF4-FFF2-40B4-BE49-F238E27FC236}">
                  <a16:creationId xmlns:a16="http://schemas.microsoft.com/office/drawing/2014/main" id="{CA7EB1B9-F7F6-B068-68E6-59FFAF6972B7}"/>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grpSp>
        <p:nvGrpSpPr>
          <p:cNvPr id="113" name="Group 112">
            <a:extLst>
              <a:ext uri="{FF2B5EF4-FFF2-40B4-BE49-F238E27FC236}">
                <a16:creationId xmlns:a16="http://schemas.microsoft.com/office/drawing/2014/main" id="{EAE69A64-BEB1-9184-289A-76EA594ACFB1}"/>
              </a:ext>
            </a:extLst>
          </p:cNvPr>
          <p:cNvGrpSpPr/>
          <p:nvPr/>
        </p:nvGrpSpPr>
        <p:grpSpPr>
          <a:xfrm>
            <a:off x="4296366" y="3182521"/>
            <a:ext cx="1080756" cy="1133850"/>
            <a:chOff x="3951910" y="2907131"/>
            <a:chExt cx="1080756" cy="1133850"/>
          </a:xfrm>
        </p:grpSpPr>
        <p:sp>
          <p:nvSpPr>
            <p:cNvPr id="59" name="Rectangle 8">
              <a:extLst>
                <a:ext uri="{FF2B5EF4-FFF2-40B4-BE49-F238E27FC236}">
                  <a16:creationId xmlns:a16="http://schemas.microsoft.com/office/drawing/2014/main" id="{83BCBF40-CA42-333A-BF35-8E7A5B5CC28E}"/>
                </a:ext>
              </a:extLst>
            </p:cNvPr>
            <p:cNvSpPr>
              <a:spLocks noChangeArrowheads="1"/>
            </p:cNvSpPr>
            <p:nvPr/>
          </p:nvSpPr>
          <p:spPr bwMode="auto">
            <a:xfrm>
              <a:off x="3951910" y="2907131"/>
              <a:ext cx="1080756" cy="1133850"/>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pitchFamily="-1" charset="-128"/>
                </a:rPr>
                <a:t>Reg[ ]</a:t>
              </a:r>
            </a:p>
          </p:txBody>
        </p:sp>
        <p:sp>
          <p:nvSpPr>
            <p:cNvPr id="94" name="Isosceles Triangle 59">
              <a:extLst>
                <a:ext uri="{FF2B5EF4-FFF2-40B4-BE49-F238E27FC236}">
                  <a16:creationId xmlns:a16="http://schemas.microsoft.com/office/drawing/2014/main" id="{FD3A03E2-6293-499D-746D-D16141FCFEDA}"/>
                </a:ext>
              </a:extLst>
            </p:cNvPr>
            <p:cNvSpPr/>
            <p:nvPr/>
          </p:nvSpPr>
          <p:spPr>
            <a:xfrm>
              <a:off x="4727838"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grpSp>
        <p:nvGrpSpPr>
          <p:cNvPr id="114" name="Group 113">
            <a:extLst>
              <a:ext uri="{FF2B5EF4-FFF2-40B4-BE49-F238E27FC236}">
                <a16:creationId xmlns:a16="http://schemas.microsoft.com/office/drawing/2014/main" id="{18D83392-E262-6139-1A3E-F56AEDD8025E}"/>
              </a:ext>
            </a:extLst>
          </p:cNvPr>
          <p:cNvGrpSpPr/>
          <p:nvPr/>
        </p:nvGrpSpPr>
        <p:grpSpPr>
          <a:xfrm>
            <a:off x="8197618" y="3004609"/>
            <a:ext cx="1729961" cy="1918374"/>
            <a:chOff x="6544976" y="2907130"/>
            <a:chExt cx="1729961" cy="1652181"/>
          </a:xfrm>
        </p:grpSpPr>
        <p:sp>
          <p:nvSpPr>
            <p:cNvPr id="74" name="Rectangle 23">
              <a:extLst>
                <a:ext uri="{FF2B5EF4-FFF2-40B4-BE49-F238E27FC236}">
                  <a16:creationId xmlns:a16="http://schemas.microsoft.com/office/drawing/2014/main" id="{9898B5E0-5A56-3D1F-4E4D-31BBB3DD3768}"/>
                </a:ext>
              </a:extLst>
            </p:cNvPr>
            <p:cNvSpPr>
              <a:spLocks noChangeArrowheads="1"/>
            </p:cNvSpPr>
            <p:nvPr/>
          </p:nvSpPr>
          <p:spPr bwMode="auto">
            <a:xfrm rot="16200000">
              <a:off x="6583866" y="2868240"/>
              <a:ext cx="1652181" cy="1729961"/>
            </a:xfrm>
            <a:prstGeom prst="rect">
              <a:avLst/>
            </a:prstGeom>
            <a:noFill/>
            <a:ln w="28575">
              <a:solidFill>
                <a:schemeClr val="tx1">
                  <a:lumMod val="50000"/>
                  <a:lumOff val="50000"/>
                </a:schemeClr>
              </a:solidFill>
              <a:miter lim="800000"/>
              <a:headEnd/>
              <a:tailEnd/>
            </a:ln>
          </p:spPr>
          <p:txBody>
            <a:bodyPr vert="vert" wrap="none" lIns="68580" tIns="34290" rIns="68580" bIns="34290" anchor="ctr">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a:noFill/>
                  </a:ln>
                  <a:solidFill>
                    <a:schemeClr val="tx1">
                      <a:lumMod val="50000"/>
                      <a:lumOff val="50000"/>
                    </a:schemeClr>
                  </a:solidFill>
                  <a:effectLst/>
                  <a:uLnTx/>
                  <a:uFillTx/>
                  <a:latin typeface="18 VAG Rounded Light   02390" pitchFamily="2" charset="0"/>
                  <a:ea typeface="ＭＳ Ｐゴシック" pitchFamily="-1" charset="-128"/>
                </a:rPr>
                <a:t>DMEM</a:t>
              </a:r>
            </a:p>
          </p:txBody>
        </p:sp>
        <p:sp>
          <p:nvSpPr>
            <p:cNvPr id="95" name="Isosceles Triangle 60">
              <a:extLst>
                <a:ext uri="{FF2B5EF4-FFF2-40B4-BE49-F238E27FC236}">
                  <a16:creationId xmlns:a16="http://schemas.microsoft.com/office/drawing/2014/main" id="{37F2BC33-91A7-D724-4FFB-1C280FEB691A}"/>
                </a:ext>
              </a:extLst>
            </p:cNvPr>
            <p:cNvSpPr/>
            <p:nvPr/>
          </p:nvSpPr>
          <p:spPr>
            <a:xfrm>
              <a:off x="7942396" y="4386534"/>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sp>
        <p:nvSpPr>
          <p:cNvPr id="98" name="Freeform 97">
            <a:extLst>
              <a:ext uri="{FF2B5EF4-FFF2-40B4-BE49-F238E27FC236}">
                <a16:creationId xmlns:a16="http://schemas.microsoft.com/office/drawing/2014/main" id="{82B5C02B-B9D8-0049-1387-1E246E539D6C}"/>
              </a:ext>
            </a:extLst>
          </p:cNvPr>
          <p:cNvSpPr>
            <a:spLocks/>
          </p:cNvSpPr>
          <p:nvPr/>
        </p:nvSpPr>
        <p:spPr>
          <a:xfrm>
            <a:off x="6223461" y="3005650"/>
            <a:ext cx="916681" cy="1607053"/>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2000" dirty="0">
                <a:solidFill>
                  <a:schemeClr val="tx1">
                    <a:lumMod val="50000"/>
                    <a:lumOff val="50000"/>
                  </a:schemeClr>
                </a:solidFill>
                <a:latin typeface="18 VAG Rounded Light   02390" pitchFamily="2" charset="0"/>
              </a:rPr>
              <a:t>ALU</a:t>
            </a:r>
          </a:p>
        </p:txBody>
      </p:sp>
      <p:sp>
        <p:nvSpPr>
          <p:cNvPr id="66" name="Rectangle 65">
            <a:extLst>
              <a:ext uri="{FF2B5EF4-FFF2-40B4-BE49-F238E27FC236}">
                <a16:creationId xmlns:a16="http://schemas.microsoft.com/office/drawing/2014/main" id="{F37DD6D3-48BB-015C-B36F-0E314ACD6116}"/>
              </a:ext>
            </a:extLst>
          </p:cNvPr>
          <p:cNvSpPr/>
          <p:nvPr/>
        </p:nvSpPr>
        <p:spPr>
          <a:xfrm>
            <a:off x="2205130" y="2780558"/>
            <a:ext cx="1181029" cy="2142426"/>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solidFill>
                  <a:schemeClr val="tx1">
                    <a:lumMod val="50000"/>
                    <a:lumOff val="50000"/>
                  </a:schemeClr>
                </a:solidFill>
                <a:latin typeface="18 VAG Rounded Light   02390" pitchFamily="2" charset="0"/>
              </a:rPr>
              <a:t>IMEM</a:t>
            </a:r>
          </a:p>
        </p:txBody>
      </p:sp>
      <p:sp>
        <p:nvSpPr>
          <p:cNvPr id="4" name="TextBox 3">
            <a:extLst>
              <a:ext uri="{FF2B5EF4-FFF2-40B4-BE49-F238E27FC236}">
                <a16:creationId xmlns:a16="http://schemas.microsoft.com/office/drawing/2014/main" id="{CA0A6F74-3A69-32F9-0E0A-CE86742238CF}"/>
              </a:ext>
            </a:extLst>
          </p:cNvPr>
          <p:cNvSpPr txBox="1"/>
          <p:nvPr/>
        </p:nvSpPr>
        <p:spPr>
          <a:xfrm>
            <a:off x="440273" y="956529"/>
            <a:ext cx="2072640" cy="830997"/>
          </a:xfrm>
          <a:prstGeom prst="rect">
            <a:avLst/>
          </a:prstGeom>
          <a:noFill/>
        </p:spPr>
        <p:txBody>
          <a:bodyPr wrap="square" rtlCol="0">
            <a:spAutoFit/>
          </a:bodyPr>
          <a:lstStyle/>
          <a:p>
            <a:pPr algn="l"/>
            <a:r>
              <a:rPr lang="en-US" sz="2400" dirty="0">
                <a:solidFill>
                  <a:schemeClr val="tx1">
                    <a:lumMod val="50000"/>
                    <a:lumOff val="50000"/>
                  </a:schemeClr>
                </a:solidFill>
                <a:latin typeface="18 VAG Rounded Light   02390" pitchFamily="2" charset="0"/>
              </a:rPr>
              <a:t>1. Instruction Fetch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IF</a:t>
            </a:r>
            <a:r>
              <a:rPr lang="en-US" sz="2400" dirty="0">
                <a:solidFill>
                  <a:schemeClr val="tx1">
                    <a:lumMod val="50000"/>
                    <a:lumOff val="50000"/>
                  </a:schemeClr>
                </a:solidFill>
                <a:latin typeface="18 VAG Rounded Light   02390" pitchFamily="2" charset="0"/>
              </a:rPr>
              <a:t>)</a:t>
            </a:r>
          </a:p>
        </p:txBody>
      </p:sp>
      <p:sp>
        <p:nvSpPr>
          <p:cNvPr id="10" name="TextBox 9">
            <a:extLst>
              <a:ext uri="{FF2B5EF4-FFF2-40B4-BE49-F238E27FC236}">
                <a16:creationId xmlns:a16="http://schemas.microsoft.com/office/drawing/2014/main" id="{9CCB9E0A-F71E-C819-630C-91B4E53D6260}"/>
              </a:ext>
            </a:extLst>
          </p:cNvPr>
          <p:cNvSpPr txBox="1"/>
          <p:nvPr/>
        </p:nvSpPr>
        <p:spPr>
          <a:xfrm>
            <a:off x="2827378" y="956529"/>
            <a:ext cx="2423515" cy="1138773"/>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tx1">
                    <a:lumMod val="50000"/>
                    <a:lumOff val="50000"/>
                  </a:schemeClr>
                </a:solidFill>
                <a:latin typeface="18 VAG Rounded Light   02390" pitchFamily="2" charset="0"/>
              </a:rPr>
              <a:t>2. Instruction</a:t>
            </a:r>
            <a:br>
              <a:rPr lang="en-US" sz="2400" dirty="0">
                <a:solidFill>
                  <a:schemeClr val="tx1">
                    <a:lumMod val="50000"/>
                    <a:lumOff val="50000"/>
                  </a:schemeClr>
                </a:solidFill>
                <a:latin typeface="18 VAG Rounded Light   02390" pitchFamily="2" charset="0"/>
              </a:rPr>
            </a:br>
            <a:r>
              <a:rPr lang="en-US" sz="2400" dirty="0">
                <a:solidFill>
                  <a:schemeClr val="tx1">
                    <a:lumMod val="50000"/>
                    <a:lumOff val="50000"/>
                  </a:schemeClr>
                </a:solidFill>
                <a:latin typeface="18 VAG Rounded Light   02390" pitchFamily="2" charset="0"/>
              </a:rPr>
              <a:t>Decode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ID</a:t>
            </a:r>
            <a:r>
              <a:rPr lang="en-US" sz="2400" dirty="0">
                <a:solidFill>
                  <a:schemeClr val="tx1">
                    <a:lumMod val="50000"/>
                    <a:lumOff val="50000"/>
                  </a:schemeClr>
                </a:solidFill>
                <a:latin typeface="18 VAG Rounded Light   02390" pitchFamily="2" charset="0"/>
              </a:rPr>
              <a:t>)</a:t>
            </a:r>
            <a:endParaRPr kumimoji="0" lang="en-US" sz="2400" b="0" i="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mn-ea"/>
              <a:cs typeface="+mn-cs"/>
            </a:endParaRPr>
          </a:p>
          <a:p>
            <a:pPr marL="9525" marR="0" lvl="2" algn="l" defTabSz="914377" rtl="0" eaLnBrk="1" fontAlgn="auto" latinLnBrk="0" hangingPunct="1">
              <a:lnSpc>
                <a:spcPct val="100000"/>
              </a:lnSpc>
              <a:spcAft>
                <a:spcPts val="0"/>
              </a:spcAft>
              <a:buClrTx/>
              <a:buSzTx/>
              <a:defRPr/>
            </a:pPr>
            <a:r>
              <a:rPr lang="en-US" sz="2000" dirty="0">
                <a:solidFill>
                  <a:schemeClr val="tx1">
                    <a:lumMod val="50000"/>
                    <a:lumOff val="50000"/>
                  </a:schemeClr>
                </a:solidFill>
                <a:latin typeface="18 VAG Rounded Light   02390" pitchFamily="2" charset="0"/>
              </a:rPr>
              <a:t>+ Read Registers</a:t>
            </a:r>
            <a:endParaRPr lang="en-US" sz="2400" dirty="0">
              <a:solidFill>
                <a:schemeClr val="tx1">
                  <a:lumMod val="50000"/>
                  <a:lumOff val="50000"/>
                </a:schemeClr>
              </a:solidFill>
              <a:latin typeface="18 VAG Rounded Light   02390" pitchFamily="2" charset="0"/>
            </a:endParaRPr>
          </a:p>
        </p:txBody>
      </p:sp>
      <p:sp>
        <p:nvSpPr>
          <p:cNvPr id="11" name="TextBox 10">
            <a:extLst>
              <a:ext uri="{FF2B5EF4-FFF2-40B4-BE49-F238E27FC236}">
                <a16:creationId xmlns:a16="http://schemas.microsoft.com/office/drawing/2014/main" id="{24FFD686-9BF1-D0EC-A56C-4C0525883BAF}"/>
              </a:ext>
            </a:extLst>
          </p:cNvPr>
          <p:cNvSpPr txBox="1"/>
          <p:nvPr/>
        </p:nvSpPr>
        <p:spPr>
          <a:xfrm>
            <a:off x="5377122" y="956529"/>
            <a:ext cx="2182676" cy="1077218"/>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tx1">
                    <a:lumMod val="50000"/>
                    <a:lumOff val="50000"/>
                  </a:schemeClr>
                </a:solidFill>
                <a:latin typeface="18 VAG Rounded Light   02390" pitchFamily="2" charset="0"/>
              </a:rPr>
              <a:t>3. Execute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EX</a:t>
            </a:r>
            <a:r>
              <a:rPr lang="en-US" sz="2400" dirty="0">
                <a:solidFill>
                  <a:schemeClr val="tx1">
                    <a:lumMod val="50000"/>
                    <a:lumOff val="50000"/>
                  </a:schemeClr>
                </a:solidFill>
                <a:latin typeface="18 VAG Rounded Light   02390" pitchFamily="2" charset="0"/>
              </a:rPr>
              <a:t>)</a:t>
            </a:r>
          </a:p>
          <a:p>
            <a:pPr marL="9525" marR="0" lvl="1" algn="l" defTabSz="914377" rtl="0" eaLnBrk="1" fontAlgn="auto" latinLnBrk="0" hangingPunct="1">
              <a:lnSpc>
                <a:spcPct val="100000"/>
              </a:lnSpc>
              <a:spcAft>
                <a:spcPts val="0"/>
              </a:spcAft>
              <a:buClrTx/>
              <a:buSzPct val="90000"/>
              <a:defRPr/>
            </a:pPr>
            <a:r>
              <a:rPr kumimoji="0" lang="en-US" sz="2000" b="0" i="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mn-ea"/>
                <a:cs typeface="+mn-cs"/>
              </a:rPr>
              <a:t>Arithmetic Logic Unit (ALU)</a:t>
            </a:r>
            <a:endParaRPr lang="en-US" sz="2400" dirty="0">
              <a:solidFill>
                <a:schemeClr val="tx1">
                  <a:lumMod val="50000"/>
                  <a:lumOff val="50000"/>
                </a:schemeClr>
              </a:solidFill>
              <a:latin typeface="18 VAG Rounded Light   02390" pitchFamily="2" charset="0"/>
            </a:endParaRPr>
          </a:p>
        </p:txBody>
      </p:sp>
      <p:sp>
        <p:nvSpPr>
          <p:cNvPr id="12" name="TextBox 11">
            <a:extLst>
              <a:ext uri="{FF2B5EF4-FFF2-40B4-BE49-F238E27FC236}">
                <a16:creationId xmlns:a16="http://schemas.microsoft.com/office/drawing/2014/main" id="{E2DB7E85-79B0-389E-D2C3-F0764AEFFC22}"/>
              </a:ext>
            </a:extLst>
          </p:cNvPr>
          <p:cNvSpPr txBox="1"/>
          <p:nvPr/>
        </p:nvSpPr>
        <p:spPr>
          <a:xfrm>
            <a:off x="7737285" y="956529"/>
            <a:ext cx="2182676" cy="830997"/>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tx1">
                    <a:lumMod val="50000"/>
                    <a:lumOff val="50000"/>
                  </a:schemeClr>
                </a:solidFill>
                <a:latin typeface="18 VAG Rounded Light   02390" pitchFamily="2" charset="0"/>
              </a:rPr>
              <a:t>4. Memory Access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MEM</a:t>
            </a:r>
            <a:r>
              <a:rPr lang="en-US" sz="2400" dirty="0">
                <a:solidFill>
                  <a:schemeClr val="tx1">
                    <a:lumMod val="50000"/>
                    <a:lumOff val="50000"/>
                  </a:schemeClr>
                </a:solidFill>
                <a:latin typeface="18 VAG Rounded Light   02390" pitchFamily="2" charset="0"/>
              </a:rPr>
              <a:t>)</a:t>
            </a:r>
            <a:endParaRPr kumimoji="0" lang="en-US" sz="2400" b="0" i="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mn-ea"/>
              <a:cs typeface="+mn-cs"/>
            </a:endParaRPr>
          </a:p>
        </p:txBody>
      </p:sp>
      <p:sp>
        <p:nvSpPr>
          <p:cNvPr id="13" name="TextBox 12">
            <a:extLst>
              <a:ext uri="{FF2B5EF4-FFF2-40B4-BE49-F238E27FC236}">
                <a16:creationId xmlns:a16="http://schemas.microsoft.com/office/drawing/2014/main" id="{F40C5187-E6BE-895D-9EF5-50814AD23860}"/>
              </a:ext>
            </a:extLst>
          </p:cNvPr>
          <p:cNvSpPr txBox="1"/>
          <p:nvPr/>
        </p:nvSpPr>
        <p:spPr>
          <a:xfrm>
            <a:off x="9816412" y="956529"/>
            <a:ext cx="2138143" cy="830997"/>
          </a:xfrm>
          <a:prstGeom prst="rect">
            <a:avLst/>
          </a:prstGeom>
          <a:noFill/>
        </p:spPr>
        <p:txBody>
          <a:bodyPr wrap="square" rtlCol="0">
            <a:spAutoFit/>
          </a:bodyPr>
          <a:lstStyle/>
          <a:p>
            <a:pPr marL="9525" marR="0" lvl="1" algn="l" defTabSz="914377" rtl="0" eaLnBrk="1" fontAlgn="auto" latinLnBrk="0" hangingPunct="1">
              <a:lnSpc>
                <a:spcPct val="100000"/>
              </a:lnSpc>
              <a:spcBef>
                <a:spcPts val="500"/>
              </a:spcBef>
              <a:spcAft>
                <a:spcPts val="0"/>
              </a:spcAft>
              <a:buClrTx/>
              <a:buSzPct val="90000"/>
              <a:defRPr/>
            </a:pPr>
            <a:r>
              <a:rPr lang="en-US" sz="2400" dirty="0">
                <a:solidFill>
                  <a:schemeClr val="tx1">
                    <a:lumMod val="50000"/>
                    <a:lumOff val="50000"/>
                  </a:schemeClr>
                </a:solidFill>
                <a:latin typeface="18 VAG Rounded Light   02390" pitchFamily="2" charset="0"/>
              </a:rPr>
              <a:t>5. Write back to Register (</a:t>
            </a:r>
            <a:r>
              <a:rPr lang="en-US" sz="2400" b="1" dirty="0">
                <a:solidFill>
                  <a:schemeClr val="tx1">
                    <a:lumMod val="50000"/>
                    <a:lumOff val="50000"/>
                  </a:schemeClr>
                </a:solidFill>
                <a:latin typeface="Courier New" panose="02070309020205020404" pitchFamily="49" charset="0"/>
                <a:cs typeface="Courier New" panose="02070309020205020404" pitchFamily="49" charset="0"/>
              </a:rPr>
              <a:t>WB</a:t>
            </a:r>
            <a:r>
              <a:rPr lang="en-US" sz="2400" dirty="0">
                <a:solidFill>
                  <a:schemeClr val="tx1">
                    <a:lumMod val="50000"/>
                    <a:lumOff val="50000"/>
                  </a:schemeClr>
                </a:solidFill>
                <a:latin typeface="18 VAG Rounded Light   02390" pitchFamily="2" charset="0"/>
              </a:rPr>
              <a:t>)</a:t>
            </a:r>
            <a:endParaRPr kumimoji="0" lang="en-US" sz="2400" b="0" i="0" u="none" strike="noStrike" kern="1200" cap="none" spc="0" normalizeH="0" baseline="0" noProof="0" dirty="0">
              <a:ln>
                <a:noFill/>
              </a:ln>
              <a:solidFill>
                <a:schemeClr val="tx1">
                  <a:lumMod val="50000"/>
                  <a:lumOff val="50000"/>
                </a:schemeClr>
              </a:solidFill>
              <a:effectLst/>
              <a:uLnTx/>
              <a:uFillTx/>
              <a:latin typeface="18 VAG Rounded Light   02390" pitchFamily="2" charset="0"/>
              <a:ea typeface="+mn-ea"/>
              <a:cs typeface="+mn-cs"/>
            </a:endParaRPr>
          </a:p>
        </p:txBody>
      </p:sp>
      <p:sp>
        <p:nvSpPr>
          <p:cNvPr id="14" name="Right Arrow 13">
            <a:extLst>
              <a:ext uri="{FF2B5EF4-FFF2-40B4-BE49-F238E27FC236}">
                <a16:creationId xmlns:a16="http://schemas.microsoft.com/office/drawing/2014/main" id="{83710B3D-D593-4D91-CB85-8098BA272020}"/>
              </a:ext>
            </a:extLst>
          </p:cNvPr>
          <p:cNvSpPr/>
          <p:nvPr/>
        </p:nvSpPr>
        <p:spPr>
          <a:xfrm>
            <a:off x="1669519" y="3367985"/>
            <a:ext cx="314960" cy="944943"/>
          </a:xfrm>
          <a:prstGeom prst="rightArrow">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8" name="Right Arrow 17">
            <a:extLst>
              <a:ext uri="{FF2B5EF4-FFF2-40B4-BE49-F238E27FC236}">
                <a16:creationId xmlns:a16="http://schemas.microsoft.com/office/drawing/2014/main" id="{FBB476CA-6FDF-F383-AFE6-1BE22C5B6476}"/>
              </a:ext>
            </a:extLst>
          </p:cNvPr>
          <p:cNvSpPr/>
          <p:nvPr/>
        </p:nvSpPr>
        <p:spPr>
          <a:xfrm>
            <a:off x="3705608" y="3367985"/>
            <a:ext cx="314960" cy="944943"/>
          </a:xfrm>
          <a:prstGeom prst="rightArrow">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9" name="Right Arrow 18">
            <a:extLst>
              <a:ext uri="{FF2B5EF4-FFF2-40B4-BE49-F238E27FC236}">
                <a16:creationId xmlns:a16="http://schemas.microsoft.com/office/drawing/2014/main" id="{6BF4ED87-594F-C55C-A15D-5C449177D00F}"/>
              </a:ext>
            </a:extLst>
          </p:cNvPr>
          <p:cNvSpPr/>
          <p:nvPr/>
        </p:nvSpPr>
        <p:spPr>
          <a:xfrm>
            <a:off x="5642811" y="3367985"/>
            <a:ext cx="314960" cy="944943"/>
          </a:xfrm>
          <a:prstGeom prst="rightArrow">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0" name="Right Arrow 19">
            <a:extLst>
              <a:ext uri="{FF2B5EF4-FFF2-40B4-BE49-F238E27FC236}">
                <a16:creationId xmlns:a16="http://schemas.microsoft.com/office/drawing/2014/main" id="{C95FA45F-BDFB-8347-9C7C-49ADD7D36CB3}"/>
              </a:ext>
            </a:extLst>
          </p:cNvPr>
          <p:cNvSpPr/>
          <p:nvPr/>
        </p:nvSpPr>
        <p:spPr>
          <a:xfrm>
            <a:off x="7559798" y="3367985"/>
            <a:ext cx="314960" cy="944943"/>
          </a:xfrm>
          <a:prstGeom prst="rightArrow">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1" name="Curved Left Arrow 20">
            <a:extLst>
              <a:ext uri="{FF2B5EF4-FFF2-40B4-BE49-F238E27FC236}">
                <a16:creationId xmlns:a16="http://schemas.microsoft.com/office/drawing/2014/main" id="{270B082C-A626-AC27-E391-2A47BD856C30}"/>
              </a:ext>
            </a:extLst>
          </p:cNvPr>
          <p:cNvSpPr/>
          <p:nvPr/>
        </p:nvSpPr>
        <p:spPr>
          <a:xfrm flipV="1">
            <a:off x="9927580" y="2397305"/>
            <a:ext cx="760740" cy="1474433"/>
          </a:xfrm>
          <a:prstGeom prst="curvedLeftArrow">
            <a:avLst/>
          </a:prstGeom>
          <a:solidFill>
            <a:schemeClr val="bg1">
              <a:lumMod val="75000"/>
            </a:schemeClr>
          </a:solidFill>
          <a:ln w="28575">
            <a:no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3" name="Bent Arrow 22">
            <a:extLst>
              <a:ext uri="{FF2B5EF4-FFF2-40B4-BE49-F238E27FC236}">
                <a16:creationId xmlns:a16="http://schemas.microsoft.com/office/drawing/2014/main" id="{466171E8-64DB-2FA5-F848-B8D55DA517E7}"/>
              </a:ext>
            </a:extLst>
          </p:cNvPr>
          <p:cNvSpPr/>
          <p:nvPr/>
        </p:nvSpPr>
        <p:spPr>
          <a:xfrm rot="16200000" flipH="1">
            <a:off x="6977465" y="156303"/>
            <a:ext cx="583025" cy="5301969"/>
          </a:xfrm>
          <a:prstGeom prst="bentArrow">
            <a:avLst>
              <a:gd name="adj1" fmla="val 28722"/>
              <a:gd name="adj2" fmla="val 35524"/>
              <a:gd name="adj3" fmla="val 29186"/>
              <a:gd name="adj4" fmla="val 21549"/>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1" name="Curved Right Arrow 30">
            <a:extLst>
              <a:ext uri="{FF2B5EF4-FFF2-40B4-BE49-F238E27FC236}">
                <a16:creationId xmlns:a16="http://schemas.microsoft.com/office/drawing/2014/main" id="{221A6C38-ACB3-7F71-5F7E-7A3EB0B513B8}"/>
              </a:ext>
            </a:extLst>
          </p:cNvPr>
          <p:cNvSpPr/>
          <p:nvPr/>
        </p:nvSpPr>
        <p:spPr>
          <a:xfrm rot="5400000">
            <a:off x="399753" y="2322935"/>
            <a:ext cx="730346" cy="1027068"/>
          </a:xfrm>
          <a:prstGeom prst="curvedRightArrow">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2" name="Bent Arrow 31">
            <a:extLst>
              <a:ext uri="{FF2B5EF4-FFF2-40B4-BE49-F238E27FC236}">
                <a16:creationId xmlns:a16="http://schemas.microsoft.com/office/drawing/2014/main" id="{B2E9384E-2260-FFD8-E02C-C673534CB031}"/>
              </a:ext>
            </a:extLst>
          </p:cNvPr>
          <p:cNvSpPr/>
          <p:nvPr/>
        </p:nvSpPr>
        <p:spPr>
          <a:xfrm flipV="1">
            <a:off x="376880" y="3182520"/>
            <a:ext cx="550123" cy="1022153"/>
          </a:xfrm>
          <a:prstGeom prst="bentArrow">
            <a:avLst>
              <a:gd name="adj1" fmla="val 32167"/>
              <a:gd name="adj2" fmla="val 50000"/>
              <a:gd name="adj3" fmla="val 36081"/>
              <a:gd name="adj4" fmla="val 41682"/>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4" name="Right Brace 33">
            <a:extLst>
              <a:ext uri="{FF2B5EF4-FFF2-40B4-BE49-F238E27FC236}">
                <a16:creationId xmlns:a16="http://schemas.microsoft.com/office/drawing/2014/main" id="{E840A48D-728A-85CC-698C-31BAC05A5C17}"/>
              </a:ext>
            </a:extLst>
          </p:cNvPr>
          <p:cNvSpPr/>
          <p:nvPr/>
        </p:nvSpPr>
        <p:spPr>
          <a:xfrm rot="16200000">
            <a:off x="1496053" y="1119520"/>
            <a:ext cx="239481" cy="2170710"/>
          </a:xfrm>
          <a:prstGeom prst="rightBrace">
            <a:avLst>
              <a:gd name="adj1" fmla="val 8333"/>
              <a:gd name="adj2" fmla="val 18641"/>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E7822E60-D826-B7FE-CE7F-75F662B7EB55}"/>
              </a:ext>
            </a:extLst>
          </p:cNvPr>
          <p:cNvSpPr/>
          <p:nvPr/>
        </p:nvSpPr>
        <p:spPr>
          <a:xfrm rot="16200000">
            <a:off x="3966645" y="914136"/>
            <a:ext cx="239481" cy="2581479"/>
          </a:xfrm>
          <a:prstGeom prst="rightBrace">
            <a:avLst>
              <a:gd name="adj1" fmla="val 8333"/>
              <a:gd name="adj2" fmla="val 18641"/>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CB19EBA9-6DC4-FCEC-6E57-EFA9555776E6}"/>
              </a:ext>
            </a:extLst>
          </p:cNvPr>
          <p:cNvSpPr/>
          <p:nvPr/>
        </p:nvSpPr>
        <p:spPr>
          <a:xfrm rot="16200000">
            <a:off x="6455547" y="1119520"/>
            <a:ext cx="239481" cy="2170710"/>
          </a:xfrm>
          <a:prstGeom prst="rightBrace">
            <a:avLst>
              <a:gd name="adj1" fmla="val 8333"/>
              <a:gd name="adj2" fmla="val 18641"/>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AFD1E27D-27EB-AAB7-8938-710380DC2E2A}"/>
              </a:ext>
            </a:extLst>
          </p:cNvPr>
          <p:cNvSpPr/>
          <p:nvPr/>
        </p:nvSpPr>
        <p:spPr>
          <a:xfrm rot="16200000">
            <a:off x="8739065" y="1119520"/>
            <a:ext cx="239481" cy="2170710"/>
          </a:xfrm>
          <a:prstGeom prst="rightBrace">
            <a:avLst>
              <a:gd name="adj1" fmla="val 8333"/>
              <a:gd name="adj2" fmla="val 18641"/>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Freeform 39">
            <a:extLst>
              <a:ext uri="{FF2B5EF4-FFF2-40B4-BE49-F238E27FC236}">
                <a16:creationId xmlns:a16="http://schemas.microsoft.com/office/drawing/2014/main" id="{1D1E9F0C-1DF2-0390-29FB-B8CE04A5ED5B}"/>
              </a:ext>
            </a:extLst>
          </p:cNvPr>
          <p:cNvSpPr/>
          <p:nvPr/>
        </p:nvSpPr>
        <p:spPr>
          <a:xfrm>
            <a:off x="10342683" y="1890836"/>
            <a:ext cx="345768" cy="833120"/>
          </a:xfrm>
          <a:custGeom>
            <a:avLst/>
            <a:gdLst>
              <a:gd name="connsiteX0" fmla="*/ 172720 w 345768"/>
              <a:gd name="connsiteY0" fmla="*/ 0 h 833120"/>
              <a:gd name="connsiteX1" fmla="*/ 233680 w 345768"/>
              <a:gd name="connsiteY1" fmla="*/ 91440 h 833120"/>
              <a:gd name="connsiteX2" fmla="*/ 264160 w 345768"/>
              <a:gd name="connsiteY2" fmla="*/ 152400 h 833120"/>
              <a:gd name="connsiteX3" fmla="*/ 325120 w 345768"/>
              <a:gd name="connsiteY3" fmla="*/ 243840 h 833120"/>
              <a:gd name="connsiteX4" fmla="*/ 335280 w 345768"/>
              <a:gd name="connsiteY4" fmla="*/ 386080 h 833120"/>
              <a:gd name="connsiteX5" fmla="*/ 274320 w 345768"/>
              <a:gd name="connsiteY5" fmla="*/ 457200 h 833120"/>
              <a:gd name="connsiteX6" fmla="*/ 223520 w 345768"/>
              <a:gd name="connsiteY6" fmla="*/ 487680 h 833120"/>
              <a:gd name="connsiteX7" fmla="*/ 193040 w 345768"/>
              <a:gd name="connsiteY7" fmla="*/ 508000 h 833120"/>
              <a:gd name="connsiteX8" fmla="*/ 111760 w 345768"/>
              <a:gd name="connsiteY8" fmla="*/ 528320 h 833120"/>
              <a:gd name="connsiteX9" fmla="*/ 40640 w 345768"/>
              <a:gd name="connsiteY9" fmla="*/ 518160 h 833120"/>
              <a:gd name="connsiteX10" fmla="*/ 0 w 345768"/>
              <a:gd name="connsiteY10" fmla="*/ 447040 h 833120"/>
              <a:gd name="connsiteX11" fmla="*/ 10160 w 345768"/>
              <a:gd name="connsiteY11" fmla="*/ 416560 h 833120"/>
              <a:gd name="connsiteX12" fmla="*/ 50800 w 345768"/>
              <a:gd name="connsiteY12" fmla="*/ 406400 h 833120"/>
              <a:gd name="connsiteX13" fmla="*/ 213360 w 345768"/>
              <a:gd name="connsiteY13" fmla="*/ 416560 h 833120"/>
              <a:gd name="connsiteX14" fmla="*/ 274320 w 345768"/>
              <a:gd name="connsiteY14" fmla="*/ 447040 h 833120"/>
              <a:gd name="connsiteX15" fmla="*/ 294640 w 345768"/>
              <a:gd name="connsiteY15" fmla="*/ 477520 h 833120"/>
              <a:gd name="connsiteX16" fmla="*/ 325120 w 345768"/>
              <a:gd name="connsiteY16" fmla="*/ 518160 h 833120"/>
              <a:gd name="connsiteX17" fmla="*/ 345440 w 345768"/>
              <a:gd name="connsiteY17" fmla="*/ 599440 h 833120"/>
              <a:gd name="connsiteX18" fmla="*/ 335280 w 345768"/>
              <a:gd name="connsiteY18" fmla="*/ 680720 h 833120"/>
              <a:gd name="connsiteX19" fmla="*/ 325120 w 345768"/>
              <a:gd name="connsiteY19" fmla="*/ 711200 h 833120"/>
              <a:gd name="connsiteX20" fmla="*/ 294640 w 345768"/>
              <a:gd name="connsiteY20" fmla="*/ 731520 h 833120"/>
              <a:gd name="connsiteX21" fmla="*/ 203200 w 345768"/>
              <a:gd name="connsiteY21" fmla="*/ 802640 h 833120"/>
              <a:gd name="connsiteX22" fmla="*/ 162560 w 345768"/>
              <a:gd name="connsiteY22" fmla="*/ 833120 h 83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768" h="833120">
                <a:moveTo>
                  <a:pt x="172720" y="0"/>
                </a:moveTo>
                <a:cubicBezTo>
                  <a:pt x="193040" y="30480"/>
                  <a:pt x="222096" y="56687"/>
                  <a:pt x="233680" y="91440"/>
                </a:cubicBezTo>
                <a:cubicBezTo>
                  <a:pt x="249347" y="138440"/>
                  <a:pt x="236024" y="107382"/>
                  <a:pt x="264160" y="152400"/>
                </a:cubicBezTo>
                <a:cubicBezTo>
                  <a:pt x="313150" y="230784"/>
                  <a:pt x="274390" y="176200"/>
                  <a:pt x="325120" y="243840"/>
                </a:cubicBezTo>
                <a:cubicBezTo>
                  <a:pt x="341866" y="310823"/>
                  <a:pt x="356353" y="322861"/>
                  <a:pt x="335280" y="386080"/>
                </a:cubicBezTo>
                <a:cubicBezTo>
                  <a:pt x="328363" y="406831"/>
                  <a:pt x="285893" y="448199"/>
                  <a:pt x="274320" y="457200"/>
                </a:cubicBezTo>
                <a:cubicBezTo>
                  <a:pt x="258732" y="469324"/>
                  <a:pt x="240266" y="477214"/>
                  <a:pt x="223520" y="487680"/>
                </a:cubicBezTo>
                <a:cubicBezTo>
                  <a:pt x="213165" y="494152"/>
                  <a:pt x="203962" y="502539"/>
                  <a:pt x="193040" y="508000"/>
                </a:cubicBezTo>
                <a:cubicBezTo>
                  <a:pt x="172212" y="518414"/>
                  <a:pt x="131082" y="524456"/>
                  <a:pt x="111760" y="528320"/>
                </a:cubicBezTo>
                <a:cubicBezTo>
                  <a:pt x="88053" y="524933"/>
                  <a:pt x="62523" y="527886"/>
                  <a:pt x="40640" y="518160"/>
                </a:cubicBezTo>
                <a:cubicBezTo>
                  <a:pt x="31408" y="514057"/>
                  <a:pt x="1607" y="450254"/>
                  <a:pt x="0" y="447040"/>
                </a:cubicBezTo>
                <a:cubicBezTo>
                  <a:pt x="3387" y="436880"/>
                  <a:pt x="1797" y="423250"/>
                  <a:pt x="10160" y="416560"/>
                </a:cubicBezTo>
                <a:cubicBezTo>
                  <a:pt x="21064" y="407837"/>
                  <a:pt x="36836" y="406400"/>
                  <a:pt x="50800" y="406400"/>
                </a:cubicBezTo>
                <a:cubicBezTo>
                  <a:pt x="105092" y="406400"/>
                  <a:pt x="159173" y="413173"/>
                  <a:pt x="213360" y="416560"/>
                </a:cubicBezTo>
                <a:cubicBezTo>
                  <a:pt x="238150" y="424823"/>
                  <a:pt x="254625" y="427345"/>
                  <a:pt x="274320" y="447040"/>
                </a:cubicBezTo>
                <a:cubicBezTo>
                  <a:pt x="282954" y="455674"/>
                  <a:pt x="287543" y="467584"/>
                  <a:pt x="294640" y="477520"/>
                </a:cubicBezTo>
                <a:cubicBezTo>
                  <a:pt x="304482" y="491299"/>
                  <a:pt x="314960" y="504613"/>
                  <a:pt x="325120" y="518160"/>
                </a:cubicBezTo>
                <a:cubicBezTo>
                  <a:pt x="333137" y="542212"/>
                  <a:pt x="345440" y="574919"/>
                  <a:pt x="345440" y="599440"/>
                </a:cubicBezTo>
                <a:cubicBezTo>
                  <a:pt x="345440" y="626744"/>
                  <a:pt x="340164" y="653856"/>
                  <a:pt x="335280" y="680720"/>
                </a:cubicBezTo>
                <a:cubicBezTo>
                  <a:pt x="333364" y="691257"/>
                  <a:pt x="331810" y="702837"/>
                  <a:pt x="325120" y="711200"/>
                </a:cubicBezTo>
                <a:cubicBezTo>
                  <a:pt x="317492" y="720735"/>
                  <a:pt x="304409" y="724194"/>
                  <a:pt x="294640" y="731520"/>
                </a:cubicBezTo>
                <a:cubicBezTo>
                  <a:pt x="263749" y="754688"/>
                  <a:pt x="235329" y="781221"/>
                  <a:pt x="203200" y="802640"/>
                </a:cubicBezTo>
                <a:cubicBezTo>
                  <a:pt x="168735" y="825617"/>
                  <a:pt x="181354" y="814326"/>
                  <a:pt x="162560" y="833120"/>
                </a:cubicBezTo>
              </a:path>
            </a:pathLst>
          </a:custGeom>
          <a:noFill/>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61A14A98-AA6B-41D1-51C8-651FEA3CE3C2}"/>
              </a:ext>
            </a:extLst>
          </p:cNvPr>
          <p:cNvSpPr/>
          <p:nvPr/>
        </p:nvSpPr>
        <p:spPr>
          <a:xfrm>
            <a:off x="376879" y="5143207"/>
            <a:ext cx="10626400" cy="458004"/>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accent3"/>
                </a:solidFill>
                <a:latin typeface="18 VAG Rounded Light   02390" pitchFamily="2" charset="0"/>
              </a:rPr>
              <a:t>Control Logic</a:t>
            </a:r>
          </a:p>
        </p:txBody>
      </p:sp>
      <p:cxnSp>
        <p:nvCxnSpPr>
          <p:cNvPr id="7" name="Straight Arrow Connector 6">
            <a:extLst>
              <a:ext uri="{FF2B5EF4-FFF2-40B4-BE49-F238E27FC236}">
                <a16:creationId xmlns:a16="http://schemas.microsoft.com/office/drawing/2014/main" id="{ACA3E7D9-AEC7-0AF4-ADB1-FE037086713E}"/>
              </a:ext>
            </a:extLst>
          </p:cNvPr>
          <p:cNvCxnSpPr>
            <a:cxnSpLocks/>
          </p:cNvCxnSpPr>
          <p:nvPr/>
        </p:nvCxnSpPr>
        <p:spPr>
          <a:xfrm flipV="1">
            <a:off x="1066187" y="4448049"/>
            <a:ext cx="0" cy="695158"/>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772714-24F2-8B42-5DE8-CF8C93AF20DD}"/>
              </a:ext>
            </a:extLst>
          </p:cNvPr>
          <p:cNvCxnSpPr>
            <a:cxnSpLocks/>
          </p:cNvCxnSpPr>
          <p:nvPr/>
        </p:nvCxnSpPr>
        <p:spPr>
          <a:xfrm flipV="1">
            <a:off x="2512913" y="4922983"/>
            <a:ext cx="0" cy="220224"/>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202E11-053E-77F0-048B-FF5D85868C98}"/>
              </a:ext>
            </a:extLst>
          </p:cNvPr>
          <p:cNvCxnSpPr>
            <a:cxnSpLocks/>
          </p:cNvCxnSpPr>
          <p:nvPr/>
        </p:nvCxnSpPr>
        <p:spPr>
          <a:xfrm flipV="1">
            <a:off x="4617993" y="4312928"/>
            <a:ext cx="0" cy="830279"/>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715EB83-07F5-6B1F-52CD-CC816341BBC0}"/>
              </a:ext>
            </a:extLst>
          </p:cNvPr>
          <p:cNvCxnSpPr>
            <a:cxnSpLocks/>
          </p:cNvCxnSpPr>
          <p:nvPr/>
        </p:nvCxnSpPr>
        <p:spPr>
          <a:xfrm flipV="1">
            <a:off x="6335033" y="4612703"/>
            <a:ext cx="0" cy="530504"/>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sp>
        <p:nvSpPr>
          <p:cNvPr id="42" name="Content Placeholder 57">
            <a:extLst>
              <a:ext uri="{FF2B5EF4-FFF2-40B4-BE49-F238E27FC236}">
                <a16:creationId xmlns:a16="http://schemas.microsoft.com/office/drawing/2014/main" id="{04243607-DD87-61D1-4B1C-EE239EF112FC}"/>
              </a:ext>
            </a:extLst>
          </p:cNvPr>
          <p:cNvSpPr txBox="1">
            <a:spLocks/>
          </p:cNvSpPr>
          <p:nvPr/>
        </p:nvSpPr>
        <p:spPr>
          <a:xfrm>
            <a:off x="288412" y="5627590"/>
            <a:ext cx="11771507" cy="908069"/>
          </a:xfrm>
          <a:prstGeom prst="rect">
            <a:avLst/>
          </a:prstGeom>
        </p:spPr>
        <p:txBody>
          <a:bodyPr>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4664" indent="0">
              <a:spcBef>
                <a:spcPts val="0"/>
              </a:spcBef>
              <a:buNone/>
            </a:pPr>
            <a:r>
              <a:rPr lang="en-US" sz="2800" dirty="0"/>
              <a:t>The </a:t>
            </a:r>
            <a:r>
              <a:rPr lang="en-US" sz="2800" b="0" dirty="0">
                <a:solidFill>
                  <a:schemeClr val="accent3"/>
                </a:solidFill>
                <a:latin typeface="18 VAG Rounded Light   02390" pitchFamily="2" charset="0"/>
              </a:rPr>
              <a:t>control logic </a:t>
            </a:r>
            <a:r>
              <a:rPr lang="en-US" sz="2800" dirty="0"/>
              <a:t>selects “needed” </a:t>
            </a:r>
            <a:r>
              <a:rPr lang="en-US" sz="2800" dirty="0" err="1"/>
              <a:t>datapath</a:t>
            </a:r>
            <a:r>
              <a:rPr lang="en-US" sz="2800" dirty="0"/>
              <a:t> lines based on the instruction.</a:t>
            </a:r>
          </a:p>
          <a:p>
            <a:pPr lvl="1">
              <a:spcBef>
                <a:spcPts val="0"/>
              </a:spcBef>
            </a:pPr>
            <a:r>
              <a:rPr lang="en-US" sz="2400" dirty="0"/>
              <a:t>MUX selector, ALU op selector, write enable, etc.</a:t>
            </a:r>
          </a:p>
        </p:txBody>
      </p:sp>
      <p:cxnSp>
        <p:nvCxnSpPr>
          <p:cNvPr id="46" name="Straight Arrow Connector 45">
            <a:extLst>
              <a:ext uri="{FF2B5EF4-FFF2-40B4-BE49-F238E27FC236}">
                <a16:creationId xmlns:a16="http://schemas.microsoft.com/office/drawing/2014/main" id="{3DBBE2C2-00D6-E04E-949D-40CF95C3BA11}"/>
              </a:ext>
            </a:extLst>
          </p:cNvPr>
          <p:cNvCxnSpPr>
            <a:cxnSpLocks/>
          </p:cNvCxnSpPr>
          <p:nvPr/>
        </p:nvCxnSpPr>
        <p:spPr>
          <a:xfrm flipV="1">
            <a:off x="639467" y="4020014"/>
            <a:ext cx="0" cy="1123193"/>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BC20ED9-5EDA-796B-E465-018611BAC279}"/>
              </a:ext>
            </a:extLst>
          </p:cNvPr>
          <p:cNvCxnSpPr>
            <a:cxnSpLocks/>
          </p:cNvCxnSpPr>
          <p:nvPr/>
        </p:nvCxnSpPr>
        <p:spPr>
          <a:xfrm flipV="1">
            <a:off x="1757067" y="4080974"/>
            <a:ext cx="0" cy="1062233"/>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4C370AD-B3F7-43AE-EC37-B7D2C5CE65DE}"/>
              </a:ext>
            </a:extLst>
          </p:cNvPr>
          <p:cNvCxnSpPr>
            <a:cxnSpLocks/>
          </p:cNvCxnSpPr>
          <p:nvPr/>
        </p:nvCxnSpPr>
        <p:spPr>
          <a:xfrm flipV="1">
            <a:off x="8793753" y="4877955"/>
            <a:ext cx="0" cy="265252"/>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6D324D-90CE-B13F-F7F6-6ED2F2874A1D}"/>
              </a:ext>
            </a:extLst>
          </p:cNvPr>
          <p:cNvCxnSpPr>
            <a:cxnSpLocks/>
          </p:cNvCxnSpPr>
          <p:nvPr/>
        </p:nvCxnSpPr>
        <p:spPr>
          <a:xfrm flipV="1">
            <a:off x="3947433" y="4064016"/>
            <a:ext cx="0" cy="1079191"/>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EC9D486-D516-07CF-DEEF-0CFC33E3B2D5}"/>
              </a:ext>
            </a:extLst>
          </p:cNvPr>
          <p:cNvCxnSpPr>
            <a:cxnSpLocks/>
          </p:cNvCxnSpPr>
          <p:nvPr/>
        </p:nvCxnSpPr>
        <p:spPr>
          <a:xfrm flipV="1">
            <a:off x="5715273" y="4080974"/>
            <a:ext cx="0" cy="1062233"/>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050C660-3274-D169-596A-1369F2449959}"/>
              </a:ext>
            </a:extLst>
          </p:cNvPr>
          <p:cNvCxnSpPr>
            <a:cxnSpLocks/>
          </p:cNvCxnSpPr>
          <p:nvPr/>
        </p:nvCxnSpPr>
        <p:spPr>
          <a:xfrm flipV="1">
            <a:off x="7660643" y="4073107"/>
            <a:ext cx="0" cy="1079191"/>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FD4EB15-2B78-9C4E-290E-7F45EA9E2BEF}"/>
              </a:ext>
            </a:extLst>
          </p:cNvPr>
          <p:cNvCxnSpPr>
            <a:cxnSpLocks/>
          </p:cNvCxnSpPr>
          <p:nvPr/>
        </p:nvCxnSpPr>
        <p:spPr>
          <a:xfrm flipV="1">
            <a:off x="10210803" y="3843792"/>
            <a:ext cx="0" cy="1299415"/>
          </a:xfrm>
          <a:prstGeom prst="straightConnector1">
            <a:avLst/>
          </a:prstGeom>
          <a:ln w="12700">
            <a:solidFill>
              <a:schemeClr val="accent3"/>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9CD2A9E-2F37-BC84-5E76-3E205ED06D52}"/>
              </a:ext>
            </a:extLst>
          </p:cNvPr>
          <p:cNvCxnSpPr>
            <a:stCxn id="93" idx="3"/>
          </p:cNvCxnSpPr>
          <p:nvPr/>
        </p:nvCxnSpPr>
        <p:spPr>
          <a:xfrm>
            <a:off x="1236497" y="4438662"/>
            <a:ext cx="0" cy="91440"/>
          </a:xfrm>
          <a:prstGeom prst="line">
            <a:avLst/>
          </a:prstGeom>
          <a:ln w="28575">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DE6177-B316-E685-7B2B-DC551B299922}"/>
              </a:ext>
            </a:extLst>
          </p:cNvPr>
          <p:cNvCxnSpPr/>
          <p:nvPr/>
        </p:nvCxnSpPr>
        <p:spPr>
          <a:xfrm>
            <a:off x="5178577" y="4296808"/>
            <a:ext cx="0" cy="91440"/>
          </a:xfrm>
          <a:prstGeom prst="line">
            <a:avLst/>
          </a:prstGeom>
          <a:ln w="28575">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CEF4A0-A9BF-D913-EEA5-199CD4EEEB71}"/>
              </a:ext>
            </a:extLst>
          </p:cNvPr>
          <p:cNvCxnSpPr/>
          <p:nvPr/>
        </p:nvCxnSpPr>
        <p:spPr>
          <a:xfrm>
            <a:off x="9709937" y="4922983"/>
            <a:ext cx="0" cy="91440"/>
          </a:xfrm>
          <a:prstGeom prst="line">
            <a:avLst/>
          </a:prstGeom>
          <a:ln w="28575">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72" name="Bent Arrow 71">
            <a:extLst>
              <a:ext uri="{FF2B5EF4-FFF2-40B4-BE49-F238E27FC236}">
                <a16:creationId xmlns:a16="http://schemas.microsoft.com/office/drawing/2014/main" id="{8FF0E0D4-70B9-EC55-6CDF-C5495924C429}"/>
              </a:ext>
            </a:extLst>
          </p:cNvPr>
          <p:cNvSpPr/>
          <p:nvPr/>
        </p:nvSpPr>
        <p:spPr>
          <a:xfrm rot="5400000">
            <a:off x="3241575" y="4589040"/>
            <a:ext cx="759663" cy="348673"/>
          </a:xfrm>
          <a:prstGeom prst="bentArrow">
            <a:avLst>
              <a:gd name="adj1" fmla="val 42483"/>
              <a:gd name="adj2" fmla="val 38112"/>
              <a:gd name="adj3" fmla="val 39569"/>
              <a:gd name="adj4" fmla="val 43750"/>
            </a:avLst>
          </a:prstGeom>
          <a:solidFill>
            <a:schemeClr val="accent3">
              <a:lumMod val="40000"/>
              <a:lumOff val="60000"/>
            </a:schemeClr>
          </a:solidFill>
          <a:ln w="2857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75" name="Down Arrow 74">
            <a:extLst>
              <a:ext uri="{FF2B5EF4-FFF2-40B4-BE49-F238E27FC236}">
                <a16:creationId xmlns:a16="http://schemas.microsoft.com/office/drawing/2014/main" id="{FCACEB5A-D81D-DCB5-7B8D-D943A9398E24}"/>
              </a:ext>
            </a:extLst>
          </p:cNvPr>
          <p:cNvSpPr/>
          <p:nvPr/>
        </p:nvSpPr>
        <p:spPr>
          <a:xfrm>
            <a:off x="5837670" y="4060916"/>
            <a:ext cx="254854" cy="1055912"/>
          </a:xfrm>
          <a:prstGeom prst="downArrow">
            <a:avLst/>
          </a:prstGeom>
          <a:solidFill>
            <a:schemeClr val="accent3">
              <a:lumMod val="20000"/>
              <a:lumOff val="80000"/>
            </a:schemeClr>
          </a:solidFill>
          <a:ln w="2857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76" name="Right Arrow 75">
            <a:extLst>
              <a:ext uri="{FF2B5EF4-FFF2-40B4-BE49-F238E27FC236}">
                <a16:creationId xmlns:a16="http://schemas.microsoft.com/office/drawing/2014/main" id="{57B4757B-E936-57B0-9039-8D56C0F27F29}"/>
              </a:ext>
            </a:extLst>
          </p:cNvPr>
          <p:cNvSpPr/>
          <p:nvPr/>
        </p:nvSpPr>
        <p:spPr>
          <a:xfrm rot="10800000">
            <a:off x="1236496" y="2397306"/>
            <a:ext cx="3450701" cy="381148"/>
          </a:xfrm>
          <a:prstGeom prst="rightArrow">
            <a:avLst>
              <a:gd name="adj1" fmla="val 39337"/>
              <a:gd name="adj2" fmla="val 50000"/>
            </a:avLst>
          </a:prstGeom>
          <a:solidFill>
            <a:schemeClr val="bg1">
              <a:lumMod val="75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119792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88E25-7CAD-625A-CF2D-BF26E2E6C2E8}"/>
              </a:ext>
            </a:extLst>
          </p:cNvPr>
          <p:cNvSpPr>
            <a:spLocks noGrp="1"/>
          </p:cNvSpPr>
          <p:nvPr>
            <p:ph type="body" idx="1"/>
          </p:nvPr>
        </p:nvSpPr>
        <p:spPr>
          <a:xfrm>
            <a:off x="5842474" y="909321"/>
            <a:ext cx="6126480" cy="5364480"/>
          </a:xfrm>
        </p:spPr>
        <p:txBody>
          <a:bodyPr/>
          <a:lstStyle/>
          <a:p>
            <a:r>
              <a:rPr lang="en-US" dirty="0">
                <a:solidFill>
                  <a:schemeClr val="bg1">
                    <a:lumMod val="50000"/>
                    <a:alpha val="99000"/>
                  </a:schemeClr>
                </a:solidFill>
              </a:rPr>
              <a:t>Building a RISC-V Processor</a:t>
            </a:r>
          </a:p>
          <a:p>
            <a:r>
              <a:rPr lang="en-US" dirty="0">
                <a:solidFill>
                  <a:schemeClr val="bg1">
                    <a:lumMod val="50000"/>
                    <a:alpha val="99000"/>
                  </a:schemeClr>
                </a:solidFill>
              </a:rPr>
              <a:t>CPU Elements and Stages</a:t>
            </a:r>
          </a:p>
          <a:p>
            <a:r>
              <a:rPr lang="en-US" dirty="0">
                <a:solidFill>
                  <a:schemeClr val="bg1">
                    <a:alpha val="99000"/>
                  </a:schemeClr>
                </a:solidFill>
              </a:rPr>
              <a:t>R-Type: </a:t>
            </a:r>
            <a:r>
              <a:rPr lang="en-US" b="1" dirty="0">
                <a:solidFill>
                  <a:schemeClr val="bg1">
                    <a:alpha val="99000"/>
                  </a:schemeClr>
                </a:solidFill>
                <a:latin typeface="Courier New" panose="02070309020205020404" pitchFamily="49" charset="0"/>
                <a:cs typeface="Courier New" panose="02070309020205020404" pitchFamily="49" charset="0"/>
              </a:rPr>
              <a:t>add</a:t>
            </a:r>
            <a:r>
              <a:rPr lang="en-US" dirty="0">
                <a:solidFill>
                  <a:schemeClr val="bg1">
                    <a:alpha val="99000"/>
                  </a:schemeClr>
                </a:solidFill>
              </a:rPr>
              <a:t> </a:t>
            </a:r>
            <a:r>
              <a:rPr lang="en-US" dirty="0" err="1">
                <a:solidFill>
                  <a:schemeClr val="bg1">
                    <a:alpha val="99000"/>
                  </a:schemeClr>
                </a:solidFill>
              </a:rPr>
              <a:t>datapath</a:t>
            </a:r>
            <a:endParaRPr lang="en-US" dirty="0">
              <a:solidFill>
                <a:schemeClr val="bg1">
                  <a:alpha val="99000"/>
                </a:schemeClr>
              </a:solidFill>
            </a:endParaRP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sub</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Datapath with </a:t>
            </a:r>
            <a:r>
              <a:rPr lang="en-US" dirty="0" err="1">
                <a:solidFill>
                  <a:schemeClr val="bg1">
                    <a:lumMod val="50000"/>
                    <a:alpha val="99000"/>
                  </a:schemeClr>
                </a:solidFill>
              </a:rPr>
              <a:t>immediates</a:t>
            </a:r>
            <a:r>
              <a:rPr lang="en-US" dirty="0">
                <a:solidFill>
                  <a:schemeClr val="bg1">
                    <a:lumMod val="50000"/>
                    <a:alpha val="99000"/>
                  </a:schemeClr>
                </a:solidFill>
              </a:rPr>
              <a:t>: </a:t>
            </a:r>
            <a:r>
              <a:rPr lang="en-US" b="1" dirty="0" err="1">
                <a:solidFill>
                  <a:schemeClr val="bg1">
                    <a:lumMod val="50000"/>
                    <a:alpha val="99000"/>
                  </a:schemeClr>
                </a:solidFill>
                <a:latin typeface="Courier New" panose="02070309020205020404" pitchFamily="49" charset="0"/>
                <a:cs typeface="Courier New" panose="02070309020205020404" pitchFamily="49" charset="0"/>
              </a:rPr>
              <a:t>addi</a:t>
            </a:r>
            <a:endParaRPr lang="en-US" dirty="0">
              <a:solidFill>
                <a:schemeClr val="bg1">
                  <a:lumMod val="50000"/>
                  <a:alpha val="99000"/>
                </a:schemeClr>
              </a:solidFill>
            </a:endParaRPr>
          </a:p>
        </p:txBody>
      </p:sp>
      <p:sp>
        <p:nvSpPr>
          <p:cNvPr id="3" name="Title 2">
            <a:extLst>
              <a:ext uri="{FF2B5EF4-FFF2-40B4-BE49-F238E27FC236}">
                <a16:creationId xmlns:a16="http://schemas.microsoft.com/office/drawing/2014/main" id="{1B642C64-D5C3-D88A-BFFE-A156C24C4570}"/>
              </a:ext>
            </a:extLst>
          </p:cNvPr>
          <p:cNvSpPr>
            <a:spLocks noGrp="1"/>
          </p:cNvSpPr>
          <p:nvPr>
            <p:ph type="title"/>
          </p:nvPr>
        </p:nvSpPr>
        <p:spPr/>
        <p:txBody>
          <a:bodyPr/>
          <a:lstStyle/>
          <a:p>
            <a:r>
              <a:rPr lang="en-US" dirty="0"/>
              <a:t>R-Type: </a:t>
            </a:r>
            <a:r>
              <a:rPr lang="en-US" dirty="0">
                <a:latin typeface="Courier New" panose="02070309020205020404" pitchFamily="49" charset="0"/>
                <a:cs typeface="Courier New" panose="02070309020205020404" pitchFamily="49" charset="0"/>
              </a:rPr>
              <a:t>add</a:t>
            </a:r>
            <a:r>
              <a:rPr lang="en-US" dirty="0"/>
              <a:t> Datapath</a:t>
            </a:r>
          </a:p>
        </p:txBody>
      </p:sp>
    </p:spTree>
    <p:extLst>
      <p:ext uri="{BB962C8B-B14F-4D97-AF65-F5344CB8AC3E}">
        <p14:creationId xmlns:p14="http://schemas.microsoft.com/office/powerpoint/2010/main" val="9937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564F11-95FD-325A-5C5B-FD8038A9588C}"/>
              </a:ext>
            </a:extLst>
          </p:cNvPr>
          <p:cNvSpPr>
            <a:spLocks noGrp="1"/>
          </p:cNvSpPr>
          <p:nvPr>
            <p:ph type="body" idx="1"/>
          </p:nvPr>
        </p:nvSpPr>
        <p:spPr>
          <a:xfrm>
            <a:off x="5842474" y="909321"/>
            <a:ext cx="6126480" cy="5364480"/>
          </a:xfrm>
        </p:spPr>
        <p:txBody>
          <a:bodyPr>
            <a:normAutofit/>
          </a:bodyPr>
          <a:lstStyle/>
          <a:p>
            <a:r>
              <a:rPr lang="en-US" dirty="0">
                <a:solidFill>
                  <a:schemeClr val="bg1">
                    <a:alpha val="99000"/>
                  </a:schemeClr>
                </a:solidFill>
              </a:rPr>
              <a:t>Building a RISC-V Processor</a:t>
            </a:r>
          </a:p>
          <a:p>
            <a:r>
              <a:rPr lang="en-US" dirty="0">
                <a:solidFill>
                  <a:schemeClr val="bg1">
                    <a:lumMod val="50000"/>
                    <a:alpha val="99000"/>
                  </a:schemeClr>
                </a:solidFill>
              </a:rPr>
              <a:t>CPU Elements and Stages</a:t>
            </a: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add</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sub</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Datapath with </a:t>
            </a:r>
            <a:r>
              <a:rPr lang="en-US" dirty="0" err="1">
                <a:solidFill>
                  <a:schemeClr val="bg1">
                    <a:lumMod val="50000"/>
                    <a:alpha val="99000"/>
                  </a:schemeClr>
                </a:solidFill>
              </a:rPr>
              <a:t>immediates</a:t>
            </a:r>
            <a:r>
              <a:rPr lang="en-US" dirty="0">
                <a:solidFill>
                  <a:schemeClr val="bg1">
                    <a:lumMod val="50000"/>
                    <a:alpha val="99000"/>
                  </a:schemeClr>
                </a:solidFill>
              </a:rPr>
              <a:t>: </a:t>
            </a:r>
            <a:r>
              <a:rPr lang="en-US" b="1" dirty="0" err="1">
                <a:solidFill>
                  <a:schemeClr val="bg1">
                    <a:lumMod val="50000"/>
                    <a:alpha val="99000"/>
                  </a:schemeClr>
                </a:solidFill>
                <a:latin typeface="Courier New" panose="02070309020205020404" pitchFamily="49" charset="0"/>
                <a:cs typeface="Courier New" panose="02070309020205020404" pitchFamily="49" charset="0"/>
              </a:rPr>
              <a:t>addi</a:t>
            </a:r>
            <a:endParaRPr lang="en-US" dirty="0">
              <a:solidFill>
                <a:schemeClr val="bg1">
                  <a:lumMod val="50000"/>
                  <a:alpha val="99000"/>
                </a:schemeClr>
              </a:solidFill>
            </a:endParaRPr>
          </a:p>
        </p:txBody>
      </p:sp>
      <p:sp>
        <p:nvSpPr>
          <p:cNvPr id="4" name="Title 3">
            <a:extLst>
              <a:ext uri="{FF2B5EF4-FFF2-40B4-BE49-F238E27FC236}">
                <a16:creationId xmlns:a16="http://schemas.microsoft.com/office/drawing/2014/main" id="{C47E76E6-F0BB-4659-02C8-6F7EF33DE229}"/>
              </a:ext>
            </a:extLst>
          </p:cNvPr>
          <p:cNvSpPr>
            <a:spLocks noGrp="1"/>
          </p:cNvSpPr>
          <p:nvPr>
            <p:ph type="title"/>
          </p:nvPr>
        </p:nvSpPr>
        <p:spPr/>
        <p:txBody>
          <a:bodyPr/>
          <a:lstStyle/>
          <a:p>
            <a:r>
              <a:rPr lang="en-US" dirty="0"/>
              <a:t>Building a RISC-V Processor</a:t>
            </a:r>
          </a:p>
        </p:txBody>
      </p:sp>
    </p:spTree>
    <p:extLst>
      <p:ext uri="{BB962C8B-B14F-4D97-AF65-F5344CB8AC3E}">
        <p14:creationId xmlns:p14="http://schemas.microsoft.com/office/powerpoint/2010/main" val="3628105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6009-C53D-6E19-D3AA-B86E8E7E95DE}"/>
              </a:ext>
            </a:extLst>
          </p:cNvPr>
          <p:cNvSpPr>
            <a:spLocks noGrp="1"/>
          </p:cNvSpPr>
          <p:nvPr>
            <p:ph type="title"/>
          </p:nvPr>
        </p:nvSpPr>
        <p:spPr/>
        <p:txBody>
          <a:bodyPr/>
          <a:lstStyle/>
          <a:p>
            <a:r>
              <a:rPr lang="en-US" dirty="0"/>
              <a:t>Implementing the </a:t>
            </a:r>
            <a:r>
              <a:rPr lang="en-US" dirty="0">
                <a:solidFill>
                  <a:schemeClr val="bg2"/>
                </a:solidFill>
                <a:latin typeface="Courier New" panose="02070309020205020404" pitchFamily="49" charset="0"/>
                <a:cs typeface="Courier New" panose="02070309020205020404" pitchFamily="49" charset="0"/>
              </a:rPr>
              <a:t>add</a:t>
            </a:r>
            <a:r>
              <a:rPr lang="en-US" dirty="0"/>
              <a:t> Instruction</a:t>
            </a:r>
          </a:p>
        </p:txBody>
      </p:sp>
      <p:sp>
        <p:nvSpPr>
          <p:cNvPr id="3" name="Content Placeholder 2">
            <a:extLst>
              <a:ext uri="{FF2B5EF4-FFF2-40B4-BE49-F238E27FC236}">
                <a16:creationId xmlns:a16="http://schemas.microsoft.com/office/drawing/2014/main" id="{55BFB910-0461-FC6D-CC52-AF799E04FD97}"/>
              </a:ext>
            </a:extLst>
          </p:cNvPr>
          <p:cNvSpPr>
            <a:spLocks noGrp="1"/>
          </p:cNvSpPr>
          <p:nvPr>
            <p:ph idx="1"/>
          </p:nvPr>
        </p:nvSpPr>
        <p:spPr>
          <a:xfrm>
            <a:off x="288413" y="916710"/>
            <a:ext cx="11573390" cy="5270730"/>
          </a:xfrm>
        </p:spPr>
        <p:txBody>
          <a:bodyPr>
            <a:noAutofit/>
          </a:bodyPr>
          <a:lstStyle/>
          <a:p>
            <a:r>
              <a:rPr lang="en-US" sz="3200" dirty="0"/>
              <a:t>Suppose we had a single instruction</a:t>
            </a:r>
            <a:br>
              <a:rPr lang="en-US" sz="3200" dirty="0"/>
            </a:br>
            <a:r>
              <a:rPr lang="en-US" sz="3200" dirty="0"/>
              <a:t>in our RISC-V ISA: </a:t>
            </a:r>
            <a:r>
              <a:rPr lang="en-US" sz="3200" dirty="0">
                <a:solidFill>
                  <a:schemeClr val="bg1"/>
                </a:solidFill>
                <a:latin typeface="Courier New" panose="02070309020205020404" pitchFamily="49" charset="0"/>
                <a:cs typeface="Courier New" panose="02070309020205020404" pitchFamily="49" charset="0"/>
              </a:rPr>
              <a:t>add</a:t>
            </a:r>
            <a:r>
              <a:rPr lang="en-US" sz="3200" dirty="0"/>
              <a:t>.</a:t>
            </a:r>
          </a:p>
          <a:p>
            <a:endParaRPr lang="en-US" sz="3200" dirty="0"/>
          </a:p>
          <a:p>
            <a:endParaRPr lang="en-US" sz="3200" dirty="0"/>
          </a:p>
          <a:p>
            <a:endParaRPr lang="en-US" sz="3200" dirty="0"/>
          </a:p>
          <a:p>
            <a:endParaRPr lang="en-US" sz="3200" dirty="0"/>
          </a:p>
          <a:p>
            <a:r>
              <a:rPr lang="en-US" sz="3200" dirty="0"/>
              <a:t>The </a:t>
            </a:r>
            <a:r>
              <a:rPr lang="en-US" sz="3200" dirty="0">
                <a:solidFill>
                  <a:schemeClr val="bg1"/>
                </a:solidFill>
                <a:latin typeface="Courier New" panose="02070309020205020404" pitchFamily="49" charset="0"/>
                <a:cs typeface="Courier New" panose="02070309020205020404" pitchFamily="49" charset="0"/>
              </a:rPr>
              <a:t>add</a:t>
            </a:r>
            <a:r>
              <a:rPr lang="en-US" sz="3200" dirty="0"/>
              <a:t> instruction makes </a:t>
            </a:r>
            <a:r>
              <a:rPr lang="en-US" sz="3200" b="0" dirty="0">
                <a:solidFill>
                  <a:schemeClr val="accent4">
                    <a:alpha val="99000"/>
                  </a:schemeClr>
                </a:solidFill>
                <a:latin typeface="18 VAG Rounded Light   02390" pitchFamily="2" charset="0"/>
              </a:rPr>
              <a:t>two changes</a:t>
            </a:r>
            <a:r>
              <a:rPr lang="en-US" sz="3200" dirty="0"/>
              <a:t> to processor state:</a:t>
            </a:r>
          </a:p>
          <a:p>
            <a:pPr lvl="1"/>
            <a:r>
              <a:rPr lang="en-US" sz="2800" dirty="0" err="1"/>
              <a:t>RegFile</a:t>
            </a:r>
            <a:r>
              <a:rPr lang="en-US" sz="2800" dirty="0"/>
              <a:t>		</a:t>
            </a:r>
            <a:r>
              <a:rPr lang="en-US" sz="2800" b="1" dirty="0">
                <a:latin typeface="Courier New" panose="02070309020205020404" pitchFamily="49" charset="0"/>
                <a:cs typeface="Courier New" panose="02070309020205020404" pitchFamily="49" charset="0"/>
              </a:rPr>
              <a:t>Reg[</a:t>
            </a:r>
            <a:r>
              <a:rPr lang="en-US" sz="2800" b="1" dirty="0" err="1">
                <a:latin typeface="Courier New" panose="02070309020205020404" pitchFamily="49" charset="0"/>
                <a:cs typeface="Courier New" panose="02070309020205020404" pitchFamily="49" charset="0"/>
              </a:rPr>
              <a:t>rd</a:t>
            </a:r>
            <a:r>
              <a:rPr lang="en-US" sz="2800" b="1" dirty="0">
                <a:latin typeface="Courier New" panose="02070309020205020404" pitchFamily="49" charset="0"/>
                <a:cs typeface="Courier New" panose="02070309020205020404" pitchFamily="49" charset="0"/>
              </a:rPr>
              <a:t>] = Reg[rs1] + Reg[rs2]</a:t>
            </a:r>
          </a:p>
          <a:p>
            <a:pPr lvl="1"/>
            <a:r>
              <a:rPr lang="en-US" sz="2800" dirty="0"/>
              <a:t>PC		</a:t>
            </a:r>
            <a:r>
              <a:rPr lang="en-US" sz="2800" b="1" dirty="0">
                <a:latin typeface="Courier New" panose="02070309020205020404" pitchFamily="49" charset="0"/>
                <a:cs typeface="Courier New" panose="02070309020205020404" pitchFamily="49" charset="0"/>
              </a:rPr>
              <a:t>PC = PC + 4</a:t>
            </a:r>
          </a:p>
        </p:txBody>
      </p:sp>
      <p:graphicFrame>
        <p:nvGraphicFramePr>
          <p:cNvPr id="5" name="Table 9">
            <a:extLst>
              <a:ext uri="{FF2B5EF4-FFF2-40B4-BE49-F238E27FC236}">
                <a16:creationId xmlns:a16="http://schemas.microsoft.com/office/drawing/2014/main" id="{FA89E654-80A8-FA20-E2F3-C629D2A35F0D}"/>
              </a:ext>
            </a:extLst>
          </p:cNvPr>
          <p:cNvGraphicFramePr>
            <a:graphicFrameLocks noGrp="1"/>
          </p:cNvGraphicFramePr>
          <p:nvPr>
            <p:extLst>
              <p:ext uri="{D42A27DB-BD31-4B8C-83A1-F6EECF244321}">
                <p14:modId xmlns:p14="http://schemas.microsoft.com/office/powerpoint/2010/main" val="3367772521"/>
              </p:ext>
            </p:extLst>
          </p:nvPr>
        </p:nvGraphicFramePr>
        <p:xfrm>
          <a:off x="8465468" y="946223"/>
          <a:ext cx="3396335" cy="1460219"/>
        </p:xfrm>
        <a:graphic>
          <a:graphicData uri="http://schemas.openxmlformats.org/drawingml/2006/table">
            <a:tbl>
              <a:tblPr>
                <a:tableStyleId>{5C22544A-7EE6-4342-B048-85BDC9FD1C3A}</a:tableStyleId>
              </a:tblPr>
              <a:tblGrid>
                <a:gridCol w="998823">
                  <a:extLst>
                    <a:ext uri="{9D8B030D-6E8A-4147-A177-3AD203B41FA5}">
                      <a16:colId xmlns:a16="http://schemas.microsoft.com/office/drawing/2014/main" val="491599937"/>
                    </a:ext>
                  </a:extLst>
                </a:gridCol>
                <a:gridCol w="2397512">
                  <a:extLst>
                    <a:ext uri="{9D8B030D-6E8A-4147-A177-3AD203B41FA5}">
                      <a16:colId xmlns:a16="http://schemas.microsoft.com/office/drawing/2014/main" val="4089413441"/>
                    </a:ext>
                  </a:extLst>
                </a:gridCol>
              </a:tblGrid>
              <a:tr h="455522">
                <a:tc gridSpan="2">
                  <a:txBody>
                    <a:bodyPr/>
                    <a:lstStyle/>
                    <a:p>
                      <a:pPr algn="ctr" fontAlgn="t">
                        <a:lnSpc>
                          <a:spcPct val="85000"/>
                        </a:lnSpc>
                      </a:pPr>
                      <a:r>
                        <a:rPr lang="en-US" b="0" i="0" dirty="0">
                          <a:solidFill>
                            <a:schemeClr val="bg1"/>
                          </a:solidFill>
                          <a:effectLst/>
                          <a:latin typeface="18 VAG Rounded Light   02390" pitchFamily="2" charset="0"/>
                          <a:cs typeface="Courier New" panose="02070309020205020404" pitchFamily="49" charset="0"/>
                        </a:rPr>
                        <a:t>Example add-only program</a:t>
                      </a:r>
                    </a:p>
                  </a:txBody>
                  <a:tcPr anchor="b">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t"/>
                      <a:r>
                        <a:rPr lang="en-US" b="0" i="0" dirty="0">
                          <a:solidFill>
                            <a:schemeClr val="bg1"/>
                          </a:solidFill>
                          <a:effectLst/>
                          <a:latin typeface="18 VAG Rounded Light   02390" pitchFamily="2" charset="0"/>
                          <a:cs typeface="Courier New" panose="02070309020205020404" pitchFamily="49" charset="0"/>
                        </a:rPr>
                        <a:t>Assembly instructions</a:t>
                      </a:r>
                    </a:p>
                  </a:txBody>
                  <a:tcPr anchor="b">
                    <a:lnL w="28575"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4737567"/>
                  </a:ext>
                </a:extLst>
              </a:tr>
              <a:tr h="282143">
                <a:tc>
                  <a:txBody>
                    <a:bodyPr/>
                    <a:lstStyle/>
                    <a:p>
                      <a:pPr algn="r" fontAlgn="t">
                        <a:lnSpc>
                          <a:spcPct val="85000"/>
                        </a:lnSpc>
                      </a:pPr>
                      <a:r>
                        <a:rPr lang="en-US" b="1" i="0" dirty="0">
                          <a:solidFill>
                            <a:schemeClr val="accent3"/>
                          </a:solidFill>
                          <a:effectLst/>
                          <a:latin typeface="Courier New" panose="02070309020205020404" pitchFamily="49" charset="0"/>
                          <a:cs typeface="Courier New" panose="02070309020205020404" pitchFamily="49" charset="0"/>
                        </a:rPr>
                        <a:t>0x100</a:t>
                      </a:r>
                    </a:p>
                  </a:txBody>
                  <a:tcPr>
                    <a:lnL w="12700" cmpd="sng">
                      <a:noFill/>
                    </a:lnL>
                    <a:lnR w="28575"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fontAlgn="t">
                        <a:lnSpc>
                          <a:spcPct val="85000"/>
                        </a:lnSpc>
                      </a:pPr>
                      <a:r>
                        <a:rPr lang="en-US" b="1" i="0" dirty="0">
                          <a:solidFill>
                            <a:schemeClr val="bg1"/>
                          </a:solidFill>
                          <a:effectLst/>
                          <a:latin typeface="Courier New" panose="02070309020205020404" pitchFamily="49" charset="0"/>
                          <a:cs typeface="Courier New" panose="02070309020205020404" pitchFamily="49" charset="0"/>
                        </a:rPr>
                        <a:t>add x18,x18,x10</a:t>
                      </a:r>
                    </a:p>
                  </a:txBody>
                  <a:tcPr>
                    <a:lnL w="28575"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8456703"/>
                  </a:ext>
                </a:extLst>
              </a:tr>
              <a:tr h="201038">
                <a:tc>
                  <a:txBody>
                    <a:bodyPr/>
                    <a:lstStyle/>
                    <a:p>
                      <a:pPr algn="r" fontAlgn="t">
                        <a:lnSpc>
                          <a:spcPct val="85000"/>
                        </a:lnSpc>
                      </a:pPr>
                      <a:r>
                        <a:rPr lang="en-US" b="1" i="0" dirty="0">
                          <a:solidFill>
                            <a:schemeClr val="tx1">
                              <a:lumMod val="50000"/>
                              <a:lumOff val="50000"/>
                            </a:schemeClr>
                          </a:solidFill>
                          <a:effectLst/>
                          <a:latin typeface="Courier New" panose="02070309020205020404" pitchFamily="49" charset="0"/>
                          <a:cs typeface="Courier New" panose="02070309020205020404" pitchFamily="49" charset="0"/>
                        </a:rPr>
                        <a:t>0x108</a:t>
                      </a:r>
                    </a:p>
                  </a:txBody>
                  <a:tcPr>
                    <a:lnL w="12700" cmpd="sng">
                      <a:noFill/>
                    </a:lnL>
                    <a:lnR w="28575"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fontAlgn="t">
                        <a:lnSpc>
                          <a:spcPct val="85000"/>
                        </a:lnSpc>
                      </a:pPr>
                      <a:r>
                        <a:rPr lang="en-US" b="1" i="0" dirty="0">
                          <a:solidFill>
                            <a:schemeClr val="tx1">
                              <a:lumMod val="50000"/>
                              <a:lumOff val="50000"/>
                            </a:schemeClr>
                          </a:solidFill>
                          <a:effectLst/>
                          <a:latin typeface="Courier New" panose="02070309020205020404" pitchFamily="49" charset="0"/>
                          <a:cs typeface="Courier New" panose="02070309020205020404" pitchFamily="49" charset="0"/>
                        </a:rPr>
                        <a:t>add x18,x18,x18</a:t>
                      </a:r>
                    </a:p>
                  </a:txBody>
                  <a:tcPr>
                    <a:lnL w="28575"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51892227"/>
                  </a:ext>
                </a:extLst>
              </a:tr>
              <a:tr h="201038">
                <a:tc>
                  <a:txBody>
                    <a:bodyPr/>
                    <a:lstStyle/>
                    <a:p>
                      <a:pPr algn="r">
                        <a:lnSpc>
                          <a:spcPct val="85000"/>
                        </a:lnSpc>
                      </a:pPr>
                      <a:r>
                        <a:rPr lang="en-US" b="1" i="0" dirty="0">
                          <a:solidFill>
                            <a:schemeClr val="tx1">
                              <a:lumMod val="50000"/>
                              <a:lumOff val="50000"/>
                            </a:schemeClr>
                          </a:solidFill>
                          <a:latin typeface="Courier New" panose="02070309020205020404" pitchFamily="49" charset="0"/>
                          <a:cs typeface="Courier New" panose="02070309020205020404" pitchFamily="49" charset="0"/>
                        </a:rPr>
                        <a:t>…</a:t>
                      </a:r>
                    </a:p>
                  </a:txBody>
                  <a:tcPr>
                    <a:lnL w="12700" cmpd="sng">
                      <a:noFill/>
                    </a:lnL>
                    <a:lnR w="28575" cap="flat" cmpd="sng" algn="ctr">
                      <a:solidFill>
                        <a:schemeClr val="tx1">
                          <a:lumMod val="50000"/>
                          <a:lumOff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nSpc>
                          <a:spcPct val="85000"/>
                        </a:lnSpc>
                      </a:pPr>
                      <a:r>
                        <a:rPr lang="en-US" b="1" i="0" dirty="0">
                          <a:solidFill>
                            <a:schemeClr val="tx1">
                              <a:lumMod val="50000"/>
                              <a:lumOff val="50000"/>
                            </a:schemeClr>
                          </a:solidFill>
                          <a:latin typeface="Courier New" panose="02070309020205020404" pitchFamily="49" charset="0"/>
                          <a:cs typeface="Courier New" panose="02070309020205020404" pitchFamily="49" charset="0"/>
                        </a:rPr>
                        <a:t>add …</a:t>
                      </a:r>
                    </a:p>
                  </a:txBody>
                  <a:tcPr>
                    <a:lnL w="28575"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6057325"/>
                  </a:ext>
                </a:extLst>
              </a:tr>
            </a:tbl>
          </a:graphicData>
        </a:graphic>
      </p:graphicFrame>
      <p:sp>
        <p:nvSpPr>
          <p:cNvPr id="9" name="Rectangle 8">
            <a:extLst>
              <a:ext uri="{FF2B5EF4-FFF2-40B4-BE49-F238E27FC236}">
                <a16:creationId xmlns:a16="http://schemas.microsoft.com/office/drawing/2014/main" id="{1AB1BE4E-FC5B-FFF6-DAC8-273D0F48E4F2}"/>
              </a:ext>
            </a:extLst>
          </p:cNvPr>
          <p:cNvSpPr/>
          <p:nvPr/>
        </p:nvSpPr>
        <p:spPr>
          <a:xfrm>
            <a:off x="2865943" y="2008169"/>
            <a:ext cx="6460113" cy="646331"/>
          </a:xfrm>
          <a:prstGeom prst="rect">
            <a:avLst/>
          </a:prstGeom>
        </p:spPr>
        <p:txBody>
          <a:bodyPr wrap="square">
            <a:spAutoFit/>
          </a:bodyPr>
          <a:lstStyle/>
          <a:p>
            <a:pPr marL="75007" indent="-75007" algn="ctr"/>
            <a:r>
              <a:rPr lang="en-US" sz="3600" b="1" dirty="0">
                <a:solidFill>
                  <a:schemeClr val="bg1"/>
                </a:solidFill>
                <a:latin typeface="Courier"/>
                <a:cs typeface="Courier"/>
              </a:rPr>
              <a:t>add  </a:t>
            </a:r>
            <a:r>
              <a:rPr lang="en-US" sz="3600" b="1" dirty="0" err="1">
                <a:solidFill>
                  <a:schemeClr val="bg1"/>
                </a:solidFill>
                <a:latin typeface="Courier"/>
                <a:cs typeface="Courier"/>
              </a:rPr>
              <a:t>rd</a:t>
            </a:r>
            <a:r>
              <a:rPr lang="en-US" sz="3600" b="1" dirty="0">
                <a:solidFill>
                  <a:schemeClr val="bg1"/>
                </a:solidFill>
                <a:latin typeface="Courier"/>
                <a:cs typeface="Courier"/>
              </a:rPr>
              <a:t>, rs1, rs2</a:t>
            </a:r>
          </a:p>
        </p:txBody>
      </p:sp>
      <p:graphicFrame>
        <p:nvGraphicFramePr>
          <p:cNvPr id="10" name="Table 5">
            <a:extLst>
              <a:ext uri="{FF2B5EF4-FFF2-40B4-BE49-F238E27FC236}">
                <a16:creationId xmlns:a16="http://schemas.microsoft.com/office/drawing/2014/main" id="{8971BF3A-1638-B890-5E7D-85B931AFF98D}"/>
              </a:ext>
            </a:extLst>
          </p:cNvPr>
          <p:cNvGraphicFramePr>
            <a:graphicFrameLocks/>
          </p:cNvGraphicFramePr>
          <p:nvPr>
            <p:extLst>
              <p:ext uri="{D42A27DB-BD31-4B8C-83A1-F6EECF244321}">
                <p14:modId xmlns:p14="http://schemas.microsoft.com/office/powerpoint/2010/main" val="365989305"/>
              </p:ext>
            </p:extLst>
          </p:nvPr>
        </p:nvGraphicFramePr>
        <p:xfrm>
          <a:off x="897631" y="2625871"/>
          <a:ext cx="10396734" cy="1414259"/>
        </p:xfrm>
        <a:graphic>
          <a:graphicData uri="http://schemas.openxmlformats.org/drawingml/2006/table">
            <a:tbl>
              <a:tblPr>
                <a:tableStyleId>{5C22544A-7EE6-4342-B048-85BDC9FD1C3A}</a:tableStyleId>
              </a:tblPr>
              <a:tblGrid>
                <a:gridCol w="649796">
                  <a:extLst>
                    <a:ext uri="{9D8B030D-6E8A-4147-A177-3AD203B41FA5}">
                      <a16:colId xmlns:a16="http://schemas.microsoft.com/office/drawing/2014/main" val="1624853830"/>
                    </a:ext>
                  </a:extLst>
                </a:gridCol>
                <a:gridCol w="324898">
                  <a:extLst>
                    <a:ext uri="{9D8B030D-6E8A-4147-A177-3AD203B41FA5}">
                      <a16:colId xmlns:a16="http://schemas.microsoft.com/office/drawing/2014/main" val="888743132"/>
                    </a:ext>
                  </a:extLst>
                </a:gridCol>
                <a:gridCol w="324898">
                  <a:extLst>
                    <a:ext uri="{9D8B030D-6E8A-4147-A177-3AD203B41FA5}">
                      <a16:colId xmlns:a16="http://schemas.microsoft.com/office/drawing/2014/main" val="928495398"/>
                    </a:ext>
                  </a:extLst>
                </a:gridCol>
                <a:gridCol w="324898">
                  <a:extLst>
                    <a:ext uri="{9D8B030D-6E8A-4147-A177-3AD203B41FA5}">
                      <a16:colId xmlns:a16="http://schemas.microsoft.com/office/drawing/2014/main" val="4258887520"/>
                    </a:ext>
                  </a:extLst>
                </a:gridCol>
                <a:gridCol w="649796">
                  <a:extLst>
                    <a:ext uri="{9D8B030D-6E8A-4147-A177-3AD203B41FA5}">
                      <a16:colId xmlns:a16="http://schemas.microsoft.com/office/drawing/2014/main" val="4279900494"/>
                    </a:ext>
                  </a:extLst>
                </a:gridCol>
                <a:gridCol w="649796">
                  <a:extLst>
                    <a:ext uri="{9D8B030D-6E8A-4147-A177-3AD203B41FA5}">
                      <a16:colId xmlns:a16="http://schemas.microsoft.com/office/drawing/2014/main" val="797878386"/>
                    </a:ext>
                  </a:extLst>
                </a:gridCol>
                <a:gridCol w="324898">
                  <a:extLst>
                    <a:ext uri="{9D8B030D-6E8A-4147-A177-3AD203B41FA5}">
                      <a16:colId xmlns:a16="http://schemas.microsoft.com/office/drawing/2014/main" val="3004986411"/>
                    </a:ext>
                  </a:extLst>
                </a:gridCol>
                <a:gridCol w="649796">
                  <a:extLst>
                    <a:ext uri="{9D8B030D-6E8A-4147-A177-3AD203B41FA5}">
                      <a16:colId xmlns:a16="http://schemas.microsoft.com/office/drawing/2014/main" val="62611582"/>
                    </a:ext>
                  </a:extLst>
                </a:gridCol>
                <a:gridCol w="649796">
                  <a:extLst>
                    <a:ext uri="{9D8B030D-6E8A-4147-A177-3AD203B41FA5}">
                      <a16:colId xmlns:a16="http://schemas.microsoft.com/office/drawing/2014/main" val="1657610230"/>
                    </a:ext>
                  </a:extLst>
                </a:gridCol>
                <a:gridCol w="324898">
                  <a:extLst>
                    <a:ext uri="{9D8B030D-6E8A-4147-A177-3AD203B41FA5}">
                      <a16:colId xmlns:a16="http://schemas.microsoft.com/office/drawing/2014/main" val="2935468491"/>
                    </a:ext>
                  </a:extLst>
                </a:gridCol>
                <a:gridCol w="649796">
                  <a:extLst>
                    <a:ext uri="{9D8B030D-6E8A-4147-A177-3AD203B41FA5}">
                      <a16:colId xmlns:a16="http://schemas.microsoft.com/office/drawing/2014/main" val="1797088917"/>
                    </a:ext>
                  </a:extLst>
                </a:gridCol>
                <a:gridCol w="487347">
                  <a:extLst>
                    <a:ext uri="{9D8B030D-6E8A-4147-A177-3AD203B41FA5}">
                      <a16:colId xmlns:a16="http://schemas.microsoft.com/office/drawing/2014/main" val="953689441"/>
                    </a:ext>
                  </a:extLst>
                </a:gridCol>
                <a:gridCol w="487347">
                  <a:extLst>
                    <a:ext uri="{9D8B030D-6E8A-4147-A177-3AD203B41FA5}">
                      <a16:colId xmlns:a16="http://schemas.microsoft.com/office/drawing/2014/main" val="1552716741"/>
                    </a:ext>
                  </a:extLst>
                </a:gridCol>
                <a:gridCol w="649796">
                  <a:extLst>
                    <a:ext uri="{9D8B030D-6E8A-4147-A177-3AD203B41FA5}">
                      <a16:colId xmlns:a16="http://schemas.microsoft.com/office/drawing/2014/main" val="2842259910"/>
                    </a:ext>
                  </a:extLst>
                </a:gridCol>
                <a:gridCol w="324898">
                  <a:extLst>
                    <a:ext uri="{9D8B030D-6E8A-4147-A177-3AD203B41FA5}">
                      <a16:colId xmlns:a16="http://schemas.microsoft.com/office/drawing/2014/main" val="264973538"/>
                    </a:ext>
                  </a:extLst>
                </a:gridCol>
                <a:gridCol w="649796">
                  <a:extLst>
                    <a:ext uri="{9D8B030D-6E8A-4147-A177-3AD203B41FA5}">
                      <a16:colId xmlns:a16="http://schemas.microsoft.com/office/drawing/2014/main" val="3901696933"/>
                    </a:ext>
                  </a:extLst>
                </a:gridCol>
                <a:gridCol w="649796">
                  <a:extLst>
                    <a:ext uri="{9D8B030D-6E8A-4147-A177-3AD203B41FA5}">
                      <a16:colId xmlns:a16="http://schemas.microsoft.com/office/drawing/2014/main" val="2051879303"/>
                    </a:ext>
                  </a:extLst>
                </a:gridCol>
                <a:gridCol w="324898">
                  <a:extLst>
                    <a:ext uri="{9D8B030D-6E8A-4147-A177-3AD203B41FA5}">
                      <a16:colId xmlns:a16="http://schemas.microsoft.com/office/drawing/2014/main" val="854787181"/>
                    </a:ext>
                  </a:extLst>
                </a:gridCol>
                <a:gridCol w="324898">
                  <a:extLst>
                    <a:ext uri="{9D8B030D-6E8A-4147-A177-3AD203B41FA5}">
                      <a16:colId xmlns:a16="http://schemas.microsoft.com/office/drawing/2014/main" val="3270592488"/>
                    </a:ext>
                  </a:extLst>
                </a:gridCol>
                <a:gridCol w="324898">
                  <a:extLst>
                    <a:ext uri="{9D8B030D-6E8A-4147-A177-3AD203B41FA5}">
                      <a16:colId xmlns:a16="http://schemas.microsoft.com/office/drawing/2014/main" val="2901077752"/>
                    </a:ext>
                  </a:extLst>
                </a:gridCol>
                <a:gridCol w="649794">
                  <a:extLst>
                    <a:ext uri="{9D8B030D-6E8A-4147-A177-3AD203B41FA5}">
                      <a16:colId xmlns:a16="http://schemas.microsoft.com/office/drawing/2014/main" val="4059237148"/>
                    </a:ext>
                  </a:extLst>
                </a:gridCol>
              </a:tblGrid>
              <a:tr h="333922">
                <a:tc>
                  <a:txBody>
                    <a:bodyPr/>
                    <a:lstStyle/>
                    <a:p>
                      <a:pPr algn="l">
                        <a:lnSpc>
                          <a:spcPct val="90000"/>
                        </a:lnSpc>
                      </a:pPr>
                      <a:r>
                        <a:rPr lang="en-US" sz="1600" b="0" i="0" dirty="0">
                          <a:solidFill>
                            <a:schemeClr val="bg1"/>
                          </a:solidFill>
                          <a:latin typeface="Courier New" panose="02070309020205020404" pitchFamily="49" charset="0"/>
                          <a:cs typeface="Courier New" panose="02070309020205020404" pitchFamily="49" charset="0"/>
                        </a:rPr>
                        <a:t>31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25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24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20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19</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15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12</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7</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6</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41400"/>
                  </a:ext>
                </a:extLst>
              </a:tr>
              <a:tr h="306168">
                <a:tc gridSpan="5">
                  <a:txBody>
                    <a:bodyPr/>
                    <a:lstStyle/>
                    <a:p>
                      <a:pPr algn="ctr">
                        <a:lnSpc>
                          <a:spcPct val="90000"/>
                        </a:lnSpc>
                      </a:pPr>
                      <a:r>
                        <a:rPr lang="en-US" sz="1700" b="1" i="0" dirty="0">
                          <a:solidFill>
                            <a:schemeClr val="bg1"/>
                          </a:solidFill>
                          <a:latin typeface="Courier New" panose="02070309020205020404" pitchFamily="49" charset="0"/>
                          <a:cs typeface="Courier New" panose="02070309020205020404" pitchFamily="49" charset="0"/>
                        </a:rPr>
                        <a:t>funct7</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2">
                  <a:txBody>
                    <a:bodyPr/>
                    <a:lstStyle/>
                    <a:p>
                      <a:pPr algn="ctr">
                        <a:lnSpc>
                          <a:spcPct val="90000"/>
                        </a:lnSpc>
                      </a:pPr>
                      <a:r>
                        <a:rPr lang="en-US" sz="1700" b="1" i="0" dirty="0">
                          <a:solidFill>
                            <a:schemeClr val="bg1"/>
                          </a:solidFill>
                          <a:latin typeface="Courier New" panose="02070309020205020404" pitchFamily="49" charset="0"/>
                          <a:cs typeface="Courier New" panose="02070309020205020404" pitchFamily="49" charset="0"/>
                        </a:rPr>
                        <a:t>funct3</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5">
                  <a:txBody>
                    <a:bodyPr/>
                    <a:lstStyle/>
                    <a:p>
                      <a:pPr algn="ctr">
                        <a:lnSpc>
                          <a:spcPct val="90000"/>
                        </a:lnSpc>
                      </a:pPr>
                      <a:r>
                        <a:rPr lang="en-US" sz="1700" b="1" i="0" dirty="0">
                          <a:solidFill>
                            <a:schemeClr val="bg1"/>
                          </a:solidFill>
                          <a:latin typeface="Courier New" panose="02070309020205020404" pitchFamily="49" charset="0"/>
                          <a:cs typeface="Courier New" panose="02070309020205020404" pitchFamily="49" charset="0"/>
                        </a:rPr>
                        <a:t>opcode</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86246549"/>
                  </a:ext>
                </a:extLst>
              </a:tr>
              <a:tr h="306168">
                <a:tc gridSpan="5">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0000000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rs2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rs1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000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r>
                        <a:rPr lang="en-US" sz="2400" b="1" i="0" kern="1200" dirty="0" err="1">
                          <a:solidFill>
                            <a:schemeClr val="bg1"/>
                          </a:solidFill>
                          <a:effectLst/>
                          <a:latin typeface="Courier New" panose="02070309020205020404" pitchFamily="49" charset="0"/>
                          <a:ea typeface="+mn-ea"/>
                          <a:cs typeface="Courier New" panose="02070309020205020404" pitchFamily="49" charset="0"/>
                        </a:rPr>
                        <a:t>rd</a:t>
                      </a:r>
                      <a:r>
                        <a:rPr lang="en-US" sz="2400" b="1" i="0" kern="1200" dirty="0">
                          <a:solidFill>
                            <a:schemeClr val="bg1"/>
                          </a:solidFill>
                          <a:effectLst/>
                          <a:latin typeface="Courier New" panose="02070309020205020404" pitchFamily="49" charset="0"/>
                          <a:ea typeface="+mn-ea"/>
                          <a:cs typeface="Courier New" panose="02070309020205020404" pitchFamily="49" charset="0"/>
                        </a:rPr>
                        <a:t>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0110011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2588811"/>
                  </a:ext>
                </a:extLst>
              </a:tr>
              <a:tr h="319480">
                <a:tc gridSpan="5">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7</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5</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3">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5</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2">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3</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5</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5">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7</a:t>
                      </a: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0275478"/>
                  </a:ext>
                </a:extLst>
              </a:tr>
            </a:tbl>
          </a:graphicData>
        </a:graphic>
      </p:graphicFrame>
      <p:sp>
        <p:nvSpPr>
          <p:cNvPr id="11" name="TextBox 10">
            <a:extLst>
              <a:ext uri="{FF2B5EF4-FFF2-40B4-BE49-F238E27FC236}">
                <a16:creationId xmlns:a16="http://schemas.microsoft.com/office/drawing/2014/main" id="{5F3F67B9-F5C7-4100-00B8-7DA15EC21C84}"/>
              </a:ext>
            </a:extLst>
          </p:cNvPr>
          <p:cNvSpPr txBox="1"/>
          <p:nvPr/>
        </p:nvSpPr>
        <p:spPr>
          <a:xfrm>
            <a:off x="1462154" y="3888452"/>
            <a:ext cx="1089333" cy="461665"/>
          </a:xfrm>
          <a:prstGeom prst="rect">
            <a:avLst/>
          </a:prstGeom>
          <a:noFill/>
        </p:spPr>
        <p:txBody>
          <a:bodyPr wrap="square" rtlCol="0">
            <a:spAutoFit/>
          </a:bodyPr>
          <a:lstStyle/>
          <a:p>
            <a:pPr algn="ctr"/>
            <a:r>
              <a:rPr lang="en-US" sz="2400" dirty="0">
                <a:solidFill>
                  <a:schemeClr val="accent2"/>
                </a:solidFill>
                <a:latin typeface="18 VAG Rounded Light   02390" pitchFamily="2" charset="0"/>
              </a:rPr>
              <a:t>“add”</a:t>
            </a:r>
          </a:p>
        </p:txBody>
      </p:sp>
      <p:sp>
        <p:nvSpPr>
          <p:cNvPr id="13" name="TextBox 12">
            <a:extLst>
              <a:ext uri="{FF2B5EF4-FFF2-40B4-BE49-F238E27FC236}">
                <a16:creationId xmlns:a16="http://schemas.microsoft.com/office/drawing/2014/main" id="{0939321A-25AB-1474-2A16-9216520442A5}"/>
              </a:ext>
            </a:extLst>
          </p:cNvPr>
          <p:cNvSpPr txBox="1"/>
          <p:nvPr/>
        </p:nvSpPr>
        <p:spPr>
          <a:xfrm>
            <a:off x="8878534" y="3888452"/>
            <a:ext cx="2570204" cy="461665"/>
          </a:xfrm>
          <a:prstGeom prst="rect">
            <a:avLst/>
          </a:prstGeom>
          <a:noFill/>
        </p:spPr>
        <p:txBody>
          <a:bodyPr wrap="square" rtlCol="0">
            <a:spAutoFit/>
          </a:bodyPr>
          <a:lstStyle/>
          <a:p>
            <a:pPr algn="ctr"/>
            <a:r>
              <a:rPr lang="en-US" sz="2400" dirty="0">
                <a:solidFill>
                  <a:schemeClr val="accent2"/>
                </a:solidFill>
                <a:latin typeface="18 VAG Rounded Light   02390" pitchFamily="2" charset="0"/>
              </a:rPr>
              <a:t>Reg-Reg opcode</a:t>
            </a:r>
          </a:p>
        </p:txBody>
      </p:sp>
      <p:sp>
        <p:nvSpPr>
          <p:cNvPr id="17" name="TextBox 16">
            <a:extLst>
              <a:ext uri="{FF2B5EF4-FFF2-40B4-BE49-F238E27FC236}">
                <a16:creationId xmlns:a16="http://schemas.microsoft.com/office/drawing/2014/main" id="{CBB5EB8C-C49E-E7FA-AA30-8381D5B4C32B}"/>
              </a:ext>
            </a:extLst>
          </p:cNvPr>
          <p:cNvSpPr txBox="1"/>
          <p:nvPr/>
        </p:nvSpPr>
        <p:spPr>
          <a:xfrm>
            <a:off x="6359653" y="3946765"/>
            <a:ext cx="1089333" cy="461665"/>
          </a:xfrm>
          <a:prstGeom prst="rect">
            <a:avLst/>
          </a:prstGeom>
          <a:noFill/>
        </p:spPr>
        <p:txBody>
          <a:bodyPr wrap="square" rtlCol="0">
            <a:spAutoFit/>
          </a:bodyPr>
          <a:lstStyle/>
          <a:p>
            <a:pPr algn="ctr"/>
            <a:r>
              <a:rPr lang="en-US" sz="2400" dirty="0">
                <a:solidFill>
                  <a:schemeClr val="accent2"/>
                </a:solidFill>
                <a:latin typeface="18 VAG Rounded Light   02390" pitchFamily="2" charset="0"/>
              </a:rPr>
              <a:t>“add”</a:t>
            </a:r>
          </a:p>
        </p:txBody>
      </p:sp>
      <p:sp>
        <p:nvSpPr>
          <p:cNvPr id="19" name="Rectangle 18">
            <a:extLst>
              <a:ext uri="{FF2B5EF4-FFF2-40B4-BE49-F238E27FC236}">
                <a16:creationId xmlns:a16="http://schemas.microsoft.com/office/drawing/2014/main" id="{120E95E4-90A3-7DE4-9CB8-E3B5F95E6A75}"/>
              </a:ext>
            </a:extLst>
          </p:cNvPr>
          <p:cNvSpPr/>
          <p:nvPr/>
        </p:nvSpPr>
        <p:spPr>
          <a:xfrm>
            <a:off x="3017520" y="5039360"/>
            <a:ext cx="6308536" cy="944880"/>
          </a:xfrm>
          <a:prstGeom prst="rect">
            <a:avLst/>
          </a:pr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174773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7"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858514E3-A0CA-45C0-6157-94DE7D536861}"/>
              </a:ext>
            </a:extLst>
          </p:cNvPr>
          <p:cNvGrpSpPr/>
          <p:nvPr/>
        </p:nvGrpSpPr>
        <p:grpSpPr>
          <a:xfrm>
            <a:off x="3059473" y="2375192"/>
            <a:ext cx="8077878" cy="1891220"/>
            <a:chOff x="3059473" y="2375192"/>
            <a:chExt cx="8077878" cy="1891220"/>
          </a:xfrm>
        </p:grpSpPr>
        <p:grpSp>
          <p:nvGrpSpPr>
            <p:cNvPr id="165" name="Group 164">
              <a:extLst>
                <a:ext uri="{FF2B5EF4-FFF2-40B4-BE49-F238E27FC236}">
                  <a16:creationId xmlns:a16="http://schemas.microsoft.com/office/drawing/2014/main" id="{38A199DF-84D8-6C5A-E9F0-78A034A76A17}"/>
                </a:ext>
              </a:extLst>
            </p:cNvPr>
            <p:cNvGrpSpPr/>
            <p:nvPr/>
          </p:nvGrpSpPr>
          <p:grpSpPr>
            <a:xfrm>
              <a:off x="3302715" y="2375192"/>
              <a:ext cx="7834636" cy="1891220"/>
              <a:chOff x="3302715" y="2375192"/>
              <a:chExt cx="7834636" cy="1891220"/>
            </a:xfrm>
          </p:grpSpPr>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add</a:t>
                </a:r>
                <a:endParaRPr lang="en-US" sz="2000" dirty="0">
                  <a:solidFill>
                    <a:schemeClr val="bg1"/>
                  </a:solidFill>
                  <a:latin typeface="18 VAG Rounded Light   02390" pitchFamily="2" charset="0"/>
                </a:endParaRPr>
              </a:p>
            </p:txBody>
          </p:sp>
          <p:cxnSp>
            <p:nvCxnSpPr>
              <p:cNvPr id="29" name="Straight Arrow Connector 28">
                <a:extLst>
                  <a:ext uri="{FF2B5EF4-FFF2-40B4-BE49-F238E27FC236}">
                    <a16:creationId xmlns:a16="http://schemas.microsoft.com/office/drawing/2014/main" id="{9FB24231-C5EC-8884-7F89-001FF67827CC}"/>
                  </a:ext>
                </a:extLst>
              </p:cNvPr>
              <p:cNvCxnSpPr>
                <a:cxnSpLocks/>
              </p:cNvCxnSpPr>
              <p:nvPr/>
            </p:nvCxnSpPr>
            <p:spPr>
              <a:xfrm flipV="1">
                <a:off x="6261052" y="4243270"/>
                <a:ext cx="20184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[24:20]</a:t>
                </a:r>
              </a:p>
            </p:txBody>
          </p:sp>
        </p:grpSp>
        <p:grpSp>
          <p:nvGrpSpPr>
            <p:cNvPr id="25" name="Group 24">
              <a:extLst>
                <a:ext uri="{FF2B5EF4-FFF2-40B4-BE49-F238E27FC236}">
                  <a16:creationId xmlns:a16="http://schemas.microsoft.com/office/drawing/2014/main" id="{9933772A-F003-4126-9056-5C42CECB1AF1}"/>
                </a:ext>
              </a:extLst>
            </p:cNvPr>
            <p:cNvGrpSpPr/>
            <p:nvPr/>
          </p:nvGrpSpPr>
          <p:grpSpPr>
            <a:xfrm>
              <a:off x="3059473" y="3420761"/>
              <a:ext cx="1756358" cy="530538"/>
              <a:chOff x="3059473" y="3420761"/>
              <a:chExt cx="1750461" cy="530538"/>
            </a:xfrm>
          </p:grpSpPr>
          <p:cxnSp>
            <p:nvCxnSpPr>
              <p:cNvPr id="15" name="Elbow Connector 14">
                <a:extLst>
                  <a:ext uri="{FF2B5EF4-FFF2-40B4-BE49-F238E27FC236}">
                    <a16:creationId xmlns:a16="http://schemas.microsoft.com/office/drawing/2014/main" id="{98FE6403-CD0E-9B78-1D1F-4BCC70652D25}"/>
                  </a:ext>
                </a:extLst>
              </p:cNvPr>
              <p:cNvCxnSpPr>
                <a:cxnSpLocks/>
              </p:cNvCxnSpPr>
              <p:nvPr/>
            </p:nvCxnSpPr>
            <p:spPr>
              <a:xfrm flipV="1">
                <a:off x="3059473" y="3420761"/>
                <a:ext cx="1734699" cy="530538"/>
              </a:xfrm>
              <a:prstGeom prst="bentConnector3">
                <a:avLst>
                  <a:gd name="adj1" fmla="val 17787"/>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3EE70C-D3B2-3329-A6F4-08013CB6ADB2}"/>
                  </a:ext>
                </a:extLst>
              </p:cNvPr>
              <p:cNvCxnSpPr/>
              <p:nvPr/>
            </p:nvCxnSpPr>
            <p:spPr>
              <a:xfrm>
                <a:off x="3357586" y="3685070"/>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FF5EDD-89AC-7D77-169B-20D8E9182437}"/>
                  </a:ext>
                </a:extLst>
              </p:cNvPr>
              <p:cNvCxnSpPr/>
              <p:nvPr/>
            </p:nvCxnSpPr>
            <p:spPr>
              <a:xfrm>
                <a:off x="3357586" y="3951299"/>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Datapath for </a:t>
            </a:r>
            <a:r>
              <a:rPr lang="en-US" dirty="0">
                <a:solidFill>
                  <a:schemeClr val="bg2"/>
                </a:solidFill>
                <a:latin typeface="Courier New" panose="02070309020205020404" pitchFamily="49" charset="0"/>
                <a:cs typeface="Courier New" panose="02070309020205020404" pitchFamily="49" charset="0"/>
              </a:rPr>
              <a:t>add</a:t>
            </a: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CD6902E8-F882-5195-AEF6-DD85A3DA2384}"/>
              </a:ext>
            </a:extLst>
          </p:cNvPr>
          <p:cNvGrpSpPr/>
          <p:nvPr/>
        </p:nvGrpSpPr>
        <p:grpSpPr>
          <a:xfrm>
            <a:off x="657480" y="2260284"/>
            <a:ext cx="2714060" cy="1670895"/>
            <a:chOff x="657480" y="2260284"/>
            <a:chExt cx="2714060" cy="1670895"/>
          </a:xfrm>
        </p:grpSpPr>
        <p:grpSp>
          <p:nvGrpSpPr>
            <p:cNvPr id="139" name="Group 138">
              <a:extLst>
                <a:ext uri="{FF2B5EF4-FFF2-40B4-BE49-F238E27FC236}">
                  <a16:creationId xmlns:a16="http://schemas.microsoft.com/office/drawing/2014/main" id="{41B65C1E-7C12-DA77-F478-6C087CABEF4A}"/>
                </a:ext>
              </a:extLst>
            </p:cNvPr>
            <p:cNvGrpSpPr/>
            <p:nvPr/>
          </p:nvGrpSpPr>
          <p:grpSpPr>
            <a:xfrm>
              <a:off x="659332" y="2260284"/>
              <a:ext cx="2712208" cy="1417320"/>
              <a:chOff x="669619" y="2248996"/>
              <a:chExt cx="2712208" cy="1417320"/>
            </a:xfrm>
          </p:grpSpPr>
          <p:grpSp>
            <p:nvGrpSpPr>
              <p:cNvPr id="140" name="Group 139">
                <a:extLst>
                  <a:ext uri="{FF2B5EF4-FFF2-40B4-BE49-F238E27FC236}">
                    <a16:creationId xmlns:a16="http://schemas.microsoft.com/office/drawing/2014/main" id="{6609441A-83C3-387A-4BF2-30B284E0A49C}"/>
                  </a:ext>
                </a:extLst>
              </p:cNvPr>
              <p:cNvGrpSpPr/>
              <p:nvPr/>
            </p:nvGrpSpPr>
            <p:grpSpPr>
              <a:xfrm>
                <a:off x="669619" y="2260284"/>
                <a:ext cx="2712208" cy="1389326"/>
                <a:chOff x="669619" y="2260284"/>
                <a:chExt cx="2712208" cy="1389326"/>
              </a:xfrm>
            </p:grpSpPr>
            <p:grpSp>
              <p:nvGrpSpPr>
                <p:cNvPr id="142" name="Group 141">
                  <a:extLst>
                    <a:ext uri="{FF2B5EF4-FFF2-40B4-BE49-F238E27FC236}">
                      <a16:creationId xmlns:a16="http://schemas.microsoft.com/office/drawing/2014/main" id="{9A7D5E10-232E-EFD3-A0B1-038BE4EF154C}"/>
                    </a:ext>
                  </a:extLst>
                </p:cNvPr>
                <p:cNvGrpSpPr/>
                <p:nvPr/>
              </p:nvGrpSpPr>
              <p:grpSpPr>
                <a:xfrm>
                  <a:off x="675203" y="2260284"/>
                  <a:ext cx="2706624" cy="477526"/>
                  <a:chOff x="675203" y="2260284"/>
                  <a:chExt cx="2706624" cy="477526"/>
                </a:xfrm>
              </p:grpSpPr>
              <p:cxnSp>
                <p:nvCxnSpPr>
                  <p:cNvPr id="144" name="Elbow Connector 143">
                    <a:extLst>
                      <a:ext uri="{FF2B5EF4-FFF2-40B4-BE49-F238E27FC236}">
                        <a16:creationId xmlns:a16="http://schemas.microsoft.com/office/drawing/2014/main" id="{B18EB55E-9094-04F7-1B05-C88DFB0FECB8}"/>
                      </a:ext>
                    </a:extLst>
                  </p:cNvPr>
                  <p:cNvCxnSpPr>
                    <a:cxnSpLocks/>
                  </p:cNvCxnSpPr>
                  <p:nvPr/>
                </p:nvCxnSpPr>
                <p:spPr>
                  <a:xfrm rot="5400000" flipH="1" flipV="1">
                    <a:off x="2999590" y="2363686"/>
                    <a:ext cx="477525" cy="270723"/>
                  </a:xfrm>
                  <a:prstGeom prst="bentConnector3">
                    <a:avLst>
                      <a:gd name="adj1" fmla="val -2954"/>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A09AAF3-5F52-E795-9D8C-0B81AACDC23B}"/>
                      </a:ext>
                    </a:extLst>
                  </p:cNvPr>
                  <p:cNvCxnSpPr>
                    <a:cxnSpLocks/>
                  </p:cNvCxnSpPr>
                  <p:nvPr/>
                </p:nvCxnSpPr>
                <p:spPr>
                  <a:xfrm flipV="1">
                    <a:off x="675203" y="2260284"/>
                    <a:ext cx="2706624" cy="1985"/>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43" name="Straight Arrow Connector 142">
                  <a:extLst>
                    <a:ext uri="{FF2B5EF4-FFF2-40B4-BE49-F238E27FC236}">
                      <a16:creationId xmlns:a16="http://schemas.microsoft.com/office/drawing/2014/main" id="{15EE6DAE-2906-D8C0-34A1-6B7E801EFB38}"/>
                    </a:ext>
                  </a:extLst>
                </p:cNvPr>
                <p:cNvCxnSpPr>
                  <a:cxnSpLocks/>
                </p:cNvCxnSpPr>
                <p:nvPr/>
              </p:nvCxnSpPr>
              <p:spPr>
                <a:xfrm flipV="1">
                  <a:off x="669619" y="3649608"/>
                  <a:ext cx="768096"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41" name="Straight Connector 140">
                <a:extLst>
                  <a:ext uri="{FF2B5EF4-FFF2-40B4-BE49-F238E27FC236}">
                    <a16:creationId xmlns:a16="http://schemas.microsoft.com/office/drawing/2014/main" id="{7D850A4A-8027-4BC8-E636-9B936F7FE78C}"/>
                  </a:ext>
                </a:extLst>
              </p:cNvPr>
              <p:cNvCxnSpPr/>
              <p:nvPr/>
            </p:nvCxnSpPr>
            <p:spPr>
              <a:xfrm flipH="1">
                <a:off x="675203" y="2248996"/>
                <a:ext cx="0" cy="141732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bg1"/>
                </a:solidFill>
                <a:latin typeface="18 VAG Rounded Light   02390" pitchFamily="2" charset="0"/>
              </a:endParaRPr>
            </a:p>
          </p:txBody>
        </p:sp>
      </p:grpSp>
      <p:grpSp>
        <p:nvGrpSpPr>
          <p:cNvPr id="166" name="Group 165">
            <a:extLst>
              <a:ext uri="{FF2B5EF4-FFF2-40B4-BE49-F238E27FC236}">
                <a16:creationId xmlns:a16="http://schemas.microsoft.com/office/drawing/2014/main" id="{B7D1C9E7-9EF6-F9ED-4FEB-2CDF7B9AA705}"/>
              </a:ext>
            </a:extLst>
          </p:cNvPr>
          <p:cNvGrpSpPr/>
          <p:nvPr/>
        </p:nvGrpSpPr>
        <p:grpSpPr>
          <a:xfrm>
            <a:off x="4805939" y="2918076"/>
            <a:ext cx="1440473" cy="2023530"/>
            <a:chOff x="4805939" y="2918076"/>
            <a:chExt cx="1440473" cy="2023530"/>
          </a:xfrm>
        </p:grpSpPr>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p:graphicFrame>
        <p:nvGraphicFramePr>
          <p:cNvPr id="4" name="Table 5">
            <a:extLst>
              <a:ext uri="{FF2B5EF4-FFF2-40B4-BE49-F238E27FC236}">
                <a16:creationId xmlns:a16="http://schemas.microsoft.com/office/drawing/2014/main" id="{993C8457-033C-5265-66F3-346C2D61C503}"/>
              </a:ext>
            </a:extLst>
          </p:cNvPr>
          <p:cNvGraphicFramePr>
            <a:graphicFrameLocks/>
          </p:cNvGraphicFramePr>
          <p:nvPr>
            <p:extLst>
              <p:ext uri="{D42A27DB-BD31-4B8C-83A1-F6EECF244321}">
                <p14:modId xmlns:p14="http://schemas.microsoft.com/office/powerpoint/2010/main" val="3389169967"/>
              </p:ext>
            </p:extLst>
          </p:nvPr>
        </p:nvGraphicFramePr>
        <p:xfrm>
          <a:off x="5816885" y="220380"/>
          <a:ext cx="6237536" cy="480822"/>
        </p:xfrm>
        <a:graphic>
          <a:graphicData uri="http://schemas.openxmlformats.org/drawingml/2006/table">
            <a:tbl>
              <a:tblPr>
                <a:tableStyleId>{5C22544A-7EE6-4342-B048-85BDC9FD1C3A}</a:tableStyleId>
              </a:tblPr>
              <a:tblGrid>
                <a:gridCol w="357504">
                  <a:extLst>
                    <a:ext uri="{9D8B030D-6E8A-4147-A177-3AD203B41FA5}">
                      <a16:colId xmlns:a16="http://schemas.microsoft.com/office/drawing/2014/main" val="1624853830"/>
                    </a:ext>
                  </a:extLst>
                </a:gridCol>
                <a:gridCol w="208280">
                  <a:extLst>
                    <a:ext uri="{9D8B030D-6E8A-4147-A177-3AD203B41FA5}">
                      <a16:colId xmlns:a16="http://schemas.microsoft.com/office/drawing/2014/main" val="888743132"/>
                    </a:ext>
                  </a:extLst>
                </a:gridCol>
                <a:gridCol w="208280">
                  <a:extLst>
                    <a:ext uri="{9D8B030D-6E8A-4147-A177-3AD203B41FA5}">
                      <a16:colId xmlns:a16="http://schemas.microsoft.com/office/drawing/2014/main" val="928495398"/>
                    </a:ext>
                  </a:extLst>
                </a:gridCol>
                <a:gridCol w="208280">
                  <a:extLst>
                    <a:ext uri="{9D8B030D-6E8A-4147-A177-3AD203B41FA5}">
                      <a16:colId xmlns:a16="http://schemas.microsoft.com/office/drawing/2014/main" val="4258887520"/>
                    </a:ext>
                  </a:extLst>
                </a:gridCol>
                <a:gridCol w="386510">
                  <a:extLst>
                    <a:ext uri="{9D8B030D-6E8A-4147-A177-3AD203B41FA5}">
                      <a16:colId xmlns:a16="http://schemas.microsoft.com/office/drawing/2014/main" val="4279900494"/>
                    </a:ext>
                  </a:extLst>
                </a:gridCol>
                <a:gridCol w="367645">
                  <a:extLst>
                    <a:ext uri="{9D8B030D-6E8A-4147-A177-3AD203B41FA5}">
                      <a16:colId xmlns:a16="http://schemas.microsoft.com/office/drawing/2014/main" val="797878386"/>
                    </a:ext>
                  </a:extLst>
                </a:gridCol>
                <a:gridCol w="276254">
                  <a:extLst>
                    <a:ext uri="{9D8B030D-6E8A-4147-A177-3AD203B41FA5}">
                      <a16:colId xmlns:a16="http://schemas.microsoft.com/office/drawing/2014/main" val="3004986411"/>
                    </a:ext>
                  </a:extLst>
                </a:gridCol>
                <a:gridCol w="383622">
                  <a:extLst>
                    <a:ext uri="{9D8B030D-6E8A-4147-A177-3AD203B41FA5}">
                      <a16:colId xmlns:a16="http://schemas.microsoft.com/office/drawing/2014/main" val="62611582"/>
                    </a:ext>
                  </a:extLst>
                </a:gridCol>
                <a:gridCol w="443060">
                  <a:extLst>
                    <a:ext uri="{9D8B030D-6E8A-4147-A177-3AD203B41FA5}">
                      <a16:colId xmlns:a16="http://schemas.microsoft.com/office/drawing/2014/main" val="1657610230"/>
                    </a:ext>
                  </a:extLst>
                </a:gridCol>
                <a:gridCol w="208280">
                  <a:extLst>
                    <a:ext uri="{9D8B030D-6E8A-4147-A177-3AD203B41FA5}">
                      <a16:colId xmlns:a16="http://schemas.microsoft.com/office/drawing/2014/main" val="2935468491"/>
                    </a:ext>
                  </a:extLst>
                </a:gridCol>
                <a:gridCol w="413889">
                  <a:extLst>
                    <a:ext uri="{9D8B030D-6E8A-4147-A177-3AD203B41FA5}">
                      <a16:colId xmlns:a16="http://schemas.microsoft.com/office/drawing/2014/main" val="1797088917"/>
                    </a:ext>
                  </a:extLst>
                </a:gridCol>
                <a:gridCol w="386499">
                  <a:extLst>
                    <a:ext uri="{9D8B030D-6E8A-4147-A177-3AD203B41FA5}">
                      <a16:colId xmlns:a16="http://schemas.microsoft.com/office/drawing/2014/main" val="953689441"/>
                    </a:ext>
                  </a:extLst>
                </a:gridCol>
                <a:gridCol w="405353">
                  <a:extLst>
                    <a:ext uri="{9D8B030D-6E8A-4147-A177-3AD203B41FA5}">
                      <a16:colId xmlns:a16="http://schemas.microsoft.com/office/drawing/2014/main" val="1552716741"/>
                    </a:ext>
                  </a:extLst>
                </a:gridCol>
                <a:gridCol w="461913">
                  <a:extLst>
                    <a:ext uri="{9D8B030D-6E8A-4147-A177-3AD203B41FA5}">
                      <a16:colId xmlns:a16="http://schemas.microsoft.com/office/drawing/2014/main" val="2842259910"/>
                    </a:ext>
                  </a:extLst>
                </a:gridCol>
                <a:gridCol w="208280">
                  <a:extLst>
                    <a:ext uri="{9D8B030D-6E8A-4147-A177-3AD203B41FA5}">
                      <a16:colId xmlns:a16="http://schemas.microsoft.com/office/drawing/2014/main" val="264973538"/>
                    </a:ext>
                  </a:extLst>
                </a:gridCol>
                <a:gridCol w="272487">
                  <a:extLst>
                    <a:ext uri="{9D8B030D-6E8A-4147-A177-3AD203B41FA5}">
                      <a16:colId xmlns:a16="http://schemas.microsoft.com/office/drawing/2014/main" val="3901696933"/>
                    </a:ext>
                  </a:extLst>
                </a:gridCol>
                <a:gridCol w="208280">
                  <a:extLst>
                    <a:ext uri="{9D8B030D-6E8A-4147-A177-3AD203B41FA5}">
                      <a16:colId xmlns:a16="http://schemas.microsoft.com/office/drawing/2014/main" val="2051879303"/>
                    </a:ext>
                  </a:extLst>
                </a:gridCol>
                <a:gridCol w="208280">
                  <a:extLst>
                    <a:ext uri="{9D8B030D-6E8A-4147-A177-3AD203B41FA5}">
                      <a16:colId xmlns:a16="http://schemas.microsoft.com/office/drawing/2014/main" val="854787181"/>
                    </a:ext>
                  </a:extLst>
                </a:gridCol>
                <a:gridCol w="208280">
                  <a:extLst>
                    <a:ext uri="{9D8B030D-6E8A-4147-A177-3AD203B41FA5}">
                      <a16:colId xmlns:a16="http://schemas.microsoft.com/office/drawing/2014/main" val="3270592488"/>
                    </a:ext>
                  </a:extLst>
                </a:gridCol>
                <a:gridCol w="208280">
                  <a:extLst>
                    <a:ext uri="{9D8B030D-6E8A-4147-A177-3AD203B41FA5}">
                      <a16:colId xmlns:a16="http://schemas.microsoft.com/office/drawing/2014/main" val="2901077752"/>
                    </a:ext>
                  </a:extLst>
                </a:gridCol>
                <a:gridCol w="208280">
                  <a:extLst>
                    <a:ext uri="{9D8B030D-6E8A-4147-A177-3AD203B41FA5}">
                      <a16:colId xmlns:a16="http://schemas.microsoft.com/office/drawing/2014/main" val="4059237148"/>
                    </a:ext>
                  </a:extLst>
                </a:gridCol>
              </a:tblGrid>
              <a:tr h="161807">
                <a:tc>
                  <a:txBody>
                    <a:bodyPr/>
                    <a:lstStyle/>
                    <a:p>
                      <a:pPr algn="l">
                        <a:lnSpc>
                          <a:spcPct val="80000"/>
                        </a:lnSpc>
                      </a:pPr>
                      <a:r>
                        <a:rPr lang="en-US" sz="1100" b="0" i="0" dirty="0">
                          <a:solidFill>
                            <a:schemeClr val="bg1"/>
                          </a:solidFill>
                          <a:latin typeface="Courier New" panose="02070309020205020404" pitchFamily="49" charset="0"/>
                          <a:cs typeface="Courier New" panose="02070309020205020404" pitchFamily="49" charset="0"/>
                        </a:rPr>
                        <a:t>31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25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24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20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19</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15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12</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7</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6</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41400"/>
                  </a:ext>
                </a:extLst>
              </a:tr>
              <a:tr h="171060">
                <a:tc gridSpan="5">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funct7</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rs2</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rs1</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2">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funct3</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80000"/>
                        </a:lnSpc>
                        <a:spcBef>
                          <a:spcPts val="600"/>
                        </a:spcBef>
                      </a:pPr>
                      <a:r>
                        <a:rPr lang="en-US" sz="1200" b="1" i="0" dirty="0" err="1">
                          <a:solidFill>
                            <a:schemeClr val="bg1"/>
                          </a:solidFill>
                          <a:latin typeface="Courier New" panose="02070309020205020404" pitchFamily="49" charset="0"/>
                          <a:cs typeface="Courier New" panose="02070309020205020404" pitchFamily="49" charset="0"/>
                        </a:rPr>
                        <a:t>rd</a:t>
                      </a:r>
                      <a:endParaRPr lang="en-US" sz="1200" b="1" i="0" dirty="0">
                        <a:solidFill>
                          <a:schemeClr val="bg1"/>
                        </a:solidFill>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5">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0110011 </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86246549"/>
                  </a:ext>
                </a:extLst>
              </a:tr>
            </a:tbl>
          </a:graphicData>
        </a:graphic>
      </p:graphicFrame>
      <p:grpSp>
        <p:nvGrpSpPr>
          <p:cNvPr id="3" name="Group 2">
            <a:extLst>
              <a:ext uri="{FF2B5EF4-FFF2-40B4-BE49-F238E27FC236}">
                <a16:creationId xmlns:a16="http://schemas.microsoft.com/office/drawing/2014/main" id="{B7781414-9050-6290-A18E-513324B45595}"/>
              </a:ext>
            </a:extLst>
          </p:cNvPr>
          <p:cNvGrpSpPr/>
          <p:nvPr/>
        </p:nvGrpSpPr>
        <p:grpSpPr>
          <a:xfrm>
            <a:off x="602275" y="882773"/>
            <a:ext cx="11012132" cy="564182"/>
            <a:chOff x="602275" y="882773"/>
            <a:chExt cx="11012132" cy="564182"/>
          </a:xfrm>
        </p:grpSpPr>
        <p:sp>
          <p:nvSpPr>
            <p:cNvPr id="8" name="TextBox 7">
              <a:extLst>
                <a:ext uri="{FF2B5EF4-FFF2-40B4-BE49-F238E27FC236}">
                  <a16:creationId xmlns:a16="http://schemas.microsoft.com/office/drawing/2014/main" id="{9791586A-9EE0-689C-D1F8-F197D5F852AC}"/>
                </a:ext>
              </a:extLst>
            </p:cNvPr>
            <p:cNvSpPr txBox="1"/>
            <p:nvPr/>
          </p:nvSpPr>
          <p:spPr>
            <a:xfrm>
              <a:off x="981283" y="882773"/>
              <a:ext cx="2212465"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PC = PC + 4</a:t>
              </a:r>
            </a:p>
          </p:txBody>
        </p:sp>
        <p:sp>
          <p:nvSpPr>
            <p:cNvPr id="9" name="TextBox 8">
              <a:extLst>
                <a:ext uri="{FF2B5EF4-FFF2-40B4-BE49-F238E27FC236}">
                  <a16:creationId xmlns:a16="http://schemas.microsoft.com/office/drawing/2014/main" id="{3EAE9FE1-11C9-B88E-30F2-25372ED48F21}"/>
                </a:ext>
              </a:extLst>
            </p:cNvPr>
            <p:cNvSpPr txBox="1"/>
            <p:nvPr/>
          </p:nvSpPr>
          <p:spPr>
            <a:xfrm>
              <a:off x="5430126" y="882773"/>
              <a:ext cx="4424609"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R[</a:t>
              </a:r>
              <a:r>
                <a:rPr lang="en-US" sz="2400" b="1" dirty="0" err="1">
                  <a:solidFill>
                    <a:schemeClr val="accent2"/>
                  </a:solidFill>
                  <a:latin typeface="Courier New" panose="02070309020205020404" pitchFamily="49" charset="0"/>
                  <a:cs typeface="Courier New" panose="02070309020205020404" pitchFamily="49" charset="0"/>
                </a:rPr>
                <a:t>rd</a:t>
              </a:r>
              <a:r>
                <a:rPr lang="en-US" sz="2400" b="1" dirty="0">
                  <a:solidFill>
                    <a:schemeClr val="accent2"/>
                  </a:solidFill>
                  <a:latin typeface="Courier New" panose="02070309020205020404" pitchFamily="49" charset="0"/>
                  <a:cs typeface="Courier New" panose="02070309020205020404" pitchFamily="49" charset="0"/>
                </a:rPr>
                <a:t>] = R[rs1] + R[rs2]</a:t>
              </a:r>
            </a:p>
          </p:txBody>
        </p:sp>
        <p:sp>
          <p:nvSpPr>
            <p:cNvPr id="16" name="Right Brace 15">
              <a:extLst>
                <a:ext uri="{FF2B5EF4-FFF2-40B4-BE49-F238E27FC236}">
                  <a16:creationId xmlns:a16="http://schemas.microsoft.com/office/drawing/2014/main" id="{04D2398E-712F-22AB-DBE6-EF1CA3D83138}"/>
                </a:ext>
              </a:extLst>
            </p:cNvPr>
            <p:cNvSpPr/>
            <p:nvPr/>
          </p:nvSpPr>
          <p:spPr>
            <a:xfrm rot="16200000">
              <a:off x="2015794" y="-111993"/>
              <a:ext cx="143445" cy="2970484"/>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6EE7CFB6-9C94-5CBE-FA2F-49AEAC1D7F09}"/>
                </a:ext>
              </a:extLst>
            </p:cNvPr>
            <p:cNvSpPr/>
            <p:nvPr/>
          </p:nvSpPr>
          <p:spPr>
            <a:xfrm rot="16200000">
              <a:off x="7570709" y="-2596742"/>
              <a:ext cx="143445" cy="7943950"/>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2E89CAB9-FACE-3872-A05A-06101ADDDD8A}"/>
              </a:ext>
            </a:extLst>
          </p:cNvPr>
          <p:cNvSpPr txBox="1"/>
          <p:nvPr/>
        </p:nvSpPr>
        <p:spPr>
          <a:xfrm>
            <a:off x="293424" y="1488776"/>
            <a:ext cx="2639992" cy="707886"/>
          </a:xfrm>
          <a:prstGeom prst="rect">
            <a:avLst/>
          </a:prstGeom>
          <a:noFill/>
        </p:spPr>
        <p:txBody>
          <a:bodyPr wrap="square" rtlCol="0">
            <a:spAutoFit/>
          </a:bodyPr>
          <a:lstStyle/>
          <a:p>
            <a:pPr algn="l"/>
            <a:r>
              <a:rPr lang="en-US" sz="2000" dirty="0">
                <a:solidFill>
                  <a:schemeClr val="accent2"/>
                </a:solidFill>
                <a:latin typeface="18 VAG Rounded Light   02390" pitchFamily="2" charset="0"/>
              </a:rPr>
              <a:t>Increment PC to next instruction.</a:t>
            </a:r>
          </a:p>
        </p:txBody>
      </p:sp>
      <p:sp>
        <p:nvSpPr>
          <p:cNvPr id="32" name="TextBox 31">
            <a:extLst>
              <a:ext uri="{FF2B5EF4-FFF2-40B4-BE49-F238E27FC236}">
                <a16:creationId xmlns:a16="http://schemas.microsoft.com/office/drawing/2014/main" id="{5B60DF95-2399-AAFD-54E5-0904FED910AB}"/>
              </a:ext>
            </a:extLst>
          </p:cNvPr>
          <p:cNvSpPr txBox="1"/>
          <p:nvPr/>
        </p:nvSpPr>
        <p:spPr>
          <a:xfrm>
            <a:off x="9273885" y="1488776"/>
            <a:ext cx="2863169" cy="707886"/>
          </a:xfrm>
          <a:prstGeom prst="rect">
            <a:avLst/>
          </a:prstGeom>
          <a:noFill/>
        </p:spPr>
        <p:txBody>
          <a:bodyPr wrap="square" rtlCol="0">
            <a:spAutoFit/>
          </a:bodyPr>
          <a:lstStyle/>
          <a:p>
            <a:pPr algn="l"/>
            <a:r>
              <a:rPr lang="en-US" sz="2000" dirty="0">
                <a:solidFill>
                  <a:schemeClr val="accent4"/>
                </a:solidFill>
                <a:latin typeface="18 VAG Rounded Light   02390" pitchFamily="2" charset="0"/>
              </a:rPr>
              <a:t>Write Add output to destination register.</a:t>
            </a:r>
          </a:p>
        </p:txBody>
      </p:sp>
      <p:sp>
        <p:nvSpPr>
          <p:cNvPr id="33" name="TextBox 32">
            <a:extLst>
              <a:ext uri="{FF2B5EF4-FFF2-40B4-BE49-F238E27FC236}">
                <a16:creationId xmlns:a16="http://schemas.microsoft.com/office/drawing/2014/main" id="{C2677858-5252-AC75-9EF9-51BC5599BE25}"/>
              </a:ext>
            </a:extLst>
          </p:cNvPr>
          <p:cNvSpPr txBox="1"/>
          <p:nvPr/>
        </p:nvSpPr>
        <p:spPr>
          <a:xfrm>
            <a:off x="6181437" y="1488776"/>
            <a:ext cx="2356549" cy="677108"/>
          </a:xfrm>
          <a:prstGeom prst="rect">
            <a:avLst/>
          </a:prstGeom>
          <a:noFill/>
        </p:spPr>
        <p:txBody>
          <a:bodyPr wrap="square" rtlCol="0">
            <a:spAutoFit/>
          </a:bodyPr>
          <a:lstStyle/>
          <a:p>
            <a:pPr algn="l">
              <a:lnSpc>
                <a:spcPct val="95000"/>
              </a:lnSpc>
            </a:pPr>
            <a:r>
              <a:rPr lang="en-US" sz="2000" dirty="0">
                <a:solidFill>
                  <a:schemeClr val="accent1"/>
                </a:solidFill>
                <a:latin typeface="18 VAG Rounded Light   02390" pitchFamily="2" charset="0"/>
              </a:rPr>
              <a:t>Feed read register values into Add.</a:t>
            </a:r>
          </a:p>
        </p:txBody>
      </p:sp>
      <p:sp>
        <p:nvSpPr>
          <p:cNvPr id="39" name="TextBox 38">
            <a:extLst>
              <a:ext uri="{FF2B5EF4-FFF2-40B4-BE49-F238E27FC236}">
                <a16:creationId xmlns:a16="http://schemas.microsoft.com/office/drawing/2014/main" id="{0E165C3E-DC9C-F55A-CEE3-85605C914D6B}"/>
              </a:ext>
            </a:extLst>
          </p:cNvPr>
          <p:cNvSpPr txBox="1"/>
          <p:nvPr/>
        </p:nvSpPr>
        <p:spPr>
          <a:xfrm>
            <a:off x="3118252" y="1488776"/>
            <a:ext cx="2664586" cy="677108"/>
          </a:xfrm>
          <a:prstGeom prst="rect">
            <a:avLst/>
          </a:prstGeom>
          <a:noFill/>
        </p:spPr>
        <p:txBody>
          <a:bodyPr wrap="square" rtlCol="0">
            <a:spAutoFit/>
          </a:bodyPr>
          <a:lstStyle/>
          <a:p>
            <a:pPr algn="l">
              <a:lnSpc>
                <a:spcPct val="95000"/>
              </a:lnSpc>
            </a:pPr>
            <a:r>
              <a:rPr lang="en-US" sz="2000" i="1" dirty="0">
                <a:solidFill>
                  <a:schemeClr val="accent5"/>
                </a:solidFill>
                <a:latin typeface="18 VAG Rounded Light   02390" pitchFamily="2" charset="0"/>
              </a:rPr>
              <a:t>Split</a:t>
            </a:r>
            <a:r>
              <a:rPr lang="en-US" sz="2000" dirty="0">
                <a:solidFill>
                  <a:schemeClr val="accent5"/>
                </a:solidFill>
                <a:latin typeface="18 VAG Rounded Light   02390" pitchFamily="2" charset="0"/>
              </a:rPr>
              <a:t> instruction to index into </a:t>
            </a:r>
            <a:r>
              <a:rPr lang="en-US" sz="2000" dirty="0" err="1">
                <a:solidFill>
                  <a:schemeClr val="accent5"/>
                </a:solidFill>
                <a:latin typeface="18 VAG Rounded Light   02390" pitchFamily="2" charset="0"/>
              </a:rPr>
              <a:t>RegFile</a:t>
            </a:r>
            <a:r>
              <a:rPr lang="en-US" sz="2000" dirty="0">
                <a:solidFill>
                  <a:schemeClr val="accent5"/>
                </a:solidFill>
                <a:latin typeface="18 VAG Rounded Light   02390" pitchFamily="2" charset="0"/>
              </a:rPr>
              <a:t>.</a:t>
            </a:r>
          </a:p>
        </p:txBody>
      </p:sp>
      <p:grpSp>
        <p:nvGrpSpPr>
          <p:cNvPr id="158" name="Group 157">
            <a:extLst>
              <a:ext uri="{FF2B5EF4-FFF2-40B4-BE49-F238E27FC236}">
                <a16:creationId xmlns:a16="http://schemas.microsoft.com/office/drawing/2014/main" id="{F5CF93A5-702E-7C1A-E804-03FED5A642D5}"/>
              </a:ext>
            </a:extLst>
          </p:cNvPr>
          <p:cNvGrpSpPr/>
          <p:nvPr/>
        </p:nvGrpSpPr>
        <p:grpSpPr>
          <a:xfrm>
            <a:off x="324172" y="4604793"/>
            <a:ext cx="10627823" cy="1676824"/>
            <a:chOff x="324172" y="4604793"/>
            <a:chExt cx="10627823" cy="1676824"/>
          </a:xfrm>
        </p:grpSpPr>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accent4"/>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grpSp>
      <p:grpSp>
        <p:nvGrpSpPr>
          <p:cNvPr id="473" name="Group 472">
            <a:extLst>
              <a:ext uri="{FF2B5EF4-FFF2-40B4-BE49-F238E27FC236}">
                <a16:creationId xmlns:a16="http://schemas.microsoft.com/office/drawing/2014/main" id="{C5EE6B07-66EF-BB8D-5CBB-253DDAC4A98E}"/>
              </a:ext>
            </a:extLst>
          </p:cNvPr>
          <p:cNvGrpSpPr/>
          <p:nvPr/>
        </p:nvGrpSpPr>
        <p:grpSpPr>
          <a:xfrm>
            <a:off x="3766321" y="2375192"/>
            <a:ext cx="7379208" cy="1592748"/>
            <a:chOff x="3766321" y="2375192"/>
            <a:chExt cx="7379208" cy="1592748"/>
          </a:xfrm>
        </p:grpSpPr>
        <p:grpSp>
          <p:nvGrpSpPr>
            <p:cNvPr id="475" name="Group 474">
              <a:extLst>
                <a:ext uri="{FF2B5EF4-FFF2-40B4-BE49-F238E27FC236}">
                  <a16:creationId xmlns:a16="http://schemas.microsoft.com/office/drawing/2014/main" id="{59C243A7-1C41-ADAD-16C0-114545E65217}"/>
                </a:ext>
              </a:extLst>
            </p:cNvPr>
            <p:cNvGrpSpPr/>
            <p:nvPr/>
          </p:nvGrpSpPr>
          <p:grpSpPr>
            <a:xfrm>
              <a:off x="3766321" y="2384802"/>
              <a:ext cx="7379208" cy="657210"/>
              <a:chOff x="3766321" y="2384802"/>
              <a:chExt cx="7379208" cy="657210"/>
            </a:xfrm>
          </p:grpSpPr>
          <p:cxnSp>
            <p:nvCxnSpPr>
              <p:cNvPr id="477" name="Straight Connector 476">
                <a:extLst>
                  <a:ext uri="{FF2B5EF4-FFF2-40B4-BE49-F238E27FC236}">
                    <a16:creationId xmlns:a16="http://schemas.microsoft.com/office/drawing/2014/main" id="{8EAED039-4808-1ACD-D8EC-F742C1B4DD12}"/>
                  </a:ext>
                </a:extLst>
              </p:cNvPr>
              <p:cNvCxnSpPr/>
              <p:nvPr/>
            </p:nvCxnSpPr>
            <p:spPr>
              <a:xfrm>
                <a:off x="3766321" y="2384802"/>
                <a:ext cx="7379208" cy="0"/>
              </a:xfrm>
              <a:prstGeom prst="line">
                <a:avLst/>
              </a:prstGeom>
              <a:ln w="57150">
                <a:solidFill>
                  <a:schemeClr val="accent4"/>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8" name="Elbow Connector 477">
                <a:extLst>
                  <a:ext uri="{FF2B5EF4-FFF2-40B4-BE49-F238E27FC236}">
                    <a16:creationId xmlns:a16="http://schemas.microsoft.com/office/drawing/2014/main" id="{47CFEBF9-547D-E730-2C66-081F2B0B1D46}"/>
                  </a:ext>
                </a:extLst>
              </p:cNvPr>
              <p:cNvCxnSpPr>
                <a:cxnSpLocks/>
              </p:cNvCxnSpPr>
              <p:nvPr/>
            </p:nvCxnSpPr>
            <p:spPr>
              <a:xfrm rot="16200000" flipH="1">
                <a:off x="3970539" y="2216906"/>
                <a:ext cx="657210" cy="993002"/>
              </a:xfrm>
              <a:prstGeom prst="bentConnector2">
                <a:avLst/>
              </a:prstGeom>
              <a:ln w="5715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6" name="Elbow Connector 475">
              <a:extLst>
                <a:ext uri="{FF2B5EF4-FFF2-40B4-BE49-F238E27FC236}">
                  <a16:creationId xmlns:a16="http://schemas.microsoft.com/office/drawing/2014/main" id="{8BF4F403-4061-6747-C78F-A6B12FB08F46}"/>
                </a:ext>
              </a:extLst>
            </p:cNvPr>
            <p:cNvCxnSpPr>
              <a:cxnSpLocks/>
            </p:cNvCxnSpPr>
            <p:nvPr/>
          </p:nvCxnSpPr>
          <p:spPr>
            <a:xfrm flipV="1">
              <a:off x="8861193" y="2375192"/>
              <a:ext cx="2276158" cy="1592748"/>
            </a:xfrm>
            <a:prstGeom prst="bentConnector3">
              <a:avLst>
                <a:gd name="adj1" fmla="val 99625"/>
              </a:avLst>
            </a:prstGeom>
            <a:ln w="57150">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1880622D-18A5-63ED-25EF-80A0195205CF}"/>
              </a:ext>
            </a:extLst>
          </p:cNvPr>
          <p:cNvGrpSpPr/>
          <p:nvPr/>
        </p:nvGrpSpPr>
        <p:grpSpPr>
          <a:xfrm>
            <a:off x="634436" y="2260284"/>
            <a:ext cx="2779776" cy="1417320"/>
            <a:chOff x="786836" y="2412684"/>
            <a:chExt cx="2779776" cy="1417320"/>
          </a:xfrm>
          <a:effectLst>
            <a:glow rad="63500">
              <a:schemeClr val="accent2">
                <a:satMod val="175000"/>
                <a:alpha val="40000"/>
              </a:schemeClr>
            </a:glow>
          </a:effectLst>
        </p:grpSpPr>
        <p:grpSp>
          <p:nvGrpSpPr>
            <p:cNvPr id="146" name="Group 145">
              <a:extLst>
                <a:ext uri="{FF2B5EF4-FFF2-40B4-BE49-F238E27FC236}">
                  <a16:creationId xmlns:a16="http://schemas.microsoft.com/office/drawing/2014/main" id="{D0DEFC20-6CA6-6669-0E0E-C608A9332142}"/>
                </a:ext>
              </a:extLst>
            </p:cNvPr>
            <p:cNvGrpSpPr/>
            <p:nvPr/>
          </p:nvGrpSpPr>
          <p:grpSpPr>
            <a:xfrm>
              <a:off x="786836" y="2412684"/>
              <a:ext cx="2779776" cy="1417320"/>
              <a:chOff x="644723" y="2248996"/>
              <a:chExt cx="2779776" cy="1417320"/>
            </a:xfrm>
          </p:grpSpPr>
          <p:grpSp>
            <p:nvGrpSpPr>
              <p:cNvPr id="147" name="Group 146">
                <a:extLst>
                  <a:ext uri="{FF2B5EF4-FFF2-40B4-BE49-F238E27FC236}">
                    <a16:creationId xmlns:a16="http://schemas.microsoft.com/office/drawing/2014/main" id="{EDF8F78E-5B88-58F5-1367-712F31D0F3C6}"/>
                  </a:ext>
                </a:extLst>
              </p:cNvPr>
              <p:cNvGrpSpPr/>
              <p:nvPr/>
            </p:nvGrpSpPr>
            <p:grpSpPr>
              <a:xfrm>
                <a:off x="644723" y="2260284"/>
                <a:ext cx="2779776" cy="1389326"/>
                <a:chOff x="644723" y="2260284"/>
                <a:chExt cx="2779776" cy="1389326"/>
              </a:xfrm>
            </p:grpSpPr>
            <p:grpSp>
              <p:nvGrpSpPr>
                <p:cNvPr id="149" name="Group 148">
                  <a:extLst>
                    <a:ext uri="{FF2B5EF4-FFF2-40B4-BE49-F238E27FC236}">
                      <a16:creationId xmlns:a16="http://schemas.microsoft.com/office/drawing/2014/main" id="{C74ACEEA-5600-1806-40B0-C5ABDCE7B9C8}"/>
                    </a:ext>
                  </a:extLst>
                </p:cNvPr>
                <p:cNvGrpSpPr/>
                <p:nvPr/>
              </p:nvGrpSpPr>
              <p:grpSpPr>
                <a:xfrm>
                  <a:off x="644723" y="2260284"/>
                  <a:ext cx="2779776" cy="477526"/>
                  <a:chOff x="644723" y="2260284"/>
                  <a:chExt cx="2779776" cy="477526"/>
                </a:xfrm>
              </p:grpSpPr>
              <p:cxnSp>
                <p:nvCxnSpPr>
                  <p:cNvPr id="152" name="Elbow Connector 151">
                    <a:extLst>
                      <a:ext uri="{FF2B5EF4-FFF2-40B4-BE49-F238E27FC236}">
                        <a16:creationId xmlns:a16="http://schemas.microsoft.com/office/drawing/2014/main" id="{3D72A25A-62EB-7430-C438-24D154B5959D}"/>
                      </a:ext>
                    </a:extLst>
                  </p:cNvPr>
                  <p:cNvCxnSpPr>
                    <a:cxnSpLocks/>
                  </p:cNvCxnSpPr>
                  <p:nvPr/>
                </p:nvCxnSpPr>
                <p:spPr>
                  <a:xfrm rot="5400000" flipH="1" flipV="1">
                    <a:off x="3019910" y="2363686"/>
                    <a:ext cx="477525" cy="270723"/>
                  </a:xfrm>
                  <a:prstGeom prst="bentConnector3">
                    <a:avLst>
                      <a:gd name="adj1" fmla="val -2954"/>
                    </a:avLst>
                  </a:prstGeom>
                  <a:ln w="57150">
                    <a:solidFill>
                      <a:schemeClr val="accent2"/>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88C3FD7-C761-6D2E-D72A-4C298B247106}"/>
                      </a:ext>
                    </a:extLst>
                  </p:cNvPr>
                  <p:cNvCxnSpPr>
                    <a:cxnSpLocks/>
                  </p:cNvCxnSpPr>
                  <p:nvPr/>
                </p:nvCxnSpPr>
                <p:spPr>
                  <a:xfrm flipV="1">
                    <a:off x="644723" y="2260284"/>
                    <a:ext cx="2779776" cy="1985"/>
                  </a:xfrm>
                  <a:prstGeom prst="line">
                    <a:avLst/>
                  </a:prstGeom>
                  <a:ln w="57150">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50" name="Straight Arrow Connector 149">
                  <a:extLst>
                    <a:ext uri="{FF2B5EF4-FFF2-40B4-BE49-F238E27FC236}">
                      <a16:creationId xmlns:a16="http://schemas.microsoft.com/office/drawing/2014/main" id="{041C7693-6518-3E1E-0EF8-8FEDDD0B8BFD}"/>
                    </a:ext>
                  </a:extLst>
                </p:cNvPr>
                <p:cNvCxnSpPr>
                  <a:cxnSpLocks/>
                </p:cNvCxnSpPr>
                <p:nvPr/>
              </p:nvCxnSpPr>
              <p:spPr>
                <a:xfrm flipV="1">
                  <a:off x="669619" y="3649608"/>
                  <a:ext cx="768096" cy="2"/>
                </a:xfrm>
                <a:prstGeom prst="straightConnector1">
                  <a:avLst/>
                </a:prstGeom>
                <a:ln w="571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16074852-1926-0EC6-D124-CDB2FDED7694}"/>
                  </a:ext>
                </a:extLst>
              </p:cNvPr>
              <p:cNvCxnSpPr/>
              <p:nvPr/>
            </p:nvCxnSpPr>
            <p:spPr>
              <a:xfrm flipH="1">
                <a:off x="675203" y="2248996"/>
                <a:ext cx="0" cy="1417320"/>
              </a:xfrm>
              <a:prstGeom prst="line">
                <a:avLst/>
              </a:prstGeom>
              <a:ln w="57150">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54" name="Straight Arrow Connector 153">
              <a:extLst>
                <a:ext uri="{FF2B5EF4-FFF2-40B4-BE49-F238E27FC236}">
                  <a16:creationId xmlns:a16="http://schemas.microsoft.com/office/drawing/2014/main" id="{8D038A9D-AF71-9FE5-5033-38A2C4EF34AB}"/>
                </a:ext>
              </a:extLst>
            </p:cNvPr>
            <p:cNvCxnSpPr>
              <a:cxnSpLocks/>
            </p:cNvCxnSpPr>
            <p:nvPr/>
          </p:nvCxnSpPr>
          <p:spPr>
            <a:xfrm flipV="1">
              <a:off x="1924705" y="3806524"/>
              <a:ext cx="365760" cy="0"/>
            </a:xfrm>
            <a:prstGeom prst="straightConnector1">
              <a:avLst/>
            </a:prstGeom>
            <a:ln w="571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26EA6DA9-F95C-E603-9549-659B70F07460}"/>
                </a:ext>
              </a:extLst>
            </p:cNvPr>
            <p:cNvCxnSpPr>
              <a:cxnSpLocks/>
            </p:cNvCxnSpPr>
            <p:nvPr/>
          </p:nvCxnSpPr>
          <p:spPr>
            <a:xfrm rot="5400000" flipH="1" flipV="1">
              <a:off x="1982881" y="3198880"/>
              <a:ext cx="703576" cy="542602"/>
            </a:xfrm>
            <a:prstGeom prst="bentConnector3">
              <a:avLst>
                <a:gd name="adj1" fmla="val 100542"/>
              </a:avLst>
            </a:prstGeom>
            <a:ln w="57150">
              <a:solidFill>
                <a:schemeClr val="accent2"/>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grpSp>
      <p:sp>
        <p:nvSpPr>
          <p:cNvPr id="167" name="Freeform 166">
            <a:extLst>
              <a:ext uri="{FF2B5EF4-FFF2-40B4-BE49-F238E27FC236}">
                <a16:creationId xmlns:a16="http://schemas.microsoft.com/office/drawing/2014/main" id="{AB778B6E-B1FA-EEB1-CC5B-269CB3698707}"/>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Add</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grpSp>
        <p:nvGrpSpPr>
          <p:cNvPr id="48" name="Group 47">
            <a:extLst>
              <a:ext uri="{FF2B5EF4-FFF2-40B4-BE49-F238E27FC236}">
                <a16:creationId xmlns:a16="http://schemas.microsoft.com/office/drawing/2014/main" id="{8609AC91-3C5A-DBB0-8BEE-2745D18345CE}"/>
              </a:ext>
            </a:extLst>
          </p:cNvPr>
          <p:cNvGrpSpPr/>
          <p:nvPr/>
        </p:nvGrpSpPr>
        <p:grpSpPr>
          <a:xfrm>
            <a:off x="3062791" y="3425699"/>
            <a:ext cx="1764918" cy="524103"/>
            <a:chOff x="3062789" y="3425699"/>
            <a:chExt cx="1777655" cy="524103"/>
          </a:xfrm>
        </p:grpSpPr>
        <p:grpSp>
          <p:nvGrpSpPr>
            <p:cNvPr id="49" name="Group 48">
              <a:extLst>
                <a:ext uri="{FF2B5EF4-FFF2-40B4-BE49-F238E27FC236}">
                  <a16:creationId xmlns:a16="http://schemas.microsoft.com/office/drawing/2014/main" id="{4BC5C4A7-C037-424B-D980-DC4510386D4F}"/>
                </a:ext>
              </a:extLst>
            </p:cNvPr>
            <p:cNvGrpSpPr/>
            <p:nvPr/>
          </p:nvGrpSpPr>
          <p:grpSpPr>
            <a:xfrm>
              <a:off x="3062789" y="3425699"/>
              <a:ext cx="1769795" cy="524103"/>
              <a:chOff x="3062789" y="3425699"/>
              <a:chExt cx="1769795" cy="524103"/>
            </a:xfrm>
          </p:grpSpPr>
          <p:cxnSp>
            <p:nvCxnSpPr>
              <p:cNvPr id="51" name="Elbow Connector 50">
                <a:extLst>
                  <a:ext uri="{FF2B5EF4-FFF2-40B4-BE49-F238E27FC236}">
                    <a16:creationId xmlns:a16="http://schemas.microsoft.com/office/drawing/2014/main" id="{3E023DD7-6708-4B78-F351-625B237B5DC2}"/>
                  </a:ext>
                </a:extLst>
              </p:cNvPr>
              <p:cNvCxnSpPr>
                <a:cxnSpLocks/>
              </p:cNvCxnSpPr>
              <p:nvPr/>
            </p:nvCxnSpPr>
            <p:spPr>
              <a:xfrm flipV="1">
                <a:off x="3062789" y="3425699"/>
                <a:ext cx="1765694" cy="524103"/>
              </a:xfrm>
              <a:prstGeom prst="bentConnector3">
                <a:avLst>
                  <a:gd name="adj1" fmla="val 17967"/>
                </a:avLst>
              </a:prstGeom>
              <a:ln w="57150">
                <a:solidFill>
                  <a:schemeClr val="accent5"/>
                </a:solidFill>
                <a:headEnd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4AB750D-9EC4-9B4D-0C05-A99E9039D8A8}"/>
                  </a:ext>
                </a:extLst>
              </p:cNvPr>
              <p:cNvCxnSpPr>
                <a:cxnSpLocks/>
              </p:cNvCxnSpPr>
              <p:nvPr/>
            </p:nvCxnSpPr>
            <p:spPr>
              <a:xfrm>
                <a:off x="3368195" y="3685038"/>
                <a:ext cx="1464389" cy="0"/>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ECC2DC85-3203-E77C-879D-619DD4ECEB02}"/>
                </a:ext>
              </a:extLst>
            </p:cNvPr>
            <p:cNvCxnSpPr>
              <a:cxnSpLocks/>
            </p:cNvCxnSpPr>
            <p:nvPr/>
          </p:nvCxnSpPr>
          <p:spPr>
            <a:xfrm>
              <a:off x="3388096" y="3941078"/>
              <a:ext cx="1452348" cy="0"/>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81" name="Group 480">
            <a:extLst>
              <a:ext uri="{FF2B5EF4-FFF2-40B4-BE49-F238E27FC236}">
                <a16:creationId xmlns:a16="http://schemas.microsoft.com/office/drawing/2014/main" id="{BFC9359A-DDAA-B92F-2097-D0128D2DDB74}"/>
              </a:ext>
            </a:extLst>
          </p:cNvPr>
          <p:cNvGrpSpPr/>
          <p:nvPr/>
        </p:nvGrpSpPr>
        <p:grpSpPr>
          <a:xfrm>
            <a:off x="6260450" y="3678353"/>
            <a:ext cx="2039714" cy="557208"/>
            <a:chOff x="6260450" y="3678353"/>
            <a:chExt cx="2039714" cy="557208"/>
          </a:xfrm>
        </p:grpSpPr>
        <p:cxnSp>
          <p:nvCxnSpPr>
            <p:cNvPr id="479" name="Straight Arrow Connector 478">
              <a:extLst>
                <a:ext uri="{FF2B5EF4-FFF2-40B4-BE49-F238E27FC236}">
                  <a16:creationId xmlns:a16="http://schemas.microsoft.com/office/drawing/2014/main" id="{C3A1E4A0-691A-F102-AABD-1A88ED5ECB13}"/>
                </a:ext>
              </a:extLst>
            </p:cNvPr>
            <p:cNvCxnSpPr>
              <a:cxnSpLocks/>
            </p:cNvCxnSpPr>
            <p:nvPr/>
          </p:nvCxnSpPr>
          <p:spPr>
            <a:xfrm flipV="1">
              <a:off x="6260450" y="4235561"/>
              <a:ext cx="2029968" cy="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7E45D88B-15A9-9D92-5726-1CBD23D893CC}"/>
                </a:ext>
              </a:extLst>
            </p:cNvPr>
            <p:cNvCxnSpPr>
              <a:cxnSpLocks/>
            </p:cNvCxnSpPr>
            <p:nvPr/>
          </p:nvCxnSpPr>
          <p:spPr>
            <a:xfrm>
              <a:off x="6261052" y="3678353"/>
              <a:ext cx="2039112" cy="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997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wipe(down)">
                                      <p:cBhvr>
                                        <p:cTn id="23" dur="500"/>
                                        <p:tgtEl>
                                          <p:spTgt spid="15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7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nodeType="clickEffect">
                                  <p:stCondLst>
                                    <p:cond delay="0"/>
                                  </p:stCondLst>
                                  <p:childTnLst>
                                    <p:animEffect transition="out" filter="fade">
                                      <p:cBhvr>
                                        <p:cTn id="53" dur="500" tmFilter="0, 0; .2, .5; .8, .5; 1, 0"/>
                                        <p:tgtEl>
                                          <p:spTgt spid="330"/>
                                        </p:tgtEl>
                                      </p:cBhvr>
                                    </p:animEffect>
                                    <p:animScale>
                                      <p:cBhvr>
                                        <p:cTn id="54" dur="250" autoRev="1" fill="hold"/>
                                        <p:tgtEl>
                                          <p:spTgt spid="330"/>
                                        </p:tgtEl>
                                      </p:cBhvr>
                                      <p:by x="105000" y="105000"/>
                                    </p:animScale>
                                  </p:childTnLst>
                                </p:cTn>
                              </p:par>
                              <p:par>
                                <p:cTn id="55" presetID="26" presetClass="emph" presetSubtype="0" fill="hold" nodeType="withEffect">
                                  <p:stCondLst>
                                    <p:cond delay="0"/>
                                  </p:stCondLst>
                                  <p:childTnLst>
                                    <p:animEffect transition="out" filter="fade">
                                      <p:cBhvr>
                                        <p:cTn id="56" dur="500" tmFilter="0, 0; .2, .5; .8, .5; 1, 0"/>
                                        <p:tgtEl>
                                          <p:spTgt spid="166"/>
                                        </p:tgtEl>
                                      </p:cBhvr>
                                    </p:animEffect>
                                    <p:animScale>
                                      <p:cBhvr>
                                        <p:cTn id="57" dur="250" autoRev="1" fill="hold"/>
                                        <p:tgtEl>
                                          <p:spTgt spid="1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B42723-84AE-227B-FB33-F3757040CA2C}"/>
              </a:ext>
            </a:extLst>
          </p:cNvPr>
          <p:cNvSpPr/>
          <p:nvPr/>
        </p:nvSpPr>
        <p:spPr>
          <a:xfrm>
            <a:off x="9459993" y="3586419"/>
            <a:ext cx="1021734" cy="1127284"/>
          </a:xfrm>
          <a:prstGeom prst="rect">
            <a:avLst/>
          </a:prstGeom>
          <a:noFill/>
          <a:ln w="28575">
            <a:solidFill>
              <a:schemeClr val="tx1">
                <a:lumMod val="50000"/>
                <a:lumOff val="50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tabLst>
                <a:tab pos="1249363" algn="r"/>
              </a:tabLst>
            </a:pPr>
            <a:r>
              <a:rPr lang="en-US" sz="1400" i="1" dirty="0">
                <a:solidFill>
                  <a:schemeClr val="tx1">
                    <a:lumMod val="50000"/>
                    <a:lumOff val="50000"/>
                  </a:schemeClr>
                </a:solidFill>
                <a:latin typeface="18 VAG Rounded Light   02390" pitchFamily="2" charset="0"/>
              </a:rPr>
              <a:t>	</a:t>
            </a:r>
            <a:r>
              <a:rPr lang="en-US" sz="1400" i="1" dirty="0" err="1">
                <a:solidFill>
                  <a:schemeClr val="tx1">
                    <a:lumMod val="50000"/>
                    <a:lumOff val="50000"/>
                  </a:schemeClr>
                </a:solidFill>
                <a:latin typeface="18 VAG Rounded Light   02390" pitchFamily="2" charset="0"/>
              </a:rPr>
              <a:t>dataR</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spcBef>
                <a:spcPts val="400"/>
              </a:spcBef>
              <a:tabLst>
                <a:tab pos="1249363" algn="r"/>
              </a:tabLst>
            </a:pPr>
            <a:r>
              <a:rPr lang="en-US" sz="1600" b="1" dirty="0">
                <a:solidFill>
                  <a:schemeClr val="tx1">
                    <a:lumMod val="50000"/>
                    <a:lumOff val="50000"/>
                  </a:schemeClr>
                </a:solidFill>
                <a:latin typeface="Courier New" panose="02070309020205020404" pitchFamily="49" charset="0"/>
                <a:cs typeface="Courier New" panose="02070309020205020404" pitchFamily="49" charset="0"/>
              </a:rPr>
              <a:t>DMEM</a:t>
            </a:r>
          </a:p>
          <a:p>
            <a:pPr>
              <a:spcBef>
                <a:spcPts val="400"/>
              </a:spcBef>
              <a:spcAft>
                <a:spcPts val="400"/>
              </a:spcAft>
              <a:tabLst>
                <a:tab pos="1249363" algn="r"/>
              </a:tabLst>
            </a:pPr>
            <a:r>
              <a:rPr lang="en-US" sz="1200" i="1" dirty="0" err="1">
                <a:solidFill>
                  <a:schemeClr val="tx1">
                    <a:lumMod val="50000"/>
                    <a:lumOff val="50000"/>
                  </a:schemeClr>
                </a:solidFill>
                <a:latin typeface="18 VAG ROUNDED LIGHT   02390" pitchFamily="2" charset="0"/>
                <a:cs typeface="Courier New" panose="02070309020205020404" pitchFamily="49" charset="0"/>
              </a:rPr>
              <a:t>dataW</a:t>
            </a:r>
            <a:r>
              <a:rPr lang="en-US" sz="1600" i="1" dirty="0">
                <a:solidFill>
                  <a:schemeClr val="tx1">
                    <a:lumMod val="50000"/>
                    <a:lumOff val="50000"/>
                  </a:schemeClr>
                </a:solidFill>
                <a:latin typeface="18 VAG ROUNDED LIGHT   02390" pitchFamily="2" charset="0"/>
                <a:cs typeface="Courier New" panose="02070309020205020404" pitchFamily="49" charset="0"/>
              </a:rPr>
              <a:t> </a:t>
            </a:r>
            <a:endParaRPr lang="en-US" sz="1200" i="1" dirty="0">
              <a:solidFill>
                <a:schemeClr val="tx1">
                  <a:lumMod val="50000"/>
                  <a:lumOff val="50000"/>
                </a:schemeClr>
              </a:solidFill>
              <a:latin typeface="18 VAG ROUNDED LIGHT   02390" pitchFamily="2" charset="0"/>
              <a:cs typeface="Courier New" panose="02070309020205020404" pitchFamily="49" charset="0"/>
            </a:endParaRPr>
          </a:p>
        </p:txBody>
      </p:sp>
      <p:sp>
        <p:nvSpPr>
          <p:cNvPr id="6" name="Isosceles Triangle 59">
            <a:extLst>
              <a:ext uri="{FF2B5EF4-FFF2-40B4-BE49-F238E27FC236}">
                <a16:creationId xmlns:a16="http://schemas.microsoft.com/office/drawing/2014/main" id="{B23C8F55-2BA9-741F-EF92-83C1C9BED8BE}"/>
              </a:ext>
            </a:extLst>
          </p:cNvPr>
          <p:cNvSpPr/>
          <p:nvPr/>
        </p:nvSpPr>
        <p:spPr>
          <a:xfrm>
            <a:off x="10225464" y="4540637"/>
            <a:ext cx="182880"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sp>
        <p:nvSpPr>
          <p:cNvPr id="22" name="TextBox 21">
            <a:extLst>
              <a:ext uri="{FF2B5EF4-FFF2-40B4-BE49-F238E27FC236}">
                <a16:creationId xmlns:a16="http://schemas.microsoft.com/office/drawing/2014/main" id="{63AB85A5-D604-BA42-5C60-AB61ADC08F09}"/>
              </a:ext>
            </a:extLst>
          </p:cNvPr>
          <p:cNvSpPr txBox="1"/>
          <p:nvPr/>
        </p:nvSpPr>
        <p:spPr>
          <a:xfrm>
            <a:off x="10153308" y="4842550"/>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25" name="Straight Connector 24">
            <a:extLst>
              <a:ext uri="{FF2B5EF4-FFF2-40B4-BE49-F238E27FC236}">
                <a16:creationId xmlns:a16="http://schemas.microsoft.com/office/drawing/2014/main" id="{C38931D3-0D93-E61C-49E8-9415DF9424DA}"/>
              </a:ext>
            </a:extLst>
          </p:cNvPr>
          <p:cNvCxnSpPr>
            <a:cxnSpLocks/>
            <a:stCxn id="22" idx="0"/>
          </p:cNvCxnSpPr>
          <p:nvPr/>
        </p:nvCxnSpPr>
        <p:spPr>
          <a:xfrm flipV="1">
            <a:off x="10324188" y="4713414"/>
            <a:ext cx="0" cy="129136"/>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a:effectLst>
            <a:outerShdw blurRad="127000" dist="38100" dir="2700000" algn="tl" rotWithShape="0">
              <a:prstClr val="black">
                <a:alpha val="40000"/>
              </a:prstClr>
            </a:outerShdw>
          </a:effectLst>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a:effectLst>
              <a:outerShdw blurRad="127000" dist="38100" dir="5400000" algn="t" rotWithShape="0">
                <a:prstClr val="black">
                  <a:alpha val="67000"/>
                </a:prstClr>
              </a:outerShdw>
            </a:effectLst>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Plan: Iteratively Build Full Datapath</a:t>
            </a:r>
            <a:endParaRPr lang="en-US" dirty="0">
              <a:solidFill>
                <a:schemeClr val="bg2"/>
              </a:solidFill>
              <a:latin typeface="Courier New" panose="02070309020205020404" pitchFamily="49" charset="0"/>
              <a:cs typeface="Courier New" panose="02070309020205020404" pitchFamily="49" charset="0"/>
            </a:endParaRP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add</a:t>
            </a:r>
            <a:endParaRPr lang="en-US" sz="2000" dirty="0">
              <a:solidFill>
                <a:schemeClr val="bg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bg1"/>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bg1"/>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B24231-C5EC-8884-7F89-001FF67827CC}"/>
              </a:ext>
            </a:extLst>
          </p:cNvPr>
          <p:cNvCxnSpPr>
            <a:cxnSpLocks/>
          </p:cNvCxnSpPr>
          <p:nvPr/>
        </p:nvCxnSpPr>
        <p:spPr>
          <a:xfrm flipV="1">
            <a:off x="6261052" y="4243270"/>
            <a:ext cx="20184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56DE453D-A8B6-306B-C73B-3ED047C1AECE}"/>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Add</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[24:20]</a:t>
            </a:r>
          </a:p>
        </p:txBody>
      </p:sp>
      <p:sp>
        <p:nvSpPr>
          <p:cNvPr id="5" name="Rectangle 4">
            <a:extLst>
              <a:ext uri="{FF2B5EF4-FFF2-40B4-BE49-F238E27FC236}">
                <a16:creationId xmlns:a16="http://schemas.microsoft.com/office/drawing/2014/main" id="{7DAAE491-688B-02A2-42EC-D317A2C1F000}"/>
              </a:ext>
            </a:extLst>
          </p:cNvPr>
          <p:cNvSpPr/>
          <p:nvPr/>
        </p:nvSpPr>
        <p:spPr>
          <a:xfrm>
            <a:off x="7150715" y="1062370"/>
            <a:ext cx="4633374" cy="994266"/>
          </a:xfrm>
          <a:prstGeom prst="rect">
            <a:avLst/>
          </a:prstGeom>
          <a:no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pPr>
            <a:r>
              <a:rPr lang="en-US" sz="2000" dirty="0">
                <a:solidFill>
                  <a:schemeClr val="accent2"/>
                </a:solidFill>
                <a:latin typeface="18 VAG Rounded Light   02390" pitchFamily="2" charset="0"/>
              </a:rPr>
              <a:t>For now, we will disconnect memory.</a:t>
            </a:r>
            <a:br>
              <a:rPr lang="en-US" sz="2000" dirty="0">
                <a:solidFill>
                  <a:schemeClr val="accent2"/>
                </a:solidFill>
                <a:latin typeface="18 VAG Rounded Light   02390" pitchFamily="2" charset="0"/>
              </a:rPr>
            </a:br>
            <a:r>
              <a:rPr lang="en-US" sz="2000" dirty="0">
                <a:solidFill>
                  <a:schemeClr val="accent2"/>
                </a:solidFill>
                <a:latin typeface="18 VAG Rounded Light   02390" pitchFamily="2" charset="0"/>
              </a:rPr>
              <a:t>By the end of next lecture, we’ll build the </a:t>
            </a:r>
            <a:r>
              <a:rPr lang="en-US" sz="2000" dirty="0" err="1">
                <a:solidFill>
                  <a:schemeClr val="accent2"/>
                </a:solidFill>
                <a:latin typeface="18 VAG Rounded Light   02390" pitchFamily="2" charset="0"/>
              </a:rPr>
              <a:t>datapath</a:t>
            </a:r>
            <a:r>
              <a:rPr lang="en-US" sz="2000" dirty="0">
                <a:solidFill>
                  <a:schemeClr val="accent2"/>
                </a:solidFill>
                <a:latin typeface="18 VAG Rounded Light   02390" pitchFamily="2" charset="0"/>
              </a:rPr>
              <a:t> that supports the full RV32I ISA.</a:t>
            </a:r>
          </a:p>
        </p:txBody>
      </p:sp>
      <p:sp>
        <p:nvSpPr>
          <p:cNvPr id="35" name="Down Arrow 34">
            <a:extLst>
              <a:ext uri="{FF2B5EF4-FFF2-40B4-BE49-F238E27FC236}">
                <a16:creationId xmlns:a16="http://schemas.microsoft.com/office/drawing/2014/main" id="{434F823A-8080-C049-3A30-178A1EECD255}"/>
              </a:ext>
            </a:extLst>
          </p:cNvPr>
          <p:cNvSpPr/>
          <p:nvPr/>
        </p:nvSpPr>
        <p:spPr>
          <a:xfrm>
            <a:off x="9681328" y="2185484"/>
            <a:ext cx="385682" cy="1269662"/>
          </a:xfrm>
          <a:prstGeom prst="downArrow">
            <a:avLst/>
          </a:prstGeom>
          <a:solidFill>
            <a:schemeClr val="tx1">
              <a:lumMod val="50000"/>
              <a:lumOff val="5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49" name="Group 48">
            <a:extLst>
              <a:ext uri="{FF2B5EF4-FFF2-40B4-BE49-F238E27FC236}">
                <a16:creationId xmlns:a16="http://schemas.microsoft.com/office/drawing/2014/main" id="{B277E264-4CA9-25EB-6A27-681BAB259853}"/>
              </a:ext>
            </a:extLst>
          </p:cNvPr>
          <p:cNvGrpSpPr/>
          <p:nvPr/>
        </p:nvGrpSpPr>
        <p:grpSpPr>
          <a:xfrm>
            <a:off x="669619" y="2248996"/>
            <a:ext cx="2712208" cy="1417320"/>
            <a:chOff x="669619" y="2248996"/>
            <a:chExt cx="2712208" cy="1417320"/>
          </a:xfrm>
        </p:grpSpPr>
        <p:grpSp>
          <p:nvGrpSpPr>
            <p:cNvPr id="36" name="Group 35">
              <a:extLst>
                <a:ext uri="{FF2B5EF4-FFF2-40B4-BE49-F238E27FC236}">
                  <a16:creationId xmlns:a16="http://schemas.microsoft.com/office/drawing/2014/main" id="{2569625B-48AD-6125-BAAA-D90819565CEA}"/>
                </a:ext>
              </a:extLst>
            </p:cNvPr>
            <p:cNvGrpSpPr/>
            <p:nvPr/>
          </p:nvGrpSpPr>
          <p:grpSpPr>
            <a:xfrm>
              <a:off x="669619" y="2260284"/>
              <a:ext cx="2712208" cy="1389326"/>
              <a:chOff x="669619" y="2260284"/>
              <a:chExt cx="2712208" cy="1389326"/>
            </a:xfrm>
          </p:grpSpPr>
          <p:grpSp>
            <p:nvGrpSpPr>
              <p:cNvPr id="38" name="Group 37">
                <a:extLst>
                  <a:ext uri="{FF2B5EF4-FFF2-40B4-BE49-F238E27FC236}">
                    <a16:creationId xmlns:a16="http://schemas.microsoft.com/office/drawing/2014/main" id="{5E69B42E-EA18-BCF7-86C4-DD82D5BF8313}"/>
                  </a:ext>
                </a:extLst>
              </p:cNvPr>
              <p:cNvGrpSpPr/>
              <p:nvPr/>
            </p:nvGrpSpPr>
            <p:grpSpPr>
              <a:xfrm>
                <a:off x="675203" y="2260284"/>
                <a:ext cx="2706624" cy="477526"/>
                <a:chOff x="675203" y="2260284"/>
                <a:chExt cx="2706624" cy="477526"/>
              </a:xfrm>
            </p:grpSpPr>
            <p:cxnSp>
              <p:nvCxnSpPr>
                <p:cNvPr id="43" name="Elbow Connector 42">
                  <a:extLst>
                    <a:ext uri="{FF2B5EF4-FFF2-40B4-BE49-F238E27FC236}">
                      <a16:creationId xmlns:a16="http://schemas.microsoft.com/office/drawing/2014/main" id="{000D03A8-2FCA-8102-C738-DB05C97EC165}"/>
                    </a:ext>
                  </a:extLst>
                </p:cNvPr>
                <p:cNvCxnSpPr>
                  <a:cxnSpLocks/>
                </p:cNvCxnSpPr>
                <p:nvPr/>
              </p:nvCxnSpPr>
              <p:spPr>
                <a:xfrm rot="5400000" flipH="1" flipV="1">
                  <a:off x="2993946" y="2363686"/>
                  <a:ext cx="477525" cy="270723"/>
                </a:xfrm>
                <a:prstGeom prst="bentConnector3">
                  <a:avLst>
                    <a:gd name="adj1" fmla="val -5318"/>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4E118A-77EC-BA29-1FCE-8F28EFB92DB9}"/>
                    </a:ext>
                  </a:extLst>
                </p:cNvPr>
                <p:cNvCxnSpPr>
                  <a:cxnSpLocks/>
                </p:cNvCxnSpPr>
                <p:nvPr/>
              </p:nvCxnSpPr>
              <p:spPr>
                <a:xfrm flipV="1">
                  <a:off x="675203" y="2260284"/>
                  <a:ext cx="2706624" cy="1985"/>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D56D6880-35B6-9A30-A295-2784B9F2AA8B}"/>
                  </a:ext>
                </a:extLst>
              </p:cNvPr>
              <p:cNvCxnSpPr>
                <a:cxnSpLocks/>
              </p:cNvCxnSpPr>
              <p:nvPr/>
            </p:nvCxnSpPr>
            <p:spPr>
              <a:xfrm flipV="1">
                <a:off x="669619" y="3649608"/>
                <a:ext cx="768096"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ECE8C6B0-1CB9-4205-2E26-A32026B26B38}"/>
                </a:ext>
              </a:extLst>
            </p:cNvPr>
            <p:cNvCxnSpPr/>
            <p:nvPr/>
          </p:nvCxnSpPr>
          <p:spPr>
            <a:xfrm flipH="1">
              <a:off x="675203" y="2248996"/>
              <a:ext cx="0" cy="141732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03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488E25-7CAD-625A-CF2D-BF26E2E6C2E8}"/>
              </a:ext>
            </a:extLst>
          </p:cNvPr>
          <p:cNvSpPr>
            <a:spLocks noGrp="1"/>
          </p:cNvSpPr>
          <p:nvPr>
            <p:ph type="body" idx="1"/>
          </p:nvPr>
        </p:nvSpPr>
        <p:spPr>
          <a:xfrm>
            <a:off x="5842474" y="909321"/>
            <a:ext cx="6126480" cy="5364480"/>
          </a:xfrm>
        </p:spPr>
        <p:txBody>
          <a:bodyPr/>
          <a:lstStyle/>
          <a:p>
            <a:r>
              <a:rPr lang="en-US" dirty="0">
                <a:solidFill>
                  <a:schemeClr val="bg1">
                    <a:lumMod val="50000"/>
                    <a:alpha val="99000"/>
                  </a:schemeClr>
                </a:solidFill>
              </a:rPr>
              <a:t>Building a RISC-V Processor</a:t>
            </a:r>
          </a:p>
          <a:p>
            <a:r>
              <a:rPr lang="en-US" dirty="0">
                <a:solidFill>
                  <a:schemeClr val="bg1">
                    <a:lumMod val="50000"/>
                    <a:alpha val="99000"/>
                  </a:schemeClr>
                </a:solidFill>
              </a:rPr>
              <a:t>CPU Elements and Stages</a:t>
            </a: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add</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alpha val="99000"/>
                  </a:schemeClr>
                </a:solidFill>
              </a:rPr>
              <a:t>R-Type: </a:t>
            </a:r>
            <a:r>
              <a:rPr lang="en-US" b="1" dirty="0">
                <a:solidFill>
                  <a:schemeClr val="bg1">
                    <a:alpha val="99000"/>
                  </a:schemeClr>
                </a:solidFill>
                <a:latin typeface="Courier New" panose="02070309020205020404" pitchFamily="49" charset="0"/>
                <a:cs typeface="Courier New" panose="02070309020205020404" pitchFamily="49" charset="0"/>
              </a:rPr>
              <a:t>sub</a:t>
            </a:r>
            <a:r>
              <a:rPr lang="en-US" dirty="0">
                <a:solidFill>
                  <a:schemeClr val="bg1">
                    <a:alpha val="99000"/>
                  </a:schemeClr>
                </a:solidFill>
              </a:rPr>
              <a:t> </a:t>
            </a:r>
            <a:r>
              <a:rPr lang="en-US" dirty="0" err="1">
                <a:solidFill>
                  <a:schemeClr val="bg1">
                    <a:alpha val="99000"/>
                  </a:schemeClr>
                </a:solidFill>
              </a:rPr>
              <a:t>datapath</a:t>
            </a:r>
            <a:endParaRPr lang="en-US" dirty="0">
              <a:solidFill>
                <a:schemeClr val="bg1">
                  <a:alpha val="99000"/>
                </a:schemeClr>
              </a:solidFill>
            </a:endParaRPr>
          </a:p>
          <a:p>
            <a:r>
              <a:rPr lang="en-US" dirty="0">
                <a:solidFill>
                  <a:schemeClr val="bg1">
                    <a:lumMod val="50000"/>
                    <a:alpha val="99000"/>
                  </a:schemeClr>
                </a:solidFill>
              </a:rPr>
              <a:t>Datapath with </a:t>
            </a:r>
            <a:r>
              <a:rPr lang="en-US" dirty="0" err="1">
                <a:solidFill>
                  <a:schemeClr val="bg1">
                    <a:lumMod val="50000"/>
                    <a:alpha val="99000"/>
                  </a:schemeClr>
                </a:solidFill>
              </a:rPr>
              <a:t>immediates</a:t>
            </a:r>
            <a:r>
              <a:rPr lang="en-US" dirty="0">
                <a:solidFill>
                  <a:schemeClr val="bg1">
                    <a:lumMod val="50000"/>
                    <a:alpha val="99000"/>
                  </a:schemeClr>
                </a:solidFill>
              </a:rPr>
              <a:t>: </a:t>
            </a:r>
            <a:r>
              <a:rPr lang="en-US" b="1" dirty="0" err="1">
                <a:solidFill>
                  <a:schemeClr val="bg1">
                    <a:lumMod val="50000"/>
                    <a:alpha val="99000"/>
                  </a:schemeClr>
                </a:solidFill>
                <a:latin typeface="Courier New" panose="02070309020205020404" pitchFamily="49" charset="0"/>
                <a:cs typeface="Courier New" panose="02070309020205020404" pitchFamily="49" charset="0"/>
              </a:rPr>
              <a:t>addi</a:t>
            </a:r>
            <a:endParaRPr lang="en-US" dirty="0">
              <a:solidFill>
                <a:schemeClr val="bg1">
                  <a:lumMod val="50000"/>
                  <a:alpha val="99000"/>
                </a:schemeClr>
              </a:solidFill>
            </a:endParaRPr>
          </a:p>
        </p:txBody>
      </p:sp>
      <p:sp>
        <p:nvSpPr>
          <p:cNvPr id="3" name="Title 2">
            <a:extLst>
              <a:ext uri="{FF2B5EF4-FFF2-40B4-BE49-F238E27FC236}">
                <a16:creationId xmlns:a16="http://schemas.microsoft.com/office/drawing/2014/main" id="{1B642C64-D5C3-D88A-BFFE-A156C24C4570}"/>
              </a:ext>
            </a:extLst>
          </p:cNvPr>
          <p:cNvSpPr>
            <a:spLocks noGrp="1"/>
          </p:cNvSpPr>
          <p:nvPr>
            <p:ph type="title"/>
          </p:nvPr>
        </p:nvSpPr>
        <p:spPr/>
        <p:txBody>
          <a:bodyPr/>
          <a:lstStyle/>
          <a:p>
            <a:r>
              <a:rPr lang="en-US" dirty="0"/>
              <a:t>R-Type: </a:t>
            </a:r>
            <a:r>
              <a:rPr lang="en-US" dirty="0">
                <a:latin typeface="Courier New" panose="02070309020205020404" pitchFamily="49" charset="0"/>
                <a:cs typeface="Courier New" panose="02070309020205020404" pitchFamily="49" charset="0"/>
              </a:rPr>
              <a:t>sub</a:t>
            </a:r>
            <a:r>
              <a:rPr lang="en-US" dirty="0"/>
              <a:t> Datapath</a:t>
            </a:r>
          </a:p>
        </p:txBody>
      </p:sp>
    </p:spTree>
    <p:extLst>
      <p:ext uri="{BB962C8B-B14F-4D97-AF65-F5344CB8AC3E}">
        <p14:creationId xmlns:p14="http://schemas.microsoft.com/office/powerpoint/2010/main" val="2771177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3283-CCB2-CB7A-E994-FFA1079E825D}"/>
              </a:ext>
            </a:extLst>
          </p:cNvPr>
          <p:cNvSpPr>
            <a:spLocks noGrp="1"/>
          </p:cNvSpPr>
          <p:nvPr>
            <p:ph type="title"/>
          </p:nvPr>
        </p:nvSpPr>
        <p:spPr/>
        <p:txBody>
          <a:bodyPr/>
          <a:lstStyle/>
          <a:p>
            <a:r>
              <a:rPr lang="en-US" dirty="0"/>
              <a:t>Implementing the </a:t>
            </a:r>
            <a:r>
              <a:rPr lang="en-US" dirty="0">
                <a:solidFill>
                  <a:schemeClr val="bg2"/>
                </a:solidFill>
                <a:latin typeface="Courier New" panose="02070309020205020404" pitchFamily="49" charset="0"/>
                <a:cs typeface="Courier New" panose="02070309020205020404" pitchFamily="49" charset="0"/>
              </a:rPr>
              <a:t>sub</a:t>
            </a:r>
            <a:r>
              <a:rPr lang="en-US" dirty="0"/>
              <a:t> Instruction</a:t>
            </a:r>
          </a:p>
        </p:txBody>
      </p:sp>
      <p:sp>
        <p:nvSpPr>
          <p:cNvPr id="3" name="Content Placeholder 2">
            <a:extLst>
              <a:ext uri="{FF2B5EF4-FFF2-40B4-BE49-F238E27FC236}">
                <a16:creationId xmlns:a16="http://schemas.microsoft.com/office/drawing/2014/main" id="{1A213020-B607-CF10-A6AE-3613ECDDD89F}"/>
              </a:ext>
            </a:extLst>
          </p:cNvPr>
          <p:cNvSpPr>
            <a:spLocks noGrp="1"/>
          </p:cNvSpPr>
          <p:nvPr>
            <p:ph idx="1"/>
          </p:nvPr>
        </p:nvSpPr>
        <p:spPr/>
        <p:txBody>
          <a:bodyPr/>
          <a:lstStyle/>
          <a:p>
            <a:r>
              <a:rPr lang="en-US" dirty="0"/>
              <a:t>What if our ISA now had two instructions: add/sub?</a:t>
            </a:r>
          </a:p>
        </p:txBody>
      </p:sp>
      <p:sp>
        <p:nvSpPr>
          <p:cNvPr id="4" name="Rectangle 3">
            <a:extLst>
              <a:ext uri="{FF2B5EF4-FFF2-40B4-BE49-F238E27FC236}">
                <a16:creationId xmlns:a16="http://schemas.microsoft.com/office/drawing/2014/main" id="{7EAFDADE-049D-011C-9514-4D2E3532B955}"/>
              </a:ext>
            </a:extLst>
          </p:cNvPr>
          <p:cNvSpPr/>
          <p:nvPr/>
        </p:nvSpPr>
        <p:spPr>
          <a:xfrm>
            <a:off x="2865943" y="2800649"/>
            <a:ext cx="6460113" cy="646331"/>
          </a:xfrm>
          <a:prstGeom prst="rect">
            <a:avLst/>
          </a:prstGeom>
        </p:spPr>
        <p:txBody>
          <a:bodyPr wrap="square">
            <a:spAutoFit/>
          </a:bodyPr>
          <a:lstStyle/>
          <a:p>
            <a:pPr marL="75007" indent="-75007" algn="ctr"/>
            <a:r>
              <a:rPr lang="en-US" sz="3600" b="1" dirty="0">
                <a:solidFill>
                  <a:schemeClr val="bg1"/>
                </a:solidFill>
                <a:latin typeface="Courier"/>
                <a:cs typeface="Courier"/>
              </a:rPr>
              <a:t>sub  </a:t>
            </a:r>
            <a:r>
              <a:rPr lang="en-US" sz="3600" b="1" dirty="0" err="1">
                <a:solidFill>
                  <a:schemeClr val="bg1"/>
                </a:solidFill>
                <a:latin typeface="Courier"/>
                <a:cs typeface="Courier"/>
              </a:rPr>
              <a:t>rd</a:t>
            </a:r>
            <a:r>
              <a:rPr lang="en-US" sz="3600" b="1" dirty="0">
                <a:solidFill>
                  <a:schemeClr val="bg1"/>
                </a:solidFill>
                <a:latin typeface="Courier"/>
                <a:cs typeface="Courier"/>
              </a:rPr>
              <a:t>, rs1, rs2</a:t>
            </a:r>
          </a:p>
        </p:txBody>
      </p:sp>
      <p:graphicFrame>
        <p:nvGraphicFramePr>
          <p:cNvPr id="9" name="Table 5">
            <a:extLst>
              <a:ext uri="{FF2B5EF4-FFF2-40B4-BE49-F238E27FC236}">
                <a16:creationId xmlns:a16="http://schemas.microsoft.com/office/drawing/2014/main" id="{2C32B58A-DFC8-B2BD-893C-71EBD49D1C1F}"/>
              </a:ext>
            </a:extLst>
          </p:cNvPr>
          <p:cNvGraphicFramePr>
            <a:graphicFrameLocks/>
          </p:cNvGraphicFramePr>
          <p:nvPr>
            <p:extLst>
              <p:ext uri="{D42A27DB-BD31-4B8C-83A1-F6EECF244321}">
                <p14:modId xmlns:p14="http://schemas.microsoft.com/office/powerpoint/2010/main" val="241016997"/>
              </p:ext>
            </p:extLst>
          </p:nvPr>
        </p:nvGraphicFramePr>
        <p:xfrm>
          <a:off x="1065684" y="1559181"/>
          <a:ext cx="9665208" cy="1116330"/>
        </p:xfrm>
        <a:graphic>
          <a:graphicData uri="http://schemas.openxmlformats.org/drawingml/2006/table">
            <a:tbl>
              <a:tblPr>
                <a:tableStyleId>{5C22544A-7EE6-4342-B048-85BDC9FD1C3A}</a:tableStyleId>
              </a:tblPr>
              <a:tblGrid>
                <a:gridCol w="1828800">
                  <a:extLst>
                    <a:ext uri="{9D8B030D-6E8A-4147-A177-3AD203B41FA5}">
                      <a16:colId xmlns:a16="http://schemas.microsoft.com/office/drawing/2014/main" val="1624853830"/>
                    </a:ext>
                  </a:extLst>
                </a:gridCol>
                <a:gridCol w="1280160">
                  <a:extLst>
                    <a:ext uri="{9D8B030D-6E8A-4147-A177-3AD203B41FA5}">
                      <a16:colId xmlns:a16="http://schemas.microsoft.com/office/drawing/2014/main" val="797878386"/>
                    </a:ext>
                  </a:extLst>
                </a:gridCol>
                <a:gridCol w="1280160">
                  <a:extLst>
                    <a:ext uri="{9D8B030D-6E8A-4147-A177-3AD203B41FA5}">
                      <a16:colId xmlns:a16="http://schemas.microsoft.com/office/drawing/2014/main" val="1657610230"/>
                    </a:ext>
                  </a:extLst>
                </a:gridCol>
                <a:gridCol w="978408">
                  <a:extLst>
                    <a:ext uri="{9D8B030D-6E8A-4147-A177-3AD203B41FA5}">
                      <a16:colId xmlns:a16="http://schemas.microsoft.com/office/drawing/2014/main" val="953689441"/>
                    </a:ext>
                  </a:extLst>
                </a:gridCol>
                <a:gridCol w="1280160">
                  <a:extLst>
                    <a:ext uri="{9D8B030D-6E8A-4147-A177-3AD203B41FA5}">
                      <a16:colId xmlns:a16="http://schemas.microsoft.com/office/drawing/2014/main" val="2842259910"/>
                    </a:ext>
                  </a:extLst>
                </a:gridCol>
                <a:gridCol w="1828800">
                  <a:extLst>
                    <a:ext uri="{9D8B030D-6E8A-4147-A177-3AD203B41FA5}">
                      <a16:colId xmlns:a16="http://schemas.microsoft.com/office/drawing/2014/main" val="2051879303"/>
                    </a:ext>
                  </a:extLst>
                </a:gridCol>
                <a:gridCol w="1188720">
                  <a:extLst>
                    <a:ext uri="{9D8B030D-6E8A-4147-A177-3AD203B41FA5}">
                      <a16:colId xmlns:a16="http://schemas.microsoft.com/office/drawing/2014/main" val="1110699373"/>
                    </a:ext>
                  </a:extLst>
                </a:gridCol>
              </a:tblGrid>
              <a:tr h="306168">
                <a:tc>
                  <a:txBody>
                    <a:bodyPr/>
                    <a:lstStyle/>
                    <a:p>
                      <a:pPr algn="ctr">
                        <a:lnSpc>
                          <a:spcPct val="80000"/>
                        </a:lnSpc>
                      </a:pPr>
                      <a:r>
                        <a:rPr lang="en-US" sz="1700" b="1" i="0" dirty="0">
                          <a:solidFill>
                            <a:schemeClr val="bg1"/>
                          </a:solidFill>
                          <a:latin typeface="Courier New" panose="02070309020205020404" pitchFamily="49" charset="0"/>
                          <a:cs typeface="Courier New" panose="02070309020205020404" pitchFamily="49" charset="0"/>
                        </a:rPr>
                        <a:t>funct7</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700" b="1" i="0" dirty="0">
                          <a:solidFill>
                            <a:schemeClr val="bg1"/>
                          </a:solidFill>
                          <a:latin typeface="Courier New" panose="02070309020205020404" pitchFamily="49" charset="0"/>
                          <a:cs typeface="Courier New" panose="02070309020205020404" pitchFamily="49" charset="0"/>
                        </a:rPr>
                        <a:t>funct3</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700" b="1" i="0" dirty="0">
                          <a:solidFill>
                            <a:schemeClr val="bg1"/>
                          </a:solidFill>
                          <a:latin typeface="Courier New" panose="02070309020205020404" pitchFamily="49" charset="0"/>
                          <a:cs typeface="Courier New" panose="02070309020205020404" pitchFamily="49" charset="0"/>
                        </a:rPr>
                        <a:t>opcode</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246549"/>
                  </a:ext>
                </a:extLst>
              </a:tr>
              <a:tr h="306168">
                <a:tc>
                  <a:txBody>
                    <a:bodyPr/>
                    <a:lstStyle/>
                    <a:p>
                      <a:pPr algn="ctr">
                        <a:lnSpc>
                          <a:spcPct val="80000"/>
                        </a:lnSpc>
                        <a:spcBef>
                          <a:spcPts val="400"/>
                        </a:spcBef>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0000000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7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rs2 </a:t>
                      </a:r>
                      <a:endParaRPr lang="en-US" sz="17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7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rs1 </a:t>
                      </a:r>
                      <a:endParaRPr lang="en-US" sz="17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000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700" b="1" i="0" kern="1200" dirty="0" err="1">
                          <a:solidFill>
                            <a:schemeClr val="tx1">
                              <a:lumMod val="50000"/>
                              <a:lumOff val="50000"/>
                            </a:schemeClr>
                          </a:solidFill>
                          <a:effectLst/>
                          <a:latin typeface="Courier New" panose="02070309020205020404" pitchFamily="49" charset="0"/>
                          <a:ea typeface="+mn-ea"/>
                          <a:cs typeface="Courier New" panose="02070309020205020404" pitchFamily="49" charset="0"/>
                        </a:rPr>
                        <a:t>rd</a:t>
                      </a:r>
                      <a:r>
                        <a:rPr lang="en-US" sz="17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 </a:t>
                      </a:r>
                      <a:endParaRPr lang="en-US" sz="17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0110011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2000" b="1" i="0" dirty="0">
                          <a:solidFill>
                            <a:schemeClr val="accent4"/>
                          </a:solidFill>
                          <a:effectLst/>
                          <a:latin typeface="Courier New" panose="02070309020205020404" pitchFamily="49" charset="0"/>
                          <a:cs typeface="Courier New" panose="02070309020205020404" pitchFamily="49" charset="0"/>
                        </a:rPr>
                        <a:t>add</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2588811"/>
                  </a:ext>
                </a:extLst>
              </a:tr>
              <a:tr h="306168">
                <a:tc>
                  <a:txBody>
                    <a:bodyPr/>
                    <a:lstStyle/>
                    <a:p>
                      <a:pPr algn="ctr">
                        <a:lnSpc>
                          <a:spcPct val="80000"/>
                        </a:lnSpc>
                        <a:spcBef>
                          <a:spcPts val="400"/>
                        </a:spcBef>
                      </a:pP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a:t>
                      </a:r>
                      <a:r>
                        <a:rPr kumimoji="0" lang="en-US" sz="2400" b="1" i="0" u="none" strike="noStrike" kern="1200" cap="none" spc="0" normalizeH="0" baseline="0" noProof="0" dirty="0">
                          <a:ln>
                            <a:noFill/>
                          </a:ln>
                          <a:solidFill>
                            <a:schemeClr val="accent3"/>
                          </a:solidFill>
                          <a:effectLst/>
                          <a:uLnTx/>
                          <a:uFillTx/>
                          <a:latin typeface="Courier New" panose="02070309020205020404" pitchFamily="49" charset="0"/>
                          <a:ea typeface="+mn-ea"/>
                          <a:cs typeface="Courier New" panose="02070309020205020404" pitchFamily="49" charset="0"/>
                        </a:rPr>
                        <a:t>1</a:t>
                      </a: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a:t>
                      </a:r>
                      <a:endParaRPr lang="en-US" sz="24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7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20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7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20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400" b="1" i="0" dirty="0">
                          <a:solidFill>
                            <a:schemeClr val="bg1"/>
                          </a:solidFill>
                          <a:effectLst/>
                          <a:latin typeface="Courier New" panose="02070309020205020404" pitchFamily="49" charset="0"/>
                          <a:cs typeface="Courier New" panose="02070309020205020404" pitchFamily="49" charset="0"/>
                        </a:rPr>
                        <a:t>000</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7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20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4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rPr>
                        <a:t>sub</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0984678"/>
                  </a:ext>
                </a:extLst>
              </a:tr>
            </a:tbl>
          </a:graphicData>
        </a:graphic>
      </p:graphicFrame>
      <p:sp>
        <p:nvSpPr>
          <p:cNvPr id="10" name="Content Placeholder 2">
            <a:extLst>
              <a:ext uri="{FF2B5EF4-FFF2-40B4-BE49-F238E27FC236}">
                <a16:creationId xmlns:a16="http://schemas.microsoft.com/office/drawing/2014/main" id="{63ED0DAB-D18F-A800-9853-00261AA664B6}"/>
              </a:ext>
            </a:extLst>
          </p:cNvPr>
          <p:cNvSpPr txBox="1">
            <a:spLocks/>
          </p:cNvSpPr>
          <p:nvPr/>
        </p:nvSpPr>
        <p:spPr>
          <a:xfrm>
            <a:off x="288413" y="3393440"/>
            <a:ext cx="11573390" cy="2907239"/>
          </a:xfrm>
          <a:prstGeom prst="rect">
            <a:avLst/>
          </a:prstGeom>
        </p:spPr>
        <p:txBody>
          <a:bodyPr vert="horz" lIns="91440" tIns="45720" rIns="91440" bIns="45720" rtlCol="0">
            <a:noAutofit/>
          </a:bodyPr>
          <a:lstStyle>
            <a:lvl1pPr marL="467772" indent="-383108" algn="l" defTabSz="914377" rtl="0" eaLnBrk="1" latinLnBrk="0" hangingPunct="1">
              <a:lnSpc>
                <a:spcPct val="100000"/>
              </a:lnSpc>
              <a:spcBef>
                <a:spcPts val="1000"/>
              </a:spcBef>
              <a:buClrTx/>
              <a:buSzPct val="95000"/>
              <a:buFont typeface="Wingdings" pitchFamily="2" charset="2"/>
              <a:buChar char="§"/>
              <a:tabLst/>
              <a:defRPr sz="3600" b="1" i="0" kern="1200">
                <a:ln>
                  <a:noFill/>
                </a:ln>
                <a:solidFill>
                  <a:schemeClr val="bg1">
                    <a:alpha val="99000"/>
                  </a:schemeClr>
                </a:solidFill>
                <a:latin typeface="18 VAG Rounded Bold   07390" pitchFamily="2" charset="0"/>
                <a:ea typeface="+mn-ea"/>
                <a:cs typeface="+mn-cs"/>
              </a:defRPr>
            </a:lvl1pPr>
            <a:lvl2pPr marL="768331" indent="-311143" algn="l" defTabSz="914377" rtl="0" eaLnBrk="1" latinLnBrk="0" hangingPunct="1">
              <a:lnSpc>
                <a:spcPct val="100000"/>
              </a:lnSpc>
              <a:spcBef>
                <a:spcPts val="500"/>
              </a:spcBef>
              <a:buSzPct val="90000"/>
              <a:buFont typeface=".Hiragino Kaku Gothic Interface W3"/>
              <a:buChar char="▫"/>
              <a:tabLst/>
              <a:defRPr sz="3200" b="0" i="0" kern="1200">
                <a:solidFill>
                  <a:schemeClr val="accent2"/>
                </a:solidFill>
                <a:latin typeface="18 VAG Rounded Light   02390" pitchFamily="2" charset="0"/>
                <a:ea typeface="+mn-ea"/>
                <a:cs typeface="+mn-cs"/>
              </a:defRPr>
            </a:lvl2pPr>
            <a:lvl3pPr marL="1066773" indent="-298443" algn="l" defTabSz="914377" rtl="0" eaLnBrk="1" latinLnBrk="0" hangingPunct="1">
              <a:lnSpc>
                <a:spcPct val="100000"/>
              </a:lnSpc>
              <a:spcBef>
                <a:spcPts val="500"/>
              </a:spcBef>
              <a:buFont typeface=".Hiragino Kaku Gothic Interface W3"/>
              <a:buChar char="▪"/>
              <a:tabLst/>
              <a:defRPr sz="2800" b="0" i="0" kern="1200">
                <a:solidFill>
                  <a:schemeClr val="accent1"/>
                </a:solidFill>
                <a:latin typeface="18 VAG Rounded Light   02390" pitchFamily="2" charset="0"/>
                <a:ea typeface="+mn-ea"/>
                <a:cs typeface="+mn-cs"/>
              </a:defRPr>
            </a:lvl3pPr>
            <a:lvl4pPr marL="1449881" indent="-298443" algn="l" defTabSz="914377" rtl="0" eaLnBrk="1" latinLnBrk="0" hangingPunct="1">
              <a:lnSpc>
                <a:spcPct val="100000"/>
              </a:lnSpc>
              <a:spcBef>
                <a:spcPts val="500"/>
              </a:spcBef>
              <a:buFont typeface="Arial" panose="020B0604020202020204" pitchFamily="34" charset="0"/>
              <a:buChar char="•"/>
              <a:tabLst/>
              <a:defRPr sz="2400" b="0" i="0" kern="1200">
                <a:solidFill>
                  <a:schemeClr val="accent3"/>
                </a:solidFill>
                <a:latin typeface="18 VAG Rounded Light   02390" pitchFamily="2" charset="0"/>
                <a:ea typeface="+mn-ea"/>
                <a:cs typeface="+mn-cs"/>
              </a:defRPr>
            </a:lvl4pPr>
            <a:lvl5pPr marL="1763140" indent="-226478" algn="l" defTabSz="914377" rtl="0" eaLnBrk="1" latinLnBrk="0" hangingPunct="1">
              <a:lnSpc>
                <a:spcPct val="100000"/>
              </a:lnSpc>
              <a:spcBef>
                <a:spcPts val="500"/>
              </a:spcBef>
              <a:buFont typeface="Arial" panose="020B0604020202020204" pitchFamily="34" charset="0"/>
              <a:buChar char="•"/>
              <a:tabLst/>
              <a:defRPr sz="2000" b="0" i="0" kern="1200">
                <a:solidFill>
                  <a:schemeClr val="bg2"/>
                </a:solidFill>
                <a:latin typeface="18 VAG Rounded Light   0239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Courier New" panose="02070309020205020404" pitchFamily="49" charset="0"/>
                <a:cs typeface="Courier New" panose="02070309020205020404" pitchFamily="49" charset="0"/>
              </a:rPr>
              <a:t>sub</a:t>
            </a:r>
            <a:r>
              <a:rPr lang="en-US" sz="3200" dirty="0"/>
              <a:t> is almost the same as </a:t>
            </a:r>
            <a:r>
              <a:rPr lang="en-US" sz="3200" dirty="0">
                <a:latin typeface="Courier New" panose="02070309020205020404" pitchFamily="49" charset="0"/>
                <a:cs typeface="Courier New" panose="02070309020205020404" pitchFamily="49" charset="0"/>
              </a:rPr>
              <a:t>add</a:t>
            </a:r>
            <a:r>
              <a:rPr lang="en-US" sz="3200" dirty="0"/>
              <a:t>, except now the ALU </a:t>
            </a:r>
            <a:r>
              <a:rPr lang="en-US" sz="3200" b="0" dirty="0">
                <a:solidFill>
                  <a:schemeClr val="accent1"/>
                </a:solidFill>
                <a:latin typeface="18 VAG Rounded Light   02390" pitchFamily="2" charset="0"/>
              </a:rPr>
              <a:t>subtracts</a:t>
            </a:r>
            <a:r>
              <a:rPr lang="en-US" sz="3200" dirty="0"/>
              <a:t> operands instead of adding them:</a:t>
            </a:r>
          </a:p>
          <a:p>
            <a:pPr lvl="1"/>
            <a:r>
              <a:rPr lang="en-US" sz="2800" dirty="0" err="1"/>
              <a:t>RegFile</a:t>
            </a:r>
            <a:r>
              <a:rPr lang="en-US" sz="2800" dirty="0"/>
              <a:t>		</a:t>
            </a:r>
            <a:r>
              <a:rPr lang="en-US" sz="2800" b="1" dirty="0">
                <a:latin typeface="Courier New" panose="02070309020205020404" pitchFamily="49" charset="0"/>
                <a:cs typeface="Courier New" panose="02070309020205020404" pitchFamily="49" charset="0"/>
              </a:rPr>
              <a:t>Reg[</a:t>
            </a:r>
            <a:r>
              <a:rPr lang="en-US" sz="2800" b="1" dirty="0" err="1">
                <a:latin typeface="Courier New" panose="02070309020205020404" pitchFamily="49" charset="0"/>
                <a:cs typeface="Courier New" panose="02070309020205020404" pitchFamily="49" charset="0"/>
              </a:rPr>
              <a:t>rd</a:t>
            </a:r>
            <a:r>
              <a:rPr lang="en-US" sz="2800" b="1" dirty="0">
                <a:latin typeface="Courier New" panose="02070309020205020404" pitchFamily="49" charset="0"/>
                <a:cs typeface="Courier New" panose="02070309020205020404" pitchFamily="49" charset="0"/>
              </a:rPr>
              <a:t>] = Reg[rs1] </a:t>
            </a:r>
            <a:r>
              <a:rPr lang="en-US" sz="2800" b="1" dirty="0">
                <a:solidFill>
                  <a:schemeClr val="accent1"/>
                </a:solidFill>
                <a:latin typeface="Courier New" panose="02070309020205020404" pitchFamily="49" charset="0"/>
                <a:cs typeface="Courier New" panose="02070309020205020404" pitchFamily="49" charset="0"/>
              </a:rPr>
              <a:t>-</a:t>
            </a:r>
            <a:r>
              <a:rPr lang="en-US" sz="2800" b="1" dirty="0">
                <a:latin typeface="Courier New" panose="02070309020205020404" pitchFamily="49" charset="0"/>
                <a:cs typeface="Courier New" panose="02070309020205020404" pitchFamily="49" charset="0"/>
              </a:rPr>
              <a:t> Reg[rs2]</a:t>
            </a:r>
          </a:p>
          <a:p>
            <a:pPr lvl="1"/>
            <a:r>
              <a:rPr lang="en-US" sz="2800" dirty="0"/>
              <a:t>PC		</a:t>
            </a:r>
            <a:r>
              <a:rPr lang="en-US" sz="2800" b="1" dirty="0">
                <a:latin typeface="Courier New" panose="02070309020205020404" pitchFamily="49" charset="0"/>
                <a:cs typeface="Courier New" panose="02070309020205020404" pitchFamily="49" charset="0"/>
              </a:rPr>
              <a:t>PC = PC + 4</a:t>
            </a:r>
          </a:p>
          <a:p>
            <a:r>
              <a:rPr lang="en-US" sz="3200" dirty="0">
                <a:latin typeface="18 VAG ROUNDED BOLD   07390" pitchFamily="2" charset="0"/>
                <a:cs typeface="Courier New" panose="02070309020205020404" pitchFamily="49" charset="0"/>
              </a:rPr>
              <a:t>Instruction bit </a:t>
            </a:r>
            <a:r>
              <a:rPr lang="en-US" sz="3200" dirty="0" err="1">
                <a:latin typeface="Courier New" panose="02070309020205020404" pitchFamily="49" charset="0"/>
                <a:cs typeface="Courier New" panose="02070309020205020404" pitchFamily="49" charset="0"/>
              </a:rPr>
              <a:t>inst</a:t>
            </a:r>
            <a:r>
              <a:rPr lang="en-US" sz="3200" dirty="0">
                <a:latin typeface="Courier New" panose="02070309020205020404" pitchFamily="49" charset="0"/>
                <a:cs typeface="Courier New" panose="02070309020205020404" pitchFamily="49" charset="0"/>
              </a:rPr>
              <a:t>[30]</a:t>
            </a:r>
            <a:r>
              <a:rPr lang="en-US" sz="3200" dirty="0">
                <a:latin typeface="18 VAG ROUNDED BOLD   07390" pitchFamily="2" charset="0"/>
                <a:cs typeface="Courier New" panose="02070309020205020404" pitchFamily="49" charset="0"/>
              </a:rPr>
              <a:t> selects between </a:t>
            </a:r>
            <a:r>
              <a:rPr lang="en-US" sz="3200" dirty="0">
                <a:latin typeface="Courier New" panose="02070309020205020404" pitchFamily="49" charset="0"/>
                <a:cs typeface="Courier New" panose="02070309020205020404" pitchFamily="49" charset="0"/>
              </a:rPr>
              <a:t>add</a:t>
            </a:r>
            <a:r>
              <a:rPr lang="en-US" sz="3200" dirty="0">
                <a:latin typeface="18 VAG ROUNDED BOLD   07390" pitchFamily="2"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sub</a:t>
            </a:r>
            <a:r>
              <a:rPr lang="en-US" sz="3200" dirty="0">
                <a:latin typeface="18 VAG ROUNDED BOLD   07390" pitchFamily="2" charset="0"/>
                <a:cs typeface="Courier New" panose="02070309020205020404" pitchFamily="49" charset="0"/>
              </a:rPr>
              <a:t>.</a:t>
            </a:r>
          </a:p>
          <a:p>
            <a:pPr lvl="1"/>
            <a:r>
              <a:rPr lang="en-US" sz="2800" dirty="0">
                <a:latin typeface="18 VAG Rounded Light   02390" pitchFamily="2" charset="0"/>
                <a:cs typeface="Courier New" panose="02070309020205020404" pitchFamily="49" charset="0"/>
              </a:rPr>
              <a:t>Details left to </a:t>
            </a:r>
            <a:r>
              <a:rPr lang="en-US" sz="2800" i="1" dirty="0">
                <a:solidFill>
                  <a:schemeClr val="accent3"/>
                </a:solidFill>
                <a:latin typeface="18 VAG Rounded Light   02390" pitchFamily="2" charset="0"/>
                <a:cs typeface="Courier New" panose="02070309020205020404" pitchFamily="49" charset="0"/>
              </a:rPr>
              <a:t>control logic</a:t>
            </a:r>
            <a:r>
              <a:rPr lang="en-US" sz="2800" dirty="0">
                <a:latin typeface="18 VAG Rounded Light   02390" pitchFamily="2" charset="0"/>
                <a:cs typeface="Courier New" panose="02070309020205020404" pitchFamily="49" charset="0"/>
              </a:rPr>
              <a:t>.</a:t>
            </a:r>
          </a:p>
        </p:txBody>
      </p:sp>
    </p:spTree>
    <p:extLst>
      <p:ext uri="{BB962C8B-B14F-4D97-AF65-F5344CB8AC3E}">
        <p14:creationId xmlns:p14="http://schemas.microsoft.com/office/powerpoint/2010/main" val="188123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05AF7F34-FE14-3774-43E1-F033AA59F69B}"/>
              </a:ext>
            </a:extLst>
          </p:cNvPr>
          <p:cNvGrpSpPr/>
          <p:nvPr/>
        </p:nvGrpSpPr>
        <p:grpSpPr>
          <a:xfrm>
            <a:off x="659332" y="2260284"/>
            <a:ext cx="2712208" cy="1417320"/>
            <a:chOff x="669619" y="2248996"/>
            <a:chExt cx="2712208" cy="1417320"/>
          </a:xfrm>
        </p:grpSpPr>
        <p:grpSp>
          <p:nvGrpSpPr>
            <p:cNvPr id="133" name="Group 132">
              <a:extLst>
                <a:ext uri="{FF2B5EF4-FFF2-40B4-BE49-F238E27FC236}">
                  <a16:creationId xmlns:a16="http://schemas.microsoft.com/office/drawing/2014/main" id="{B865D32E-6E83-9B68-7CE2-FD6F867B3FF5}"/>
                </a:ext>
              </a:extLst>
            </p:cNvPr>
            <p:cNvGrpSpPr/>
            <p:nvPr/>
          </p:nvGrpSpPr>
          <p:grpSpPr>
            <a:xfrm>
              <a:off x="669619" y="2260284"/>
              <a:ext cx="2712208" cy="1389326"/>
              <a:chOff x="669619" y="2260284"/>
              <a:chExt cx="2712208" cy="1389326"/>
            </a:xfrm>
          </p:grpSpPr>
          <p:grpSp>
            <p:nvGrpSpPr>
              <p:cNvPr id="135" name="Group 134">
                <a:extLst>
                  <a:ext uri="{FF2B5EF4-FFF2-40B4-BE49-F238E27FC236}">
                    <a16:creationId xmlns:a16="http://schemas.microsoft.com/office/drawing/2014/main" id="{94952550-271B-743B-B65C-FCFBB1F95660}"/>
                  </a:ext>
                </a:extLst>
              </p:cNvPr>
              <p:cNvGrpSpPr/>
              <p:nvPr/>
            </p:nvGrpSpPr>
            <p:grpSpPr>
              <a:xfrm>
                <a:off x="675203" y="2260284"/>
                <a:ext cx="2706624" cy="477526"/>
                <a:chOff x="675203" y="2260284"/>
                <a:chExt cx="2706624" cy="477526"/>
              </a:xfrm>
            </p:grpSpPr>
            <p:cxnSp>
              <p:nvCxnSpPr>
                <p:cNvPr id="137" name="Elbow Connector 136">
                  <a:extLst>
                    <a:ext uri="{FF2B5EF4-FFF2-40B4-BE49-F238E27FC236}">
                      <a16:creationId xmlns:a16="http://schemas.microsoft.com/office/drawing/2014/main" id="{27A522B4-1B6D-25AE-34D2-3BA9E0057EED}"/>
                    </a:ext>
                  </a:extLst>
                </p:cNvPr>
                <p:cNvCxnSpPr>
                  <a:cxnSpLocks/>
                </p:cNvCxnSpPr>
                <p:nvPr/>
              </p:nvCxnSpPr>
              <p:spPr>
                <a:xfrm rot="5400000" flipH="1" flipV="1">
                  <a:off x="2999590" y="2363686"/>
                  <a:ext cx="477525" cy="270723"/>
                </a:xfrm>
                <a:prstGeom prst="bentConnector3">
                  <a:avLst>
                    <a:gd name="adj1" fmla="val -2954"/>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7D6132C-2C7A-950D-471A-D7CD6B70282D}"/>
                    </a:ext>
                  </a:extLst>
                </p:cNvPr>
                <p:cNvCxnSpPr>
                  <a:cxnSpLocks/>
                </p:cNvCxnSpPr>
                <p:nvPr/>
              </p:nvCxnSpPr>
              <p:spPr>
                <a:xfrm flipV="1">
                  <a:off x="675203" y="2260284"/>
                  <a:ext cx="2706624" cy="1985"/>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136" name="Straight Arrow Connector 135">
                <a:extLst>
                  <a:ext uri="{FF2B5EF4-FFF2-40B4-BE49-F238E27FC236}">
                    <a16:creationId xmlns:a16="http://schemas.microsoft.com/office/drawing/2014/main" id="{2AA13178-5FB3-879C-7469-20CBDDA8717C}"/>
                  </a:ext>
                </a:extLst>
              </p:cNvPr>
              <p:cNvCxnSpPr>
                <a:cxnSpLocks/>
              </p:cNvCxnSpPr>
              <p:nvPr/>
            </p:nvCxnSpPr>
            <p:spPr>
              <a:xfrm flipV="1">
                <a:off x="669619" y="3649608"/>
                <a:ext cx="768096"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6467C407-5FBE-46FF-D0AE-69D75D11307D}"/>
                </a:ext>
              </a:extLst>
            </p:cNvPr>
            <p:cNvCxnSpPr/>
            <p:nvPr/>
          </p:nvCxnSpPr>
          <p:spPr>
            <a:xfrm flipH="1">
              <a:off x="675203" y="2248996"/>
              <a:ext cx="0" cy="141732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Datapath for </a:t>
            </a:r>
            <a:r>
              <a:rPr lang="en-US" dirty="0">
                <a:solidFill>
                  <a:schemeClr val="bg2"/>
                </a:solidFill>
                <a:latin typeface="Courier New" panose="02070309020205020404" pitchFamily="49" charset="0"/>
                <a:cs typeface="Courier New" panose="02070309020205020404" pitchFamily="49" charset="0"/>
              </a:rPr>
              <a:t>sub</a:t>
            </a: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accent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accent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accent4"/>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bg1"/>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B24231-C5EC-8884-7F89-001FF67827CC}"/>
              </a:ext>
            </a:extLst>
          </p:cNvPr>
          <p:cNvCxnSpPr>
            <a:cxnSpLocks/>
          </p:cNvCxnSpPr>
          <p:nvPr/>
        </p:nvCxnSpPr>
        <p:spPr>
          <a:xfrm flipV="1">
            <a:off x="6261052" y="4243270"/>
            <a:ext cx="20184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56DE453D-A8B6-306B-C73B-3ED047C1AECE}"/>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accent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[24:20]</a:t>
            </a:r>
          </a:p>
        </p:txBody>
      </p:sp>
      <p:graphicFrame>
        <p:nvGraphicFramePr>
          <p:cNvPr id="4" name="Table 5">
            <a:extLst>
              <a:ext uri="{FF2B5EF4-FFF2-40B4-BE49-F238E27FC236}">
                <a16:creationId xmlns:a16="http://schemas.microsoft.com/office/drawing/2014/main" id="{993C8457-033C-5265-66F3-346C2D61C503}"/>
              </a:ext>
            </a:extLst>
          </p:cNvPr>
          <p:cNvGraphicFramePr>
            <a:graphicFrameLocks/>
          </p:cNvGraphicFramePr>
          <p:nvPr>
            <p:extLst>
              <p:ext uri="{D42A27DB-BD31-4B8C-83A1-F6EECF244321}">
                <p14:modId xmlns:p14="http://schemas.microsoft.com/office/powerpoint/2010/main" val="947802240"/>
              </p:ext>
            </p:extLst>
          </p:nvPr>
        </p:nvGraphicFramePr>
        <p:xfrm>
          <a:off x="5816885" y="220380"/>
          <a:ext cx="6237536" cy="480822"/>
        </p:xfrm>
        <a:graphic>
          <a:graphicData uri="http://schemas.openxmlformats.org/drawingml/2006/table">
            <a:tbl>
              <a:tblPr>
                <a:tableStyleId>{5C22544A-7EE6-4342-B048-85BDC9FD1C3A}</a:tableStyleId>
              </a:tblPr>
              <a:tblGrid>
                <a:gridCol w="357504">
                  <a:extLst>
                    <a:ext uri="{9D8B030D-6E8A-4147-A177-3AD203B41FA5}">
                      <a16:colId xmlns:a16="http://schemas.microsoft.com/office/drawing/2014/main" val="1624853830"/>
                    </a:ext>
                  </a:extLst>
                </a:gridCol>
                <a:gridCol w="208280">
                  <a:extLst>
                    <a:ext uri="{9D8B030D-6E8A-4147-A177-3AD203B41FA5}">
                      <a16:colId xmlns:a16="http://schemas.microsoft.com/office/drawing/2014/main" val="888743132"/>
                    </a:ext>
                  </a:extLst>
                </a:gridCol>
                <a:gridCol w="208280">
                  <a:extLst>
                    <a:ext uri="{9D8B030D-6E8A-4147-A177-3AD203B41FA5}">
                      <a16:colId xmlns:a16="http://schemas.microsoft.com/office/drawing/2014/main" val="928495398"/>
                    </a:ext>
                  </a:extLst>
                </a:gridCol>
                <a:gridCol w="208280">
                  <a:extLst>
                    <a:ext uri="{9D8B030D-6E8A-4147-A177-3AD203B41FA5}">
                      <a16:colId xmlns:a16="http://schemas.microsoft.com/office/drawing/2014/main" val="4258887520"/>
                    </a:ext>
                  </a:extLst>
                </a:gridCol>
                <a:gridCol w="386510">
                  <a:extLst>
                    <a:ext uri="{9D8B030D-6E8A-4147-A177-3AD203B41FA5}">
                      <a16:colId xmlns:a16="http://schemas.microsoft.com/office/drawing/2014/main" val="4279900494"/>
                    </a:ext>
                  </a:extLst>
                </a:gridCol>
                <a:gridCol w="367645">
                  <a:extLst>
                    <a:ext uri="{9D8B030D-6E8A-4147-A177-3AD203B41FA5}">
                      <a16:colId xmlns:a16="http://schemas.microsoft.com/office/drawing/2014/main" val="797878386"/>
                    </a:ext>
                  </a:extLst>
                </a:gridCol>
                <a:gridCol w="276254">
                  <a:extLst>
                    <a:ext uri="{9D8B030D-6E8A-4147-A177-3AD203B41FA5}">
                      <a16:colId xmlns:a16="http://schemas.microsoft.com/office/drawing/2014/main" val="3004986411"/>
                    </a:ext>
                  </a:extLst>
                </a:gridCol>
                <a:gridCol w="383622">
                  <a:extLst>
                    <a:ext uri="{9D8B030D-6E8A-4147-A177-3AD203B41FA5}">
                      <a16:colId xmlns:a16="http://schemas.microsoft.com/office/drawing/2014/main" val="62611582"/>
                    </a:ext>
                  </a:extLst>
                </a:gridCol>
                <a:gridCol w="443060">
                  <a:extLst>
                    <a:ext uri="{9D8B030D-6E8A-4147-A177-3AD203B41FA5}">
                      <a16:colId xmlns:a16="http://schemas.microsoft.com/office/drawing/2014/main" val="1657610230"/>
                    </a:ext>
                  </a:extLst>
                </a:gridCol>
                <a:gridCol w="208280">
                  <a:extLst>
                    <a:ext uri="{9D8B030D-6E8A-4147-A177-3AD203B41FA5}">
                      <a16:colId xmlns:a16="http://schemas.microsoft.com/office/drawing/2014/main" val="2935468491"/>
                    </a:ext>
                  </a:extLst>
                </a:gridCol>
                <a:gridCol w="413889">
                  <a:extLst>
                    <a:ext uri="{9D8B030D-6E8A-4147-A177-3AD203B41FA5}">
                      <a16:colId xmlns:a16="http://schemas.microsoft.com/office/drawing/2014/main" val="1797088917"/>
                    </a:ext>
                  </a:extLst>
                </a:gridCol>
                <a:gridCol w="386499">
                  <a:extLst>
                    <a:ext uri="{9D8B030D-6E8A-4147-A177-3AD203B41FA5}">
                      <a16:colId xmlns:a16="http://schemas.microsoft.com/office/drawing/2014/main" val="953689441"/>
                    </a:ext>
                  </a:extLst>
                </a:gridCol>
                <a:gridCol w="405353">
                  <a:extLst>
                    <a:ext uri="{9D8B030D-6E8A-4147-A177-3AD203B41FA5}">
                      <a16:colId xmlns:a16="http://schemas.microsoft.com/office/drawing/2014/main" val="1552716741"/>
                    </a:ext>
                  </a:extLst>
                </a:gridCol>
                <a:gridCol w="461913">
                  <a:extLst>
                    <a:ext uri="{9D8B030D-6E8A-4147-A177-3AD203B41FA5}">
                      <a16:colId xmlns:a16="http://schemas.microsoft.com/office/drawing/2014/main" val="2842259910"/>
                    </a:ext>
                  </a:extLst>
                </a:gridCol>
                <a:gridCol w="208280">
                  <a:extLst>
                    <a:ext uri="{9D8B030D-6E8A-4147-A177-3AD203B41FA5}">
                      <a16:colId xmlns:a16="http://schemas.microsoft.com/office/drawing/2014/main" val="264973538"/>
                    </a:ext>
                  </a:extLst>
                </a:gridCol>
                <a:gridCol w="272487">
                  <a:extLst>
                    <a:ext uri="{9D8B030D-6E8A-4147-A177-3AD203B41FA5}">
                      <a16:colId xmlns:a16="http://schemas.microsoft.com/office/drawing/2014/main" val="3901696933"/>
                    </a:ext>
                  </a:extLst>
                </a:gridCol>
                <a:gridCol w="208280">
                  <a:extLst>
                    <a:ext uri="{9D8B030D-6E8A-4147-A177-3AD203B41FA5}">
                      <a16:colId xmlns:a16="http://schemas.microsoft.com/office/drawing/2014/main" val="2051879303"/>
                    </a:ext>
                  </a:extLst>
                </a:gridCol>
                <a:gridCol w="208280">
                  <a:extLst>
                    <a:ext uri="{9D8B030D-6E8A-4147-A177-3AD203B41FA5}">
                      <a16:colId xmlns:a16="http://schemas.microsoft.com/office/drawing/2014/main" val="854787181"/>
                    </a:ext>
                  </a:extLst>
                </a:gridCol>
                <a:gridCol w="208280">
                  <a:extLst>
                    <a:ext uri="{9D8B030D-6E8A-4147-A177-3AD203B41FA5}">
                      <a16:colId xmlns:a16="http://schemas.microsoft.com/office/drawing/2014/main" val="3270592488"/>
                    </a:ext>
                  </a:extLst>
                </a:gridCol>
                <a:gridCol w="208280">
                  <a:extLst>
                    <a:ext uri="{9D8B030D-6E8A-4147-A177-3AD203B41FA5}">
                      <a16:colId xmlns:a16="http://schemas.microsoft.com/office/drawing/2014/main" val="2901077752"/>
                    </a:ext>
                  </a:extLst>
                </a:gridCol>
                <a:gridCol w="208280">
                  <a:extLst>
                    <a:ext uri="{9D8B030D-6E8A-4147-A177-3AD203B41FA5}">
                      <a16:colId xmlns:a16="http://schemas.microsoft.com/office/drawing/2014/main" val="4059237148"/>
                    </a:ext>
                  </a:extLst>
                </a:gridCol>
              </a:tblGrid>
              <a:tr h="161807">
                <a:tc>
                  <a:txBody>
                    <a:bodyPr/>
                    <a:lstStyle/>
                    <a:p>
                      <a:pPr algn="l">
                        <a:lnSpc>
                          <a:spcPct val="80000"/>
                        </a:lnSpc>
                      </a:pPr>
                      <a:r>
                        <a:rPr lang="en-US" sz="1100" b="0" i="0" dirty="0">
                          <a:solidFill>
                            <a:schemeClr val="bg1"/>
                          </a:solidFill>
                          <a:latin typeface="Courier New" panose="02070309020205020404" pitchFamily="49" charset="0"/>
                          <a:cs typeface="Courier New" panose="02070309020205020404" pitchFamily="49" charset="0"/>
                        </a:rPr>
                        <a:t>31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25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24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20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19</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15</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14</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12</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11</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7</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r>
                        <a:rPr lang="en-US" sz="1100" b="0" i="0" dirty="0">
                          <a:solidFill>
                            <a:schemeClr val="bg1"/>
                          </a:solidFill>
                          <a:latin typeface="Courier New" panose="02070309020205020404" pitchFamily="49" charset="0"/>
                          <a:cs typeface="Courier New" panose="02070309020205020404" pitchFamily="49" charset="0"/>
                        </a:rPr>
                        <a:t>6</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0000"/>
                        </a:lnSpc>
                      </a:pPr>
                      <a:endParaRPr lang="en-US" sz="11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100" b="0" i="0" dirty="0">
                          <a:solidFill>
                            <a:schemeClr val="bg1"/>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41400"/>
                  </a:ext>
                </a:extLst>
              </a:tr>
              <a:tr h="171060">
                <a:tc gridSpan="5">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0</a:t>
                      </a:r>
                      <a:r>
                        <a:rPr lang="en-US" sz="1200" b="1" i="0" u="sng" dirty="0">
                          <a:solidFill>
                            <a:schemeClr val="accent1"/>
                          </a:solidFill>
                          <a:latin typeface="Courier New" panose="02070309020205020404" pitchFamily="49" charset="0"/>
                          <a:cs typeface="Courier New" panose="02070309020205020404" pitchFamily="49" charset="0"/>
                        </a:rPr>
                        <a:t>1</a:t>
                      </a:r>
                      <a:r>
                        <a:rPr lang="en-US" sz="1200" b="1" i="0" dirty="0">
                          <a:solidFill>
                            <a:schemeClr val="bg1"/>
                          </a:solidFill>
                          <a:latin typeface="Courier New" panose="02070309020205020404" pitchFamily="49" charset="0"/>
                          <a:cs typeface="Courier New" panose="02070309020205020404" pitchFamily="49" charset="0"/>
                        </a:rPr>
                        <a:t>00000</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rs2</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rs1</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2">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funct3</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80000"/>
                        </a:lnSpc>
                        <a:spcBef>
                          <a:spcPts val="600"/>
                        </a:spcBef>
                      </a:pPr>
                      <a:r>
                        <a:rPr lang="en-US" sz="1200" b="1" i="0" dirty="0" err="1">
                          <a:solidFill>
                            <a:schemeClr val="bg1"/>
                          </a:solidFill>
                          <a:latin typeface="Courier New" panose="02070309020205020404" pitchFamily="49" charset="0"/>
                          <a:cs typeface="Courier New" panose="02070309020205020404" pitchFamily="49" charset="0"/>
                        </a:rPr>
                        <a:t>rd</a:t>
                      </a:r>
                      <a:endParaRPr lang="en-US" sz="1200" b="1" i="0" dirty="0">
                        <a:solidFill>
                          <a:schemeClr val="bg1"/>
                        </a:solidFill>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5">
                  <a:txBody>
                    <a:bodyPr/>
                    <a:lstStyle/>
                    <a:p>
                      <a:pPr algn="ctr">
                        <a:lnSpc>
                          <a:spcPct val="80000"/>
                        </a:lnSpc>
                        <a:spcBef>
                          <a:spcPts val="600"/>
                        </a:spcBef>
                      </a:pPr>
                      <a:r>
                        <a:rPr lang="en-US" sz="1200" b="1" i="0" dirty="0">
                          <a:solidFill>
                            <a:schemeClr val="bg1"/>
                          </a:solidFill>
                          <a:latin typeface="Courier New" panose="02070309020205020404" pitchFamily="49" charset="0"/>
                          <a:cs typeface="Courier New" panose="02070309020205020404" pitchFamily="49" charset="0"/>
                        </a:rPr>
                        <a:t>0110011 </a:t>
                      </a: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86246549"/>
                  </a:ext>
                </a:extLst>
              </a:tr>
            </a:tbl>
          </a:graphicData>
        </a:graphic>
      </p:graphicFrame>
      <p:sp>
        <p:nvSpPr>
          <p:cNvPr id="31" name="TextBox 30">
            <a:extLst>
              <a:ext uri="{FF2B5EF4-FFF2-40B4-BE49-F238E27FC236}">
                <a16:creationId xmlns:a16="http://schemas.microsoft.com/office/drawing/2014/main" id="{2E89CAB9-FACE-3872-A05A-06101ADDDD8A}"/>
              </a:ext>
            </a:extLst>
          </p:cNvPr>
          <p:cNvSpPr txBox="1"/>
          <p:nvPr/>
        </p:nvSpPr>
        <p:spPr>
          <a:xfrm>
            <a:off x="293424" y="1488776"/>
            <a:ext cx="2639992" cy="707886"/>
          </a:xfrm>
          <a:prstGeom prst="rect">
            <a:avLst/>
          </a:prstGeom>
          <a:noFill/>
        </p:spPr>
        <p:txBody>
          <a:bodyPr wrap="square" rtlCol="0">
            <a:spAutoFit/>
          </a:bodyPr>
          <a:lstStyle/>
          <a:p>
            <a:pPr algn="l"/>
            <a:r>
              <a:rPr lang="en-US" sz="2000" dirty="0">
                <a:solidFill>
                  <a:schemeClr val="tx1">
                    <a:lumMod val="50000"/>
                    <a:lumOff val="50000"/>
                  </a:schemeClr>
                </a:solidFill>
                <a:latin typeface="18 VAG Rounded Light   02390" pitchFamily="2" charset="0"/>
              </a:rPr>
              <a:t>Increment PC to next instruction.</a:t>
            </a:r>
          </a:p>
        </p:txBody>
      </p:sp>
      <p:sp>
        <p:nvSpPr>
          <p:cNvPr id="32" name="TextBox 31">
            <a:extLst>
              <a:ext uri="{FF2B5EF4-FFF2-40B4-BE49-F238E27FC236}">
                <a16:creationId xmlns:a16="http://schemas.microsoft.com/office/drawing/2014/main" id="{5B60DF95-2399-AAFD-54E5-0904FED910AB}"/>
              </a:ext>
            </a:extLst>
          </p:cNvPr>
          <p:cNvSpPr txBox="1"/>
          <p:nvPr/>
        </p:nvSpPr>
        <p:spPr>
          <a:xfrm>
            <a:off x="9273885" y="1488776"/>
            <a:ext cx="2863169" cy="707886"/>
          </a:xfrm>
          <a:prstGeom prst="rect">
            <a:avLst/>
          </a:prstGeom>
          <a:noFill/>
        </p:spPr>
        <p:txBody>
          <a:bodyPr wrap="square" rtlCol="0">
            <a:spAutoFit/>
          </a:bodyPr>
          <a:lstStyle/>
          <a:p>
            <a:pPr algn="l"/>
            <a:r>
              <a:rPr lang="en-US" sz="2000" dirty="0">
                <a:solidFill>
                  <a:schemeClr val="tx1">
                    <a:lumMod val="50000"/>
                    <a:lumOff val="50000"/>
                  </a:schemeClr>
                </a:solidFill>
                <a:latin typeface="18 VAG Rounded Light   02390" pitchFamily="2" charset="0"/>
              </a:rPr>
              <a:t>Write </a:t>
            </a:r>
            <a:r>
              <a:rPr lang="en-US" sz="2000" i="1" dirty="0">
                <a:solidFill>
                  <a:schemeClr val="accent1"/>
                </a:solidFill>
                <a:latin typeface="18 VAG Rounded Light   02390" pitchFamily="2" charset="0"/>
              </a:rPr>
              <a:t>ALU output</a:t>
            </a:r>
            <a:r>
              <a:rPr lang="en-US" sz="2000" dirty="0">
                <a:solidFill>
                  <a:schemeClr val="tx1">
                    <a:lumMod val="50000"/>
                    <a:lumOff val="50000"/>
                  </a:schemeClr>
                </a:solidFill>
                <a:latin typeface="18 VAG Rounded Light   02390" pitchFamily="2" charset="0"/>
              </a:rPr>
              <a:t> to destination register.</a:t>
            </a:r>
          </a:p>
        </p:txBody>
      </p:sp>
      <p:sp>
        <p:nvSpPr>
          <p:cNvPr id="33" name="TextBox 32">
            <a:extLst>
              <a:ext uri="{FF2B5EF4-FFF2-40B4-BE49-F238E27FC236}">
                <a16:creationId xmlns:a16="http://schemas.microsoft.com/office/drawing/2014/main" id="{C2677858-5252-AC75-9EF9-51BC5599BE25}"/>
              </a:ext>
            </a:extLst>
          </p:cNvPr>
          <p:cNvSpPr txBox="1"/>
          <p:nvPr/>
        </p:nvSpPr>
        <p:spPr>
          <a:xfrm>
            <a:off x="6181437" y="1488776"/>
            <a:ext cx="2356549" cy="677108"/>
          </a:xfrm>
          <a:prstGeom prst="rect">
            <a:avLst/>
          </a:prstGeom>
          <a:noFill/>
        </p:spPr>
        <p:txBody>
          <a:bodyPr wrap="square" rtlCol="0">
            <a:spAutoFit/>
          </a:bodyPr>
          <a:lstStyle/>
          <a:p>
            <a:pPr algn="l">
              <a:lnSpc>
                <a:spcPct val="95000"/>
              </a:lnSpc>
            </a:pPr>
            <a:r>
              <a:rPr lang="en-US" sz="2000" dirty="0">
                <a:solidFill>
                  <a:schemeClr val="tx1">
                    <a:lumMod val="50000"/>
                    <a:lumOff val="50000"/>
                  </a:schemeClr>
                </a:solidFill>
                <a:latin typeface="18 VAG Rounded Light   02390" pitchFamily="2" charset="0"/>
              </a:rPr>
              <a:t>Feed read register values </a:t>
            </a:r>
            <a:r>
              <a:rPr lang="en-US" sz="2000" i="1" dirty="0">
                <a:solidFill>
                  <a:schemeClr val="accent1"/>
                </a:solidFill>
                <a:latin typeface="18 VAG Rounded Light   02390" pitchFamily="2" charset="0"/>
              </a:rPr>
              <a:t>into ALU.</a:t>
            </a:r>
          </a:p>
        </p:txBody>
      </p:sp>
      <p:sp>
        <p:nvSpPr>
          <p:cNvPr id="39" name="TextBox 38">
            <a:extLst>
              <a:ext uri="{FF2B5EF4-FFF2-40B4-BE49-F238E27FC236}">
                <a16:creationId xmlns:a16="http://schemas.microsoft.com/office/drawing/2014/main" id="{0E165C3E-DC9C-F55A-CEE3-85605C914D6B}"/>
              </a:ext>
            </a:extLst>
          </p:cNvPr>
          <p:cNvSpPr txBox="1"/>
          <p:nvPr/>
        </p:nvSpPr>
        <p:spPr>
          <a:xfrm>
            <a:off x="3118252" y="1488776"/>
            <a:ext cx="2664586" cy="677108"/>
          </a:xfrm>
          <a:prstGeom prst="rect">
            <a:avLst/>
          </a:prstGeom>
          <a:noFill/>
        </p:spPr>
        <p:txBody>
          <a:bodyPr wrap="square" rtlCol="0">
            <a:spAutoFit/>
          </a:bodyPr>
          <a:lstStyle/>
          <a:p>
            <a:pPr algn="l">
              <a:lnSpc>
                <a:spcPct val="95000"/>
              </a:lnSpc>
            </a:pPr>
            <a:r>
              <a:rPr lang="en-US" sz="2000" i="1" dirty="0">
                <a:solidFill>
                  <a:schemeClr val="tx1">
                    <a:lumMod val="50000"/>
                    <a:lumOff val="50000"/>
                  </a:schemeClr>
                </a:solidFill>
                <a:latin typeface="18 VAG Rounded Light   02390" pitchFamily="2" charset="0"/>
              </a:rPr>
              <a:t>Split</a:t>
            </a:r>
            <a:r>
              <a:rPr lang="en-US" sz="2000" dirty="0">
                <a:solidFill>
                  <a:schemeClr val="tx1">
                    <a:lumMod val="50000"/>
                    <a:lumOff val="50000"/>
                  </a:schemeClr>
                </a:solidFill>
                <a:latin typeface="18 VAG Rounded Light   02390" pitchFamily="2" charset="0"/>
              </a:rPr>
              <a:t> instruction to index into </a:t>
            </a:r>
            <a:r>
              <a:rPr lang="en-US" sz="2000" dirty="0" err="1">
                <a:solidFill>
                  <a:schemeClr val="tx1">
                    <a:lumMod val="50000"/>
                    <a:lumOff val="50000"/>
                  </a:schemeClr>
                </a:solidFill>
                <a:latin typeface="18 VAG Rounded Light   02390" pitchFamily="2" charset="0"/>
              </a:rPr>
              <a:t>RegFile</a:t>
            </a:r>
            <a:r>
              <a:rPr lang="en-US" sz="2000" dirty="0">
                <a:solidFill>
                  <a:schemeClr val="tx1">
                    <a:lumMod val="50000"/>
                    <a:lumOff val="50000"/>
                  </a:schemeClr>
                </a:solidFill>
                <a:latin typeface="18 VAG Rounded Light   02390" pitchFamily="2" charset="0"/>
              </a:rPr>
              <a:t>.</a:t>
            </a:r>
          </a:p>
        </p:txBody>
      </p:sp>
      <p:grpSp>
        <p:nvGrpSpPr>
          <p:cNvPr id="6" name="Group 5">
            <a:extLst>
              <a:ext uri="{FF2B5EF4-FFF2-40B4-BE49-F238E27FC236}">
                <a16:creationId xmlns:a16="http://schemas.microsoft.com/office/drawing/2014/main" id="{B2064A46-6821-517E-4F82-6CB9B85E7508}"/>
              </a:ext>
            </a:extLst>
          </p:cNvPr>
          <p:cNvGrpSpPr/>
          <p:nvPr/>
        </p:nvGrpSpPr>
        <p:grpSpPr>
          <a:xfrm>
            <a:off x="8268893" y="4186857"/>
            <a:ext cx="3724192" cy="1810868"/>
            <a:chOff x="8268893" y="4186857"/>
            <a:chExt cx="3724192" cy="1810868"/>
          </a:xfrm>
        </p:grpSpPr>
        <p:sp>
          <p:nvSpPr>
            <p:cNvPr id="163" name="TextBox 162">
              <a:extLst>
                <a:ext uri="{FF2B5EF4-FFF2-40B4-BE49-F238E27FC236}">
                  <a16:creationId xmlns:a16="http://schemas.microsoft.com/office/drawing/2014/main" id="{0D0C1867-1FFD-F311-31BB-7C2A4E3DB4AD}"/>
                </a:ext>
              </a:extLst>
            </p:cNvPr>
            <p:cNvSpPr txBox="1"/>
            <p:nvPr/>
          </p:nvSpPr>
          <p:spPr>
            <a:xfrm>
              <a:off x="8268893" y="5536765"/>
              <a:ext cx="702435"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Sub</a:t>
              </a:r>
            </a:p>
          </p:txBody>
        </p:sp>
        <p:cxnSp>
          <p:nvCxnSpPr>
            <p:cNvPr id="28" name="Straight Arrow Connector 27">
              <a:extLst>
                <a:ext uri="{FF2B5EF4-FFF2-40B4-BE49-F238E27FC236}">
                  <a16:creationId xmlns:a16="http://schemas.microsoft.com/office/drawing/2014/main" id="{83BE36E6-FA9A-B39A-2231-AABD99961C55}"/>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E4573E0-F9F1-A5E2-EAA5-2E071D2BC093}"/>
                </a:ext>
              </a:extLst>
            </p:cNvPr>
            <p:cNvSpPr/>
            <p:nvPr/>
          </p:nvSpPr>
          <p:spPr>
            <a:xfrm>
              <a:off x="9037591" y="4186857"/>
              <a:ext cx="2955494" cy="1182366"/>
            </a:xfrm>
            <a:prstGeom prst="rect">
              <a:avLst/>
            </a:prstGeom>
            <a:no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pPr>
              <a:r>
                <a:rPr lang="en-US" sz="2000" b="1" dirty="0">
                  <a:solidFill>
                    <a:schemeClr val="bg1"/>
                  </a:solidFill>
                  <a:latin typeface="18 VAG Rounded Bold   07390" pitchFamily="2" charset="0"/>
                </a:rPr>
                <a:t>The control line </a:t>
              </a:r>
              <a:r>
                <a:rPr lang="en-US" sz="2000" b="1" dirty="0" err="1">
                  <a:solidFill>
                    <a:schemeClr val="bg1"/>
                  </a:solidFill>
                  <a:latin typeface="18 VAG Rounded Bold   07390" pitchFamily="2" charset="0"/>
                </a:rPr>
                <a:t>ALUSel</a:t>
              </a:r>
              <a:r>
                <a:rPr lang="en-US" sz="2000" b="1" dirty="0">
                  <a:solidFill>
                    <a:schemeClr val="bg1"/>
                  </a:solidFill>
                  <a:latin typeface="18 VAG Rounded Bold   07390" pitchFamily="2" charset="0"/>
                </a:rPr>
                <a:t> selects which ALU operation to output.</a:t>
              </a:r>
            </a:p>
            <a:p>
              <a:pPr>
                <a:lnSpc>
                  <a:spcPct val="90000"/>
                </a:lnSpc>
              </a:pPr>
              <a:r>
                <a:rPr lang="en-US" sz="1800" dirty="0">
                  <a:solidFill>
                    <a:schemeClr val="accent2"/>
                  </a:solidFill>
                  <a:latin typeface="18 VAG Rounded Light   02390" pitchFamily="2" charset="0"/>
                </a:rPr>
                <a:t>Convention: Add(0), Sub(1).</a:t>
              </a:r>
            </a:p>
          </p:txBody>
        </p:sp>
      </p:grpSp>
      <p:grpSp>
        <p:nvGrpSpPr>
          <p:cNvPr id="5" name="Group 4">
            <a:extLst>
              <a:ext uri="{FF2B5EF4-FFF2-40B4-BE49-F238E27FC236}">
                <a16:creationId xmlns:a16="http://schemas.microsoft.com/office/drawing/2014/main" id="{8CF3E949-D8DB-7891-5170-F81BBB9E909D}"/>
              </a:ext>
            </a:extLst>
          </p:cNvPr>
          <p:cNvGrpSpPr/>
          <p:nvPr/>
        </p:nvGrpSpPr>
        <p:grpSpPr>
          <a:xfrm>
            <a:off x="367560" y="3951299"/>
            <a:ext cx="3446994" cy="1870906"/>
            <a:chOff x="367560" y="3951299"/>
            <a:chExt cx="3446994" cy="1870906"/>
          </a:xfrm>
        </p:grpSpPr>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47" name="TextBox 46">
              <a:extLst>
                <a:ext uri="{FF2B5EF4-FFF2-40B4-BE49-F238E27FC236}">
                  <a16:creationId xmlns:a16="http://schemas.microsoft.com/office/drawing/2014/main" id="{3EDDCE53-578A-B34A-207D-17B3D2F7AEB0}"/>
                </a:ext>
              </a:extLst>
            </p:cNvPr>
            <p:cNvSpPr txBox="1"/>
            <p:nvPr/>
          </p:nvSpPr>
          <p:spPr>
            <a:xfrm>
              <a:off x="367560" y="4630824"/>
              <a:ext cx="2512355" cy="923330"/>
            </a:xfrm>
            <a:prstGeom prst="rect">
              <a:avLst/>
            </a:prstGeom>
            <a:noFill/>
          </p:spPr>
          <p:txBody>
            <a:bodyPr wrap="square" rtlCol="0">
              <a:spAutoFit/>
            </a:bodyPr>
            <a:lstStyle/>
            <a:p>
              <a:pPr algn="r"/>
              <a:r>
                <a:rPr lang="en-US" sz="1800" dirty="0">
                  <a:solidFill>
                    <a:schemeClr val="accent5"/>
                  </a:solidFill>
                  <a:latin typeface="18 VAG Rounded Light   02390" pitchFamily="2" charset="0"/>
                </a:rPr>
                <a:t>Pass </a:t>
              </a:r>
              <a:r>
                <a:rPr lang="en-US" sz="1800" b="1" dirty="0" err="1">
                  <a:solidFill>
                    <a:schemeClr val="accent5"/>
                  </a:solidFill>
                  <a:latin typeface="Courier New" panose="02070309020205020404" pitchFamily="49" charset="0"/>
                  <a:cs typeface="Courier New" panose="02070309020205020404" pitchFamily="49" charset="0"/>
                </a:rPr>
                <a:t>instr</a:t>
              </a:r>
              <a:r>
                <a:rPr lang="en-US" sz="1800" dirty="0">
                  <a:solidFill>
                    <a:schemeClr val="accent5"/>
                  </a:solidFill>
                  <a:latin typeface="18 VAG Rounded Light   02390" pitchFamily="2" charset="0"/>
                </a:rPr>
                <a:t> to Control for instruction decoding</a:t>
              </a:r>
              <a:br>
                <a:rPr lang="en-US" sz="1800" dirty="0">
                  <a:solidFill>
                    <a:schemeClr val="accent5"/>
                  </a:solidFill>
                  <a:latin typeface="18 VAG Rounded Light   02390" pitchFamily="2" charset="0"/>
                </a:rPr>
              </a:br>
              <a:r>
                <a:rPr lang="en-US" sz="1800" dirty="0">
                  <a:solidFill>
                    <a:schemeClr val="accent5"/>
                  </a:solidFill>
                  <a:latin typeface="18 VAG Rounded Light   02390" pitchFamily="2" charset="0"/>
                </a:rPr>
                <a:t>(for now, all 32 bits).</a:t>
              </a:r>
            </a:p>
          </p:txBody>
        </p:sp>
        <p:sp>
          <p:nvSpPr>
            <p:cNvPr id="49" name="Freeform 48">
              <a:extLst>
                <a:ext uri="{FF2B5EF4-FFF2-40B4-BE49-F238E27FC236}">
                  <a16:creationId xmlns:a16="http://schemas.microsoft.com/office/drawing/2014/main" id="{14B6EA35-5924-2F31-2D36-CBF222689A8A}"/>
                </a:ext>
              </a:extLst>
            </p:cNvPr>
            <p:cNvSpPr/>
            <p:nvPr/>
          </p:nvSpPr>
          <p:spPr>
            <a:xfrm>
              <a:off x="2854960" y="4866640"/>
              <a:ext cx="294852" cy="152400"/>
            </a:xfrm>
            <a:custGeom>
              <a:avLst/>
              <a:gdLst>
                <a:gd name="connsiteX0" fmla="*/ 0 w 294852"/>
                <a:gd name="connsiteY0" fmla="*/ 142240 h 152400"/>
                <a:gd name="connsiteX1" fmla="*/ 10160 w 294852"/>
                <a:gd name="connsiteY1" fmla="*/ 60960 h 152400"/>
                <a:gd name="connsiteX2" fmla="*/ 20320 w 294852"/>
                <a:gd name="connsiteY2" fmla="*/ 30480 h 152400"/>
                <a:gd name="connsiteX3" fmla="*/ 132080 w 294852"/>
                <a:gd name="connsiteY3" fmla="*/ 0 h 152400"/>
                <a:gd name="connsiteX4" fmla="*/ 213360 w 294852"/>
                <a:gd name="connsiteY4" fmla="*/ 20320 h 152400"/>
                <a:gd name="connsiteX5" fmla="*/ 243840 w 294852"/>
                <a:gd name="connsiteY5" fmla="*/ 40640 h 152400"/>
                <a:gd name="connsiteX6" fmla="*/ 274320 w 294852"/>
                <a:gd name="connsiteY6" fmla="*/ 101600 h 152400"/>
                <a:gd name="connsiteX7" fmla="*/ 294640 w 294852"/>
                <a:gd name="connsiteY7"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852" h="152400">
                  <a:moveTo>
                    <a:pt x="0" y="142240"/>
                  </a:moveTo>
                  <a:cubicBezTo>
                    <a:pt x="3387" y="115147"/>
                    <a:pt x="5276" y="87824"/>
                    <a:pt x="10160" y="60960"/>
                  </a:cubicBezTo>
                  <a:cubicBezTo>
                    <a:pt x="12076" y="50423"/>
                    <a:pt x="11605" y="36705"/>
                    <a:pt x="20320" y="30480"/>
                  </a:cubicBezTo>
                  <a:cubicBezTo>
                    <a:pt x="40372" y="16157"/>
                    <a:pt x="106466" y="5123"/>
                    <a:pt x="132080" y="0"/>
                  </a:cubicBezTo>
                  <a:cubicBezTo>
                    <a:pt x="151402" y="3864"/>
                    <a:pt x="192532" y="9906"/>
                    <a:pt x="213360" y="20320"/>
                  </a:cubicBezTo>
                  <a:cubicBezTo>
                    <a:pt x="224282" y="25781"/>
                    <a:pt x="233680" y="33867"/>
                    <a:pt x="243840" y="40640"/>
                  </a:cubicBezTo>
                  <a:cubicBezTo>
                    <a:pt x="302074" y="127991"/>
                    <a:pt x="232256" y="17472"/>
                    <a:pt x="274320" y="101600"/>
                  </a:cubicBezTo>
                  <a:cubicBezTo>
                    <a:pt x="298397" y="149754"/>
                    <a:pt x="294640" y="113191"/>
                    <a:pt x="294640" y="152400"/>
                  </a:cubicBezTo>
                </a:path>
              </a:pathLst>
            </a:custGeom>
            <a:noFill/>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TextBox 6">
            <a:extLst>
              <a:ext uri="{FF2B5EF4-FFF2-40B4-BE49-F238E27FC236}">
                <a16:creationId xmlns:a16="http://schemas.microsoft.com/office/drawing/2014/main" id="{3BF5938D-A715-0D66-36D8-80EDA78DE700}"/>
              </a:ext>
            </a:extLst>
          </p:cNvPr>
          <p:cNvSpPr txBox="1"/>
          <p:nvPr/>
        </p:nvSpPr>
        <p:spPr>
          <a:xfrm>
            <a:off x="981283" y="882773"/>
            <a:ext cx="2212465"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PC = PC + 4</a:t>
            </a:r>
          </a:p>
        </p:txBody>
      </p:sp>
      <p:sp>
        <p:nvSpPr>
          <p:cNvPr id="10" name="TextBox 9">
            <a:extLst>
              <a:ext uri="{FF2B5EF4-FFF2-40B4-BE49-F238E27FC236}">
                <a16:creationId xmlns:a16="http://schemas.microsoft.com/office/drawing/2014/main" id="{47A44DDC-21B2-55F2-742C-639C44C66AAC}"/>
              </a:ext>
            </a:extLst>
          </p:cNvPr>
          <p:cNvSpPr txBox="1"/>
          <p:nvPr/>
        </p:nvSpPr>
        <p:spPr>
          <a:xfrm>
            <a:off x="5430126" y="882773"/>
            <a:ext cx="4424609"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R[</a:t>
            </a:r>
            <a:r>
              <a:rPr lang="en-US" sz="2400" b="1" dirty="0" err="1">
                <a:solidFill>
                  <a:schemeClr val="accent2"/>
                </a:solidFill>
                <a:latin typeface="Courier New" panose="02070309020205020404" pitchFamily="49" charset="0"/>
                <a:cs typeface="Courier New" panose="02070309020205020404" pitchFamily="49" charset="0"/>
              </a:rPr>
              <a:t>rd</a:t>
            </a:r>
            <a:r>
              <a:rPr lang="en-US" sz="2400" b="1" dirty="0">
                <a:solidFill>
                  <a:schemeClr val="accent2"/>
                </a:solidFill>
                <a:latin typeface="Courier New" panose="02070309020205020404" pitchFamily="49" charset="0"/>
                <a:cs typeface="Courier New" panose="02070309020205020404" pitchFamily="49" charset="0"/>
              </a:rPr>
              <a:t>] = R[rs1] </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a:solidFill>
                  <a:schemeClr val="accent2"/>
                </a:solidFill>
                <a:latin typeface="Courier New" panose="02070309020205020404" pitchFamily="49" charset="0"/>
                <a:cs typeface="Courier New" panose="02070309020205020404" pitchFamily="49" charset="0"/>
              </a:rPr>
              <a:t> R[rs2]</a:t>
            </a:r>
          </a:p>
        </p:txBody>
      </p:sp>
      <p:sp>
        <p:nvSpPr>
          <p:cNvPr id="11" name="Right Brace 10">
            <a:extLst>
              <a:ext uri="{FF2B5EF4-FFF2-40B4-BE49-F238E27FC236}">
                <a16:creationId xmlns:a16="http://schemas.microsoft.com/office/drawing/2014/main" id="{D439ECD6-3B0C-420A-B6E9-B42EDA4A86A8}"/>
              </a:ext>
            </a:extLst>
          </p:cNvPr>
          <p:cNvSpPr/>
          <p:nvPr/>
        </p:nvSpPr>
        <p:spPr>
          <a:xfrm rot="16200000">
            <a:off x="2015794" y="-111993"/>
            <a:ext cx="143445" cy="2970484"/>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B1906937-AFB8-0EDC-6186-AE285CB551D8}"/>
              </a:ext>
            </a:extLst>
          </p:cNvPr>
          <p:cNvSpPr/>
          <p:nvPr/>
        </p:nvSpPr>
        <p:spPr>
          <a:xfrm rot="16200000">
            <a:off x="7570709" y="-2596742"/>
            <a:ext cx="143445" cy="7943950"/>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2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fontScale="90000"/>
          </a:bodyPr>
          <a:lstStyle/>
          <a:p>
            <a:pPr>
              <a:tabLst>
                <a:tab pos="10280650" algn="r"/>
              </a:tabLst>
            </a:pPr>
            <a:r>
              <a:rPr lang="en-US" dirty="0"/>
              <a:t>Control vs. Datapath Analogy: Space Mission</a:t>
            </a:r>
            <a:endParaRPr lang="en-US" dirty="0">
              <a:solidFill>
                <a:schemeClr val="bg2"/>
              </a:solidFill>
              <a:latin typeface="Courier New" panose="02070309020205020404" pitchFamily="49" charset="0"/>
              <a:cs typeface="Courier New" panose="02070309020205020404" pitchFamily="49" charset="0"/>
            </a:endParaRPr>
          </a:p>
        </p:txBody>
      </p: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accent4"/>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63" name="TextBox 162">
            <a:extLst>
              <a:ext uri="{FF2B5EF4-FFF2-40B4-BE49-F238E27FC236}">
                <a16:creationId xmlns:a16="http://schemas.microsoft.com/office/drawing/2014/main" id="{0D0C1867-1FFD-F311-31BB-7C2A4E3DB4AD}"/>
              </a:ext>
            </a:extLst>
          </p:cNvPr>
          <p:cNvSpPr txBox="1"/>
          <p:nvPr/>
        </p:nvSpPr>
        <p:spPr>
          <a:xfrm>
            <a:off x="8268893" y="5536765"/>
            <a:ext cx="702435"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Sub</a:t>
            </a: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grpSp>
        <p:nvGrpSpPr>
          <p:cNvPr id="4" name="Group 3">
            <a:extLst>
              <a:ext uri="{FF2B5EF4-FFF2-40B4-BE49-F238E27FC236}">
                <a16:creationId xmlns:a16="http://schemas.microsoft.com/office/drawing/2014/main" id="{3B929DB4-6686-2575-318B-49E150DF9147}"/>
              </a:ext>
            </a:extLst>
          </p:cNvPr>
          <p:cNvGrpSpPr/>
          <p:nvPr/>
        </p:nvGrpSpPr>
        <p:grpSpPr>
          <a:xfrm>
            <a:off x="9798768" y="943645"/>
            <a:ext cx="2225383" cy="1297573"/>
            <a:chOff x="9798768" y="943645"/>
            <a:chExt cx="2225383" cy="1297573"/>
          </a:xfrm>
        </p:grpSpPr>
        <p:pic>
          <p:nvPicPr>
            <p:cNvPr id="5" name="Picture 4" descr="A forward view of the International Space Station with limb of the Earth in the background. In view are the station's sixteen paired maroon-coloured main solar array wings, eight on either side of the station, mounted to a central integrated truss structure. Spaced along the truss are ten white radiators. Mounted to the base of the two rightmost main solar arrays pairs, there are two smaller paired light brown- coloured ISS Roll-out Solar Arrays. Attached to the centre of the truss is a cluster of pressurised modules arranged in an elongated T shape. A set of solar arrays are mounted to the module at the aft end of the cluster.">
              <a:extLst>
                <a:ext uri="{FF2B5EF4-FFF2-40B4-BE49-F238E27FC236}">
                  <a16:creationId xmlns:a16="http://schemas.microsoft.com/office/drawing/2014/main" id="{0FB4AA48-FE23-D076-1481-71A47307D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8768" y="943645"/>
              <a:ext cx="2225383" cy="12795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892A32-2687-B301-695D-313682178C5E}"/>
                </a:ext>
              </a:extLst>
            </p:cNvPr>
            <p:cNvSpPr txBox="1"/>
            <p:nvPr/>
          </p:nvSpPr>
          <p:spPr>
            <a:xfrm>
              <a:off x="9976835" y="1841108"/>
              <a:ext cx="1869249" cy="400110"/>
            </a:xfrm>
            <a:prstGeom prst="rect">
              <a:avLst/>
            </a:prstGeom>
            <a:noFill/>
          </p:spPr>
          <p:txBody>
            <a:bodyPr wrap="square" rtlCol="0">
              <a:spAutoFit/>
            </a:bodyPr>
            <a:lstStyle/>
            <a:p>
              <a:pPr algn="ctr"/>
              <a:r>
                <a:rPr lang="en-US" sz="2000" i="1" dirty="0">
                  <a:solidFill>
                    <a:schemeClr val="bg1"/>
                  </a:solidFill>
                  <a:latin typeface="18 VAG Rounded Light   02390" pitchFamily="2" charset="0"/>
                </a:rPr>
                <a:t>Space Station</a:t>
              </a:r>
            </a:p>
          </p:txBody>
        </p:sp>
      </p:grpSp>
      <p:sp>
        <p:nvSpPr>
          <p:cNvPr id="15" name="TextBox 14">
            <a:extLst>
              <a:ext uri="{FF2B5EF4-FFF2-40B4-BE49-F238E27FC236}">
                <a16:creationId xmlns:a16="http://schemas.microsoft.com/office/drawing/2014/main" id="{37D6B33A-B62F-54BE-C61B-8C3C653B6137}"/>
              </a:ext>
            </a:extLst>
          </p:cNvPr>
          <p:cNvSpPr txBox="1"/>
          <p:nvPr/>
        </p:nvSpPr>
        <p:spPr>
          <a:xfrm>
            <a:off x="600393" y="4779439"/>
            <a:ext cx="2496956" cy="584775"/>
          </a:xfrm>
          <a:prstGeom prst="rect">
            <a:avLst/>
          </a:prstGeom>
          <a:noFill/>
        </p:spPr>
        <p:txBody>
          <a:bodyPr wrap="square" rtlCol="0">
            <a:spAutoFit/>
          </a:bodyPr>
          <a:lstStyle/>
          <a:p>
            <a:pPr algn="r"/>
            <a:r>
              <a:rPr lang="en-US" sz="1600" i="1" dirty="0">
                <a:solidFill>
                  <a:schemeClr val="bg1"/>
                </a:solidFill>
                <a:latin typeface="18 VAG Rounded Light   02390" pitchFamily="2" charset="0"/>
              </a:rPr>
              <a:t>“Control, what should I do? Here’s the instruction.”</a:t>
            </a:r>
          </a:p>
        </p:txBody>
      </p:sp>
      <p:grpSp>
        <p:nvGrpSpPr>
          <p:cNvPr id="19" name="Group 18">
            <a:extLst>
              <a:ext uri="{FF2B5EF4-FFF2-40B4-BE49-F238E27FC236}">
                <a16:creationId xmlns:a16="http://schemas.microsoft.com/office/drawing/2014/main" id="{5C219E02-E506-2FEF-5B27-680E60D09F34}"/>
              </a:ext>
            </a:extLst>
          </p:cNvPr>
          <p:cNvGrpSpPr/>
          <p:nvPr/>
        </p:nvGrpSpPr>
        <p:grpSpPr>
          <a:xfrm>
            <a:off x="659332" y="2260284"/>
            <a:ext cx="2712208" cy="1417320"/>
            <a:chOff x="669619" y="2248996"/>
            <a:chExt cx="2712208" cy="1417320"/>
          </a:xfrm>
        </p:grpSpPr>
        <p:grpSp>
          <p:nvGrpSpPr>
            <p:cNvPr id="22" name="Group 21">
              <a:extLst>
                <a:ext uri="{FF2B5EF4-FFF2-40B4-BE49-F238E27FC236}">
                  <a16:creationId xmlns:a16="http://schemas.microsoft.com/office/drawing/2014/main" id="{AF4AEA11-4921-68B1-7C4A-3A51BFEF5A09}"/>
                </a:ext>
              </a:extLst>
            </p:cNvPr>
            <p:cNvGrpSpPr/>
            <p:nvPr/>
          </p:nvGrpSpPr>
          <p:grpSpPr>
            <a:xfrm>
              <a:off x="669619" y="2260284"/>
              <a:ext cx="2712208" cy="1389326"/>
              <a:chOff x="669619" y="2260284"/>
              <a:chExt cx="2712208" cy="1389326"/>
            </a:xfrm>
          </p:grpSpPr>
          <p:grpSp>
            <p:nvGrpSpPr>
              <p:cNvPr id="34" name="Group 33">
                <a:extLst>
                  <a:ext uri="{FF2B5EF4-FFF2-40B4-BE49-F238E27FC236}">
                    <a16:creationId xmlns:a16="http://schemas.microsoft.com/office/drawing/2014/main" id="{B3DFEA21-E370-C1A0-DF7F-AD4679F7AF69}"/>
                  </a:ext>
                </a:extLst>
              </p:cNvPr>
              <p:cNvGrpSpPr/>
              <p:nvPr/>
            </p:nvGrpSpPr>
            <p:grpSpPr>
              <a:xfrm>
                <a:off x="675203" y="2260284"/>
                <a:ext cx="2706624" cy="477526"/>
                <a:chOff x="675203" y="2260284"/>
                <a:chExt cx="2706624" cy="477526"/>
              </a:xfrm>
            </p:grpSpPr>
            <p:cxnSp>
              <p:nvCxnSpPr>
                <p:cNvPr id="38" name="Elbow Connector 37">
                  <a:extLst>
                    <a:ext uri="{FF2B5EF4-FFF2-40B4-BE49-F238E27FC236}">
                      <a16:creationId xmlns:a16="http://schemas.microsoft.com/office/drawing/2014/main" id="{BE32293E-D3B6-F1C2-E26A-2B25F70A41A5}"/>
                    </a:ext>
                  </a:extLst>
                </p:cNvPr>
                <p:cNvCxnSpPr>
                  <a:cxnSpLocks/>
                </p:cNvCxnSpPr>
                <p:nvPr/>
              </p:nvCxnSpPr>
              <p:spPr>
                <a:xfrm rot="5400000" flipH="1" flipV="1">
                  <a:off x="2999590" y="2363686"/>
                  <a:ext cx="477525" cy="270723"/>
                </a:xfrm>
                <a:prstGeom prst="bentConnector3">
                  <a:avLst>
                    <a:gd name="adj1" fmla="val -2954"/>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6F3D034-4305-33D8-FF48-3C003DB704DD}"/>
                    </a:ext>
                  </a:extLst>
                </p:cNvPr>
                <p:cNvCxnSpPr>
                  <a:cxnSpLocks/>
                </p:cNvCxnSpPr>
                <p:nvPr/>
              </p:nvCxnSpPr>
              <p:spPr>
                <a:xfrm flipV="1">
                  <a:off x="675203" y="2260284"/>
                  <a:ext cx="2706624" cy="1985"/>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4DB96E71-7CD0-8DCB-199E-4DE63C40EF31}"/>
                  </a:ext>
                </a:extLst>
              </p:cNvPr>
              <p:cNvCxnSpPr>
                <a:cxnSpLocks/>
              </p:cNvCxnSpPr>
              <p:nvPr/>
            </p:nvCxnSpPr>
            <p:spPr>
              <a:xfrm flipV="1">
                <a:off x="669619" y="3649608"/>
                <a:ext cx="768096"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AA736CB7-3B0D-E94F-66C3-6D82E4AD5979}"/>
                </a:ext>
              </a:extLst>
            </p:cNvPr>
            <p:cNvCxnSpPr/>
            <p:nvPr/>
          </p:nvCxnSpPr>
          <p:spPr>
            <a:xfrm flipH="1">
              <a:off x="675203" y="2248996"/>
              <a:ext cx="0" cy="141732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98DD7A5-1B6A-F554-C052-C0E221B75D95}"/>
              </a:ext>
            </a:extLst>
          </p:cNvPr>
          <p:cNvGrpSpPr/>
          <p:nvPr/>
        </p:nvGrpSpPr>
        <p:grpSpPr>
          <a:xfrm>
            <a:off x="3793678" y="2375192"/>
            <a:ext cx="7343673" cy="1592748"/>
            <a:chOff x="3793678" y="2375192"/>
            <a:chExt cx="7343673" cy="1592748"/>
          </a:xfrm>
        </p:grpSpPr>
        <p:grpSp>
          <p:nvGrpSpPr>
            <p:cNvPr id="44" name="Group 43">
              <a:extLst>
                <a:ext uri="{FF2B5EF4-FFF2-40B4-BE49-F238E27FC236}">
                  <a16:creationId xmlns:a16="http://schemas.microsoft.com/office/drawing/2014/main" id="{E0D94D2A-7122-2052-6D35-E42C2395069C}"/>
                </a:ext>
              </a:extLst>
            </p:cNvPr>
            <p:cNvGrpSpPr/>
            <p:nvPr/>
          </p:nvGrpSpPr>
          <p:grpSpPr>
            <a:xfrm>
              <a:off x="3793678" y="2384802"/>
              <a:ext cx="7342632" cy="657210"/>
              <a:chOff x="3793678" y="2384802"/>
              <a:chExt cx="7342632" cy="657210"/>
            </a:xfrm>
          </p:grpSpPr>
          <p:cxnSp>
            <p:nvCxnSpPr>
              <p:cNvPr id="46" name="Straight Connector 45">
                <a:extLst>
                  <a:ext uri="{FF2B5EF4-FFF2-40B4-BE49-F238E27FC236}">
                    <a16:creationId xmlns:a16="http://schemas.microsoft.com/office/drawing/2014/main" id="{B065261B-A49D-4BF6-0744-926CF8DBA413}"/>
                  </a:ext>
                </a:extLst>
              </p:cNvPr>
              <p:cNvCxnSpPr/>
              <p:nvPr/>
            </p:nvCxnSpPr>
            <p:spPr>
              <a:xfrm>
                <a:off x="3793678" y="2384802"/>
                <a:ext cx="7342632" cy="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CD965A-C958-C915-ED82-38DA00895B9F}"/>
                  </a:ext>
                </a:extLst>
              </p:cNvPr>
              <p:cNvCxnSpPr>
                <a:cxnSpLocks/>
              </p:cNvCxnSpPr>
              <p:nvPr/>
            </p:nvCxnSpPr>
            <p:spPr>
              <a:xfrm rot="16200000" flipH="1">
                <a:off x="3970539" y="2216906"/>
                <a:ext cx="657210" cy="993002"/>
              </a:xfrm>
              <a:prstGeom prst="bentConnector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5" name="Elbow Connector 44">
              <a:extLst>
                <a:ext uri="{FF2B5EF4-FFF2-40B4-BE49-F238E27FC236}">
                  <a16:creationId xmlns:a16="http://schemas.microsoft.com/office/drawing/2014/main" id="{830859EA-D1E7-A87E-E2C1-BE54A55BBFA4}"/>
                </a:ext>
              </a:extLst>
            </p:cNvPr>
            <p:cNvCxnSpPr>
              <a:cxnSpLocks/>
            </p:cNvCxnSpPr>
            <p:nvPr/>
          </p:nvCxnSpPr>
          <p:spPr>
            <a:xfrm flipV="1">
              <a:off x="8861193" y="2375192"/>
              <a:ext cx="2276158" cy="1592748"/>
            </a:xfrm>
            <a:prstGeom prst="bentConnector3">
              <a:avLst>
                <a:gd name="adj1" fmla="val 99625"/>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E2D38D37-6B99-010E-286B-E485BBC4DA3A}"/>
              </a:ext>
            </a:extLst>
          </p:cNvPr>
          <p:cNvSpPr/>
          <p:nvPr/>
        </p:nvSpPr>
        <p:spPr>
          <a:xfrm>
            <a:off x="2124990" y="33752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49" name="Freeform 48">
            <a:extLst>
              <a:ext uri="{FF2B5EF4-FFF2-40B4-BE49-F238E27FC236}">
                <a16:creationId xmlns:a16="http://schemas.microsoft.com/office/drawing/2014/main" id="{7ED8C4B2-9D88-222E-593B-B77D5A01B66D}"/>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50" name="Isosceles Triangle 59">
            <a:extLst>
              <a:ext uri="{FF2B5EF4-FFF2-40B4-BE49-F238E27FC236}">
                <a16:creationId xmlns:a16="http://schemas.microsoft.com/office/drawing/2014/main" id="{C7676879-475D-7DDA-4D16-A22948A125FF}"/>
              </a:ext>
            </a:extLst>
          </p:cNvPr>
          <p:cNvSpPr>
            <a:spLocks noChangeAspect="1"/>
          </p:cNvSpPr>
          <p:nvPr/>
        </p:nvSpPr>
        <p:spPr>
          <a:xfrm>
            <a:off x="5943281" y="44285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nvGrpSpPr>
          <p:cNvPr id="51" name="Group 50">
            <a:extLst>
              <a:ext uri="{FF2B5EF4-FFF2-40B4-BE49-F238E27FC236}">
                <a16:creationId xmlns:a16="http://schemas.microsoft.com/office/drawing/2014/main" id="{D89B3AF4-C9DE-B066-53D4-A9AE10553027}"/>
              </a:ext>
            </a:extLst>
          </p:cNvPr>
          <p:cNvGrpSpPr/>
          <p:nvPr/>
        </p:nvGrpSpPr>
        <p:grpSpPr>
          <a:xfrm>
            <a:off x="1430760" y="3270286"/>
            <a:ext cx="349772" cy="747357"/>
            <a:chOff x="959047" y="3126189"/>
            <a:chExt cx="415675" cy="914792"/>
          </a:xfrm>
        </p:grpSpPr>
        <p:sp>
          <p:nvSpPr>
            <p:cNvPr id="52" name="Rectangle 51">
              <a:extLst>
                <a:ext uri="{FF2B5EF4-FFF2-40B4-BE49-F238E27FC236}">
                  <a16:creationId xmlns:a16="http://schemas.microsoft.com/office/drawing/2014/main" id="{65A4BF8C-9EB2-D63D-F716-4092900AB0E8}"/>
                </a:ext>
              </a:extLst>
            </p:cNvPr>
            <p:cNvSpPr>
              <a:spLocks noChangeArrowheads="1"/>
            </p:cNvSpPr>
            <p:nvPr/>
          </p:nvSpPr>
          <p:spPr bwMode="auto">
            <a:xfrm>
              <a:off x="959047" y="3126189"/>
              <a:ext cx="415675" cy="914792"/>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53" name="Isosceles Triangle 58">
              <a:extLst>
                <a:ext uri="{FF2B5EF4-FFF2-40B4-BE49-F238E27FC236}">
                  <a16:creationId xmlns:a16="http://schemas.microsoft.com/office/drawing/2014/main" id="{EE36B57E-8C3B-6CBE-B88A-433F28850864}"/>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cxnSp>
        <p:nvCxnSpPr>
          <p:cNvPr id="54" name="Elbow Connector 53">
            <a:extLst>
              <a:ext uri="{FF2B5EF4-FFF2-40B4-BE49-F238E27FC236}">
                <a16:creationId xmlns:a16="http://schemas.microsoft.com/office/drawing/2014/main" id="{49719C5B-4E40-51F9-64B4-54FB9248A4AE}"/>
              </a:ext>
            </a:extLst>
          </p:cNvPr>
          <p:cNvCxnSpPr>
            <a:cxnSpLocks/>
          </p:cNvCxnSpPr>
          <p:nvPr/>
        </p:nvCxnSpPr>
        <p:spPr>
          <a:xfrm flipV="1">
            <a:off x="3059473" y="3420761"/>
            <a:ext cx="1734699" cy="530538"/>
          </a:xfrm>
          <a:prstGeom prst="bentConnector3">
            <a:avLst>
              <a:gd name="adj1" fmla="val 17787"/>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548AE0-906A-DAB7-7AE9-CB0F1A6526E4}"/>
              </a:ext>
            </a:extLst>
          </p:cNvPr>
          <p:cNvCxnSpPr/>
          <p:nvPr/>
        </p:nvCxnSpPr>
        <p:spPr>
          <a:xfrm>
            <a:off x="3357586" y="3685070"/>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E58D9F-DA71-BD65-2F7E-4999F89A61FC}"/>
              </a:ext>
            </a:extLst>
          </p:cNvPr>
          <p:cNvCxnSpPr/>
          <p:nvPr/>
        </p:nvCxnSpPr>
        <p:spPr>
          <a:xfrm>
            <a:off x="3357586" y="3951299"/>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5543B46-A9FA-0BEC-FC1D-061074A2D265}"/>
              </a:ext>
            </a:extLst>
          </p:cNvPr>
          <p:cNvCxnSpPr/>
          <p:nvPr/>
        </p:nvCxnSpPr>
        <p:spPr>
          <a:xfrm>
            <a:off x="3190630" y="3951299"/>
            <a:ext cx="0" cy="1575442"/>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68FDEB-E242-7FF0-81B4-C3A3951DB5D0}"/>
              </a:ext>
            </a:extLst>
          </p:cNvPr>
          <p:cNvSpPr txBox="1"/>
          <p:nvPr/>
        </p:nvSpPr>
        <p:spPr>
          <a:xfrm>
            <a:off x="6200437" y="3455146"/>
            <a:ext cx="694421" cy="261610"/>
          </a:xfrm>
          <a:prstGeom prst="rect">
            <a:avLst/>
          </a:prstGeom>
          <a:noFill/>
          <a:ln>
            <a:noFill/>
          </a:ln>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tx1">
                  <a:lumMod val="50000"/>
                  <a:lumOff val="50000"/>
                </a:schemeClr>
              </a:solidFill>
              <a:latin typeface="18 VAG Rounded Light   02390" pitchFamily="2" charset="0"/>
            </a:endParaRPr>
          </a:p>
        </p:txBody>
      </p:sp>
      <p:sp>
        <p:nvSpPr>
          <p:cNvPr id="59" name="TextBox 58">
            <a:extLst>
              <a:ext uri="{FF2B5EF4-FFF2-40B4-BE49-F238E27FC236}">
                <a16:creationId xmlns:a16="http://schemas.microsoft.com/office/drawing/2014/main" id="{2E3C8C4B-FF9C-A2D8-B136-F98C95616C07}"/>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60" name="Straight Connector 59">
            <a:extLst>
              <a:ext uri="{FF2B5EF4-FFF2-40B4-BE49-F238E27FC236}">
                <a16:creationId xmlns:a16="http://schemas.microsoft.com/office/drawing/2014/main" id="{BDFEC278-B6CE-9697-FEDD-EC02195F3705}"/>
              </a:ext>
            </a:extLst>
          </p:cNvPr>
          <p:cNvCxnSpPr>
            <a:cxnSpLocks/>
            <a:stCxn id="59" idx="0"/>
            <a:endCxn id="53"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34976D1-A905-B374-F9DD-B6F5F4335721}"/>
              </a:ext>
            </a:extLst>
          </p:cNvPr>
          <p:cNvSpPr txBox="1"/>
          <p:nvPr/>
        </p:nvSpPr>
        <p:spPr>
          <a:xfrm>
            <a:off x="5853568" y="4679996"/>
            <a:ext cx="341760" cy="261610"/>
          </a:xfrm>
          <a:prstGeom prst="rect">
            <a:avLst/>
          </a:prstGeom>
          <a:noFill/>
          <a:ln>
            <a:noFill/>
          </a:ln>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62" name="Straight Arrow Connector 61">
            <a:extLst>
              <a:ext uri="{FF2B5EF4-FFF2-40B4-BE49-F238E27FC236}">
                <a16:creationId xmlns:a16="http://schemas.microsoft.com/office/drawing/2014/main" id="{0000C654-CDAB-1E6E-BEF5-E09C768AFE83}"/>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45A4F49-F135-E033-DF34-3F969EF7A4CA}"/>
              </a:ext>
            </a:extLst>
          </p:cNvPr>
          <p:cNvSpPr txBox="1"/>
          <p:nvPr/>
        </p:nvSpPr>
        <p:spPr>
          <a:xfrm>
            <a:off x="6200437" y="4004802"/>
            <a:ext cx="694421" cy="261610"/>
          </a:xfrm>
          <a:prstGeom prst="rect">
            <a:avLst/>
          </a:prstGeom>
          <a:noFill/>
          <a:ln>
            <a:noFill/>
          </a:ln>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tx1">
                  <a:lumMod val="50000"/>
                  <a:lumOff val="50000"/>
                </a:schemeClr>
              </a:solidFill>
              <a:latin typeface="18 VAG Rounded Light   02390" pitchFamily="2" charset="0"/>
            </a:endParaRPr>
          </a:p>
        </p:txBody>
      </p:sp>
      <p:sp>
        <p:nvSpPr>
          <p:cNvPr id="448" name="TextBox 447">
            <a:extLst>
              <a:ext uri="{FF2B5EF4-FFF2-40B4-BE49-F238E27FC236}">
                <a16:creationId xmlns:a16="http://schemas.microsoft.com/office/drawing/2014/main" id="{661C539D-97EF-ACED-5C2F-D93BC27CD318}"/>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tx1">
                  <a:lumMod val="50000"/>
                  <a:lumOff val="50000"/>
                </a:schemeClr>
              </a:solidFill>
              <a:latin typeface="18 VAG Rounded Light   02390" pitchFamily="2" charset="0"/>
            </a:endParaRPr>
          </a:p>
        </p:txBody>
      </p:sp>
      <p:cxnSp>
        <p:nvCxnSpPr>
          <p:cNvPr id="449" name="Straight Arrow Connector 448">
            <a:extLst>
              <a:ext uri="{FF2B5EF4-FFF2-40B4-BE49-F238E27FC236}">
                <a16:creationId xmlns:a16="http://schemas.microsoft.com/office/drawing/2014/main" id="{65BE4B55-88B7-2F7A-B24C-3A5CEC2A6BA3}"/>
              </a:ext>
            </a:extLst>
          </p:cNvPr>
          <p:cNvCxnSpPr>
            <a:cxnSpLocks/>
          </p:cNvCxnSpPr>
          <p:nvPr/>
        </p:nvCxnSpPr>
        <p:spPr>
          <a:xfrm flipV="1">
            <a:off x="1772305" y="3654124"/>
            <a:ext cx="36576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50" name="TextBox 449">
            <a:extLst>
              <a:ext uri="{FF2B5EF4-FFF2-40B4-BE49-F238E27FC236}">
                <a16:creationId xmlns:a16="http://schemas.microsoft.com/office/drawing/2014/main" id="{03495455-9917-A2F1-AC9B-60D2B0702DEE}"/>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451" name="Straight Connector 450">
            <a:extLst>
              <a:ext uri="{FF2B5EF4-FFF2-40B4-BE49-F238E27FC236}">
                <a16:creationId xmlns:a16="http://schemas.microsoft.com/office/drawing/2014/main" id="{72089E44-75B4-7955-E065-5712EF634CA6}"/>
              </a:ext>
            </a:extLst>
          </p:cNvPr>
          <p:cNvCxnSpPr>
            <a:cxnSpLocks/>
          </p:cNvCxnSpPr>
          <p:nvPr/>
        </p:nvCxnSpPr>
        <p:spPr>
          <a:xfrm flipH="1">
            <a:off x="2270690" y="24967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2" name="Elbow Connector 451">
            <a:extLst>
              <a:ext uri="{FF2B5EF4-FFF2-40B4-BE49-F238E27FC236}">
                <a16:creationId xmlns:a16="http://schemas.microsoft.com/office/drawing/2014/main" id="{0710A02D-1800-F790-578C-A127E8F8E06B}"/>
              </a:ext>
            </a:extLst>
          </p:cNvPr>
          <p:cNvCxnSpPr>
            <a:cxnSpLocks/>
            <a:stCxn id="448" idx="0"/>
          </p:cNvCxnSpPr>
          <p:nvPr/>
        </p:nvCxnSpPr>
        <p:spPr>
          <a:xfrm rot="5400000" flipH="1" flipV="1">
            <a:off x="1830481" y="3046480"/>
            <a:ext cx="703576" cy="542602"/>
          </a:xfrm>
          <a:prstGeom prst="bentConnector3">
            <a:avLst>
              <a:gd name="adj1" fmla="val 10054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53" name="TextBox 452">
            <a:extLst>
              <a:ext uri="{FF2B5EF4-FFF2-40B4-BE49-F238E27FC236}">
                <a16:creationId xmlns:a16="http://schemas.microsoft.com/office/drawing/2014/main" id="{916F2223-CBB1-7FA8-169C-B7A2CEA70868}"/>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tx1">
                  <a:lumMod val="50000"/>
                  <a:lumOff val="50000"/>
                </a:schemeClr>
              </a:solidFill>
              <a:latin typeface="18 VAG Rounded Light   02390" pitchFamily="2" charset="0"/>
            </a:endParaRPr>
          </a:p>
        </p:txBody>
      </p:sp>
      <p:sp>
        <p:nvSpPr>
          <p:cNvPr id="455" name="Rectangle 454">
            <a:extLst>
              <a:ext uri="{FF2B5EF4-FFF2-40B4-BE49-F238E27FC236}">
                <a16:creationId xmlns:a16="http://schemas.microsoft.com/office/drawing/2014/main" id="{F2672D24-DC19-1D5C-6BF3-0E8A83AF5810}"/>
              </a:ext>
            </a:extLst>
          </p:cNvPr>
          <p:cNvSpPr/>
          <p:nvPr/>
        </p:nvSpPr>
        <p:spPr>
          <a:xfrm>
            <a:off x="4805939" y="29180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tx1">
                    <a:lumMod val="50000"/>
                    <a:lumOff val="50000"/>
                  </a:schemeClr>
                </a:solidFill>
                <a:latin typeface="18 VAG Rounded Light   02390" pitchFamily="2" charset="0"/>
              </a:rPr>
              <a:t>dataW</a:t>
            </a:r>
            <a:endParaRPr lang="en-US" sz="1400" i="1" dirty="0">
              <a:solidFill>
                <a:schemeClr val="tx1">
                  <a:lumMod val="50000"/>
                  <a:lumOff val="50000"/>
                </a:schemeClr>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458" name="TextBox 457">
            <a:extLst>
              <a:ext uri="{FF2B5EF4-FFF2-40B4-BE49-F238E27FC236}">
                <a16:creationId xmlns:a16="http://schemas.microsoft.com/office/drawing/2014/main" id="{1FB45EDC-31C4-B658-A582-4CC85DC1415C}"/>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tx1">
                  <a:lumMod val="50000"/>
                  <a:lumOff val="50000"/>
                </a:schemeClr>
              </a:solidFill>
              <a:latin typeface="18 VAG Rounded Light   02390" pitchFamily="2" charset="0"/>
            </a:endParaRPr>
          </a:p>
        </p:txBody>
      </p:sp>
      <p:cxnSp>
        <p:nvCxnSpPr>
          <p:cNvPr id="459" name="Straight Connector 458">
            <a:extLst>
              <a:ext uri="{FF2B5EF4-FFF2-40B4-BE49-F238E27FC236}">
                <a16:creationId xmlns:a16="http://schemas.microsoft.com/office/drawing/2014/main" id="{EE0D56C1-AD62-43EB-2171-2FDEE7D22443}"/>
              </a:ext>
            </a:extLst>
          </p:cNvPr>
          <p:cNvCxnSpPr/>
          <p:nvPr/>
        </p:nvCxnSpPr>
        <p:spPr>
          <a:xfrm flipV="1">
            <a:off x="6024448" y="4561851"/>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D6DCFB35-A6B4-23D6-1249-3E95181292DF}"/>
              </a:ext>
            </a:extLst>
          </p:cNvPr>
          <p:cNvCxnSpPr>
            <a:cxnSpLocks/>
          </p:cNvCxnSpPr>
          <p:nvPr/>
        </p:nvCxnSpPr>
        <p:spPr>
          <a:xfrm flipV="1">
            <a:off x="6261052" y="4243270"/>
            <a:ext cx="2018412"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67DD220B-082C-DBF4-FC27-A4F8A3A3C170}"/>
              </a:ext>
            </a:extLst>
          </p:cNvPr>
          <p:cNvCxnSpPr>
            <a:cxnSpLocks/>
          </p:cNvCxnSpPr>
          <p:nvPr/>
        </p:nvCxnSpPr>
        <p:spPr>
          <a:xfrm>
            <a:off x="6246032" y="3676635"/>
            <a:ext cx="2039112"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62" name="Freeform 461">
            <a:extLst>
              <a:ext uri="{FF2B5EF4-FFF2-40B4-BE49-F238E27FC236}">
                <a16:creationId xmlns:a16="http://schemas.microsoft.com/office/drawing/2014/main" id="{EB8C0131-4C34-6488-36D9-EF4182E22B51}"/>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A</a:t>
            </a:r>
            <a:endParaRPr lang="en-US" sz="1600" dirty="0">
              <a:solidFill>
                <a:schemeClr val="tx1">
                  <a:lumMod val="50000"/>
                  <a:lumOff val="50000"/>
                </a:schemeClr>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tx1">
                    <a:lumMod val="50000"/>
                    <a:lumOff val="50000"/>
                  </a:schemeClr>
                </a:solidFill>
                <a:latin typeface="18 VAG Rounded Light   02390" pitchFamily="2" charset="0"/>
              </a:rPr>
              <a:t>ALU</a:t>
            </a:r>
          </a:p>
          <a:p>
            <a:pPr>
              <a:spcBef>
                <a:spcPts val="600"/>
              </a:spcBef>
              <a:spcAft>
                <a:spcPts val="600"/>
              </a:spcAft>
            </a:pPr>
            <a:r>
              <a:rPr lang="en-US" sz="1200" dirty="0">
                <a:solidFill>
                  <a:schemeClr val="tx1">
                    <a:lumMod val="50000"/>
                    <a:lumOff val="50000"/>
                  </a:schemeClr>
                </a:solidFill>
                <a:latin typeface="Courier New" panose="02070309020205020404" pitchFamily="49" charset="0"/>
                <a:cs typeface="Courier New" panose="02070309020205020404" pitchFamily="49" charset="0"/>
              </a:rPr>
              <a:t>B</a:t>
            </a:r>
          </a:p>
        </p:txBody>
      </p:sp>
      <p:sp>
        <p:nvSpPr>
          <p:cNvPr id="463" name="TextBox 462">
            <a:extLst>
              <a:ext uri="{FF2B5EF4-FFF2-40B4-BE49-F238E27FC236}">
                <a16:creationId xmlns:a16="http://schemas.microsoft.com/office/drawing/2014/main" id="{4C46BDF4-E5D4-CAC4-2C35-DC4D823A7087}"/>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[24:20]</a:t>
            </a:r>
          </a:p>
        </p:txBody>
      </p:sp>
      <p:cxnSp>
        <p:nvCxnSpPr>
          <p:cNvPr id="464" name="Straight Arrow Connector 463">
            <a:extLst>
              <a:ext uri="{FF2B5EF4-FFF2-40B4-BE49-F238E27FC236}">
                <a16:creationId xmlns:a16="http://schemas.microsoft.com/office/drawing/2014/main" id="{01A08412-534A-BD70-16FE-55E71F1E2346}"/>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7C32DABC-684B-EF51-0821-B68AEA2A6D06}"/>
              </a:ext>
            </a:extLst>
          </p:cNvPr>
          <p:cNvSpPr txBox="1"/>
          <p:nvPr/>
        </p:nvSpPr>
        <p:spPr>
          <a:xfrm>
            <a:off x="4183447" y="4779439"/>
            <a:ext cx="1616527" cy="584775"/>
          </a:xfrm>
          <a:prstGeom prst="rect">
            <a:avLst/>
          </a:prstGeom>
          <a:noFill/>
        </p:spPr>
        <p:txBody>
          <a:bodyPr wrap="square" rtlCol="0">
            <a:spAutoFit/>
          </a:bodyPr>
          <a:lstStyle/>
          <a:p>
            <a:pPr algn="r"/>
            <a:r>
              <a:rPr lang="en-US" sz="1600" i="1" dirty="0">
                <a:solidFill>
                  <a:schemeClr val="accent3"/>
                </a:solidFill>
                <a:latin typeface="18 VAG Rounded Light   02390" pitchFamily="2" charset="0"/>
              </a:rPr>
              <a:t>“</a:t>
            </a:r>
            <a:r>
              <a:rPr lang="en-US" sz="1600" i="1" dirty="0" err="1">
                <a:solidFill>
                  <a:schemeClr val="accent3"/>
                </a:solidFill>
                <a:latin typeface="18 VAG Rounded Light   02390" pitchFamily="2" charset="0"/>
              </a:rPr>
              <a:t>RegFile</a:t>
            </a:r>
            <a:r>
              <a:rPr lang="en-US" sz="1600" i="1" dirty="0">
                <a:solidFill>
                  <a:schemeClr val="accent3"/>
                </a:solidFill>
                <a:latin typeface="18 VAG Rounded Light   02390" pitchFamily="2" charset="0"/>
              </a:rPr>
              <a:t>, enable register </a:t>
            </a:r>
            <a:r>
              <a:rPr lang="en-US" sz="1600" i="1" dirty="0">
                <a:solidFill>
                  <a:schemeClr val="accent4"/>
                </a:solidFill>
                <a:latin typeface="18 VAG Rounded Light   02390" pitchFamily="2" charset="0"/>
              </a:rPr>
              <a:t>write</a:t>
            </a:r>
            <a:r>
              <a:rPr lang="en-US" sz="1600" i="1" dirty="0">
                <a:solidFill>
                  <a:schemeClr val="accent3"/>
                </a:solidFill>
                <a:latin typeface="18 VAG Rounded Light   02390" pitchFamily="2" charset="0"/>
              </a:rPr>
              <a:t>.”</a:t>
            </a:r>
          </a:p>
        </p:txBody>
      </p:sp>
      <p:sp>
        <p:nvSpPr>
          <p:cNvPr id="467" name="TextBox 466">
            <a:extLst>
              <a:ext uri="{FF2B5EF4-FFF2-40B4-BE49-F238E27FC236}">
                <a16:creationId xmlns:a16="http://schemas.microsoft.com/office/drawing/2014/main" id="{806903F6-663B-B388-B126-99C5209D4F7D}"/>
              </a:ext>
            </a:extLst>
          </p:cNvPr>
          <p:cNvSpPr txBox="1"/>
          <p:nvPr/>
        </p:nvSpPr>
        <p:spPr>
          <a:xfrm>
            <a:off x="6977015" y="4779439"/>
            <a:ext cx="1616527" cy="584775"/>
          </a:xfrm>
          <a:prstGeom prst="rect">
            <a:avLst/>
          </a:prstGeom>
          <a:noFill/>
        </p:spPr>
        <p:txBody>
          <a:bodyPr wrap="square" rtlCol="0">
            <a:spAutoFit/>
          </a:bodyPr>
          <a:lstStyle/>
          <a:p>
            <a:pPr algn="r"/>
            <a:r>
              <a:rPr lang="en-US" sz="1600" i="1" dirty="0">
                <a:solidFill>
                  <a:schemeClr val="accent3"/>
                </a:solidFill>
                <a:latin typeface="18 VAG Rounded Light   02390" pitchFamily="2" charset="0"/>
              </a:rPr>
              <a:t>“ALU, perform </a:t>
            </a:r>
            <a:r>
              <a:rPr lang="en-US" sz="1600" i="1" dirty="0">
                <a:solidFill>
                  <a:schemeClr val="accent1"/>
                </a:solidFill>
                <a:latin typeface="18 VAG Rounded Light   02390" pitchFamily="2" charset="0"/>
              </a:rPr>
              <a:t>Sub</a:t>
            </a:r>
            <a:r>
              <a:rPr lang="en-US" sz="1600" i="1" dirty="0">
                <a:solidFill>
                  <a:schemeClr val="accent3"/>
                </a:solidFill>
                <a:latin typeface="18 VAG Rounded Light   02390" pitchFamily="2" charset="0"/>
              </a:rPr>
              <a:t> op.”</a:t>
            </a:r>
          </a:p>
        </p:txBody>
      </p:sp>
      <p:grpSp>
        <p:nvGrpSpPr>
          <p:cNvPr id="3" name="Group 2">
            <a:extLst>
              <a:ext uri="{FF2B5EF4-FFF2-40B4-BE49-F238E27FC236}">
                <a16:creationId xmlns:a16="http://schemas.microsoft.com/office/drawing/2014/main" id="{C22929A2-EF02-C9D5-E993-7DD638EC1E69}"/>
              </a:ext>
            </a:extLst>
          </p:cNvPr>
          <p:cNvGrpSpPr/>
          <p:nvPr/>
        </p:nvGrpSpPr>
        <p:grpSpPr>
          <a:xfrm>
            <a:off x="9893024" y="4473198"/>
            <a:ext cx="2036871" cy="1772778"/>
            <a:chOff x="9893024" y="4473198"/>
            <a:chExt cx="2036871" cy="1772778"/>
          </a:xfrm>
        </p:grpSpPr>
        <p:pic>
          <p:nvPicPr>
            <p:cNvPr id="6" name="Picture 2">
              <a:extLst>
                <a:ext uri="{FF2B5EF4-FFF2-40B4-BE49-F238E27FC236}">
                  <a16:creationId xmlns:a16="http://schemas.microsoft.com/office/drawing/2014/main" id="{A19331B0-28ED-A307-F17E-193AF75EC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024" y="4893280"/>
              <a:ext cx="2036871" cy="1352696"/>
            </a:xfrm>
            <a:prstGeom prst="rect">
              <a:avLst/>
            </a:prstGeom>
            <a:noFill/>
            <a:extLst>
              <a:ext uri="{909E8E84-426E-40DD-AFC4-6F175D3DCCD1}">
                <a14:hiddenFill xmlns:a14="http://schemas.microsoft.com/office/drawing/2010/main">
                  <a:solidFill>
                    <a:srgbClr val="FFFFFF"/>
                  </a:solidFill>
                </a14:hiddenFill>
              </a:ext>
            </a:extLst>
          </p:spPr>
        </p:pic>
        <p:sp>
          <p:nvSpPr>
            <p:cNvPr id="469" name="TextBox 468">
              <a:extLst>
                <a:ext uri="{FF2B5EF4-FFF2-40B4-BE49-F238E27FC236}">
                  <a16:creationId xmlns:a16="http://schemas.microsoft.com/office/drawing/2014/main" id="{B4790F0E-D1BC-BE4A-4729-A60AE2B868C4}"/>
                </a:ext>
              </a:extLst>
            </p:cNvPr>
            <p:cNvSpPr txBox="1"/>
            <p:nvPr/>
          </p:nvSpPr>
          <p:spPr>
            <a:xfrm>
              <a:off x="9976835" y="4473198"/>
              <a:ext cx="1869249" cy="400110"/>
            </a:xfrm>
            <a:prstGeom prst="rect">
              <a:avLst/>
            </a:prstGeom>
            <a:noFill/>
          </p:spPr>
          <p:txBody>
            <a:bodyPr wrap="square" rtlCol="0">
              <a:spAutoFit/>
            </a:bodyPr>
            <a:lstStyle/>
            <a:p>
              <a:pPr algn="ctr"/>
              <a:r>
                <a:rPr lang="en-US" sz="2000" i="1" dirty="0">
                  <a:solidFill>
                    <a:schemeClr val="accent3"/>
                  </a:solidFill>
                  <a:latin typeface="18 VAG Rounded Light   02390" pitchFamily="2" charset="0"/>
                </a:rPr>
                <a:t>Mission Control</a:t>
              </a:r>
            </a:p>
          </p:txBody>
        </p:sp>
      </p:grpSp>
      <p:sp>
        <p:nvSpPr>
          <p:cNvPr id="470" name="Rectangle 469">
            <a:extLst>
              <a:ext uri="{FF2B5EF4-FFF2-40B4-BE49-F238E27FC236}">
                <a16:creationId xmlns:a16="http://schemas.microsoft.com/office/drawing/2014/main" id="{EC9BC15B-0CAB-FE0B-1A53-F9BBF5AF05F2}"/>
              </a:ext>
            </a:extLst>
          </p:cNvPr>
          <p:cNvSpPr/>
          <p:nvPr/>
        </p:nvSpPr>
        <p:spPr>
          <a:xfrm>
            <a:off x="167849" y="1067495"/>
            <a:ext cx="6486948" cy="1019304"/>
          </a:xfrm>
          <a:prstGeom prst="rect">
            <a:avLst/>
          </a:prstGeom>
          <a:solidFill>
            <a:schemeClr val="accent3"/>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pPr>
            <a:r>
              <a:rPr lang="en-US" sz="2000" dirty="0">
                <a:latin typeface="18 VAG Rounded Light   02390" pitchFamily="2" charset="0"/>
              </a:rPr>
              <a:t>Control and Datapath are two </a:t>
            </a:r>
            <a:r>
              <a:rPr lang="en-US" sz="2000" i="1" dirty="0">
                <a:latin typeface="18 VAG Rounded Light   02390" pitchFamily="2" charset="0"/>
              </a:rPr>
              <a:t>abstractions</a:t>
            </a:r>
            <a:r>
              <a:rPr lang="en-US" sz="2000" dirty="0">
                <a:latin typeface="18 VAG Rounded Light   02390" pitchFamily="2" charset="0"/>
              </a:rPr>
              <a:t> that together comprise the CPU. Under the hood, both are designed with combinational logic and/or state elements.</a:t>
            </a:r>
            <a:endParaRPr lang="en-US" sz="1800" dirty="0">
              <a:latin typeface="18 VAG Rounded Light   02390" pitchFamily="2" charset="0"/>
            </a:endParaRPr>
          </a:p>
        </p:txBody>
      </p:sp>
    </p:spTree>
    <p:extLst>
      <p:ext uri="{BB962C8B-B14F-4D97-AF65-F5344CB8AC3E}">
        <p14:creationId xmlns:p14="http://schemas.microsoft.com/office/powerpoint/2010/main" val="53054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66" grpId="0"/>
      <p:bldP spid="467" grpId="0"/>
      <p:bldP spid="4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E365-4617-75CC-A09E-9C2CBB6F9062}"/>
              </a:ext>
            </a:extLst>
          </p:cNvPr>
          <p:cNvSpPr>
            <a:spLocks noGrp="1"/>
          </p:cNvSpPr>
          <p:nvPr>
            <p:ph type="title"/>
          </p:nvPr>
        </p:nvSpPr>
        <p:spPr/>
        <p:txBody>
          <a:bodyPr/>
          <a:lstStyle/>
          <a:p>
            <a:r>
              <a:rPr lang="en-US" dirty="0"/>
              <a:t>Supporting all R-Type Instructions</a:t>
            </a:r>
          </a:p>
        </p:txBody>
      </p:sp>
      <p:graphicFrame>
        <p:nvGraphicFramePr>
          <p:cNvPr id="10" name="Table 5">
            <a:extLst>
              <a:ext uri="{FF2B5EF4-FFF2-40B4-BE49-F238E27FC236}">
                <a16:creationId xmlns:a16="http://schemas.microsoft.com/office/drawing/2014/main" id="{CE1CE618-681F-D56D-5CA0-5EAD184A6369}"/>
              </a:ext>
            </a:extLst>
          </p:cNvPr>
          <p:cNvGraphicFramePr>
            <a:graphicFrameLocks/>
          </p:cNvGraphicFramePr>
          <p:nvPr>
            <p:extLst>
              <p:ext uri="{D42A27DB-BD31-4B8C-83A1-F6EECF244321}">
                <p14:modId xmlns:p14="http://schemas.microsoft.com/office/powerpoint/2010/main" val="2521746042"/>
              </p:ext>
            </p:extLst>
          </p:nvPr>
        </p:nvGraphicFramePr>
        <p:xfrm>
          <a:off x="1263396" y="1000381"/>
          <a:ext cx="9665208" cy="3811368"/>
        </p:xfrm>
        <a:graphic>
          <a:graphicData uri="http://schemas.openxmlformats.org/drawingml/2006/table">
            <a:tbl>
              <a:tblPr>
                <a:tableStyleId>{5C22544A-7EE6-4342-B048-85BDC9FD1C3A}</a:tableStyleId>
              </a:tblPr>
              <a:tblGrid>
                <a:gridCol w="1828800">
                  <a:extLst>
                    <a:ext uri="{9D8B030D-6E8A-4147-A177-3AD203B41FA5}">
                      <a16:colId xmlns:a16="http://schemas.microsoft.com/office/drawing/2014/main" val="1624853830"/>
                    </a:ext>
                  </a:extLst>
                </a:gridCol>
                <a:gridCol w="1280160">
                  <a:extLst>
                    <a:ext uri="{9D8B030D-6E8A-4147-A177-3AD203B41FA5}">
                      <a16:colId xmlns:a16="http://schemas.microsoft.com/office/drawing/2014/main" val="797878386"/>
                    </a:ext>
                  </a:extLst>
                </a:gridCol>
                <a:gridCol w="1280160">
                  <a:extLst>
                    <a:ext uri="{9D8B030D-6E8A-4147-A177-3AD203B41FA5}">
                      <a16:colId xmlns:a16="http://schemas.microsoft.com/office/drawing/2014/main" val="1657610230"/>
                    </a:ext>
                  </a:extLst>
                </a:gridCol>
                <a:gridCol w="978408">
                  <a:extLst>
                    <a:ext uri="{9D8B030D-6E8A-4147-A177-3AD203B41FA5}">
                      <a16:colId xmlns:a16="http://schemas.microsoft.com/office/drawing/2014/main" val="953689441"/>
                    </a:ext>
                  </a:extLst>
                </a:gridCol>
                <a:gridCol w="1280160">
                  <a:extLst>
                    <a:ext uri="{9D8B030D-6E8A-4147-A177-3AD203B41FA5}">
                      <a16:colId xmlns:a16="http://schemas.microsoft.com/office/drawing/2014/main" val="2842259910"/>
                    </a:ext>
                  </a:extLst>
                </a:gridCol>
                <a:gridCol w="1828800">
                  <a:extLst>
                    <a:ext uri="{9D8B030D-6E8A-4147-A177-3AD203B41FA5}">
                      <a16:colId xmlns:a16="http://schemas.microsoft.com/office/drawing/2014/main" val="2051879303"/>
                    </a:ext>
                  </a:extLst>
                </a:gridCol>
                <a:gridCol w="1188720">
                  <a:extLst>
                    <a:ext uri="{9D8B030D-6E8A-4147-A177-3AD203B41FA5}">
                      <a16:colId xmlns:a16="http://schemas.microsoft.com/office/drawing/2014/main" val="1110699373"/>
                    </a:ext>
                  </a:extLst>
                </a:gridCol>
              </a:tblGrid>
              <a:tr h="306168">
                <a:tc>
                  <a:txBody>
                    <a:bodyPr/>
                    <a:lstStyle/>
                    <a:p>
                      <a:pPr algn="ctr">
                        <a:lnSpc>
                          <a:spcPct val="80000"/>
                        </a:lnSpc>
                      </a:pPr>
                      <a:r>
                        <a:rPr lang="en-US" sz="1600" b="1" i="0" dirty="0">
                          <a:solidFill>
                            <a:schemeClr val="bg1"/>
                          </a:solidFill>
                          <a:latin typeface="Courier New" panose="02070309020205020404" pitchFamily="49" charset="0"/>
                          <a:cs typeface="Courier New" panose="02070309020205020404" pitchFamily="49" charset="0"/>
                        </a:rPr>
                        <a:t>funct7</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6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6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600" b="1" i="0" dirty="0">
                          <a:solidFill>
                            <a:schemeClr val="bg1"/>
                          </a:solidFill>
                          <a:latin typeface="Courier New" panose="02070309020205020404" pitchFamily="49" charset="0"/>
                          <a:cs typeface="Courier New" panose="02070309020205020404" pitchFamily="49" charset="0"/>
                        </a:rPr>
                        <a:t>funct3</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6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600" b="1" i="0" dirty="0">
                          <a:solidFill>
                            <a:schemeClr val="bg1"/>
                          </a:solidFill>
                          <a:latin typeface="Courier New" panose="02070309020205020404" pitchFamily="49" charset="0"/>
                          <a:cs typeface="Courier New" panose="02070309020205020404" pitchFamily="49" charset="0"/>
                        </a:rPr>
                        <a:t>opcode</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endParaRPr lang="en-US" sz="1600" b="1" i="0" dirty="0">
                        <a:solidFill>
                          <a:schemeClr val="bg1"/>
                        </a:solidFill>
                        <a:latin typeface="Courier New" panose="02070309020205020404" pitchFamily="49" charset="0"/>
                        <a:cs typeface="Courier New" panose="020703090202050204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246549"/>
                  </a:ext>
                </a:extLst>
              </a:tr>
              <a:tr h="306168">
                <a:tc>
                  <a:txBody>
                    <a:bodyPr/>
                    <a:lstStyle/>
                    <a:p>
                      <a:pPr algn="ctr">
                        <a:lnSpc>
                          <a:spcPct val="80000"/>
                        </a:lnSpc>
                        <a:spcBef>
                          <a:spcPts val="400"/>
                        </a:spcBef>
                      </a:pPr>
                      <a:r>
                        <a:rPr lang="en-US" sz="2000" b="1" i="0" kern="1200" dirty="0">
                          <a:solidFill>
                            <a:schemeClr val="bg1"/>
                          </a:solidFill>
                          <a:effectLst/>
                          <a:latin typeface="Courier New" panose="02070309020205020404" pitchFamily="49" charset="0"/>
                          <a:ea typeface="+mn-ea"/>
                          <a:cs typeface="Courier New" panose="02070309020205020404" pitchFamily="49" charset="0"/>
                        </a:rPr>
                        <a:t>0000000 </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6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rs2 </a:t>
                      </a:r>
                      <a:endParaRPr lang="en-US" sz="16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6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rs1 </a:t>
                      </a:r>
                      <a:endParaRPr lang="en-US" sz="16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kern="1200" dirty="0">
                          <a:solidFill>
                            <a:schemeClr val="bg1"/>
                          </a:solidFill>
                          <a:effectLst/>
                          <a:latin typeface="Courier New" panose="02070309020205020404" pitchFamily="49" charset="0"/>
                          <a:ea typeface="+mn-ea"/>
                          <a:cs typeface="Courier New" panose="02070309020205020404" pitchFamily="49" charset="0"/>
                        </a:rPr>
                        <a:t>000 </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1600" b="1" i="0" kern="1200" dirty="0" err="1">
                          <a:solidFill>
                            <a:schemeClr val="tx1">
                              <a:lumMod val="50000"/>
                              <a:lumOff val="50000"/>
                            </a:schemeClr>
                          </a:solidFill>
                          <a:effectLst/>
                          <a:latin typeface="Courier New" panose="02070309020205020404" pitchFamily="49" charset="0"/>
                          <a:ea typeface="+mn-ea"/>
                          <a:cs typeface="Courier New" panose="02070309020205020404" pitchFamily="49" charset="0"/>
                        </a:rPr>
                        <a:t>rd</a:t>
                      </a:r>
                      <a:r>
                        <a:rPr lang="en-US" sz="1600" b="1" i="0" kern="1200" dirty="0">
                          <a:solidFill>
                            <a:schemeClr val="tx1">
                              <a:lumMod val="50000"/>
                              <a:lumOff val="50000"/>
                            </a:schemeClr>
                          </a:solidFill>
                          <a:effectLst/>
                          <a:latin typeface="Courier New" panose="02070309020205020404" pitchFamily="49" charset="0"/>
                          <a:ea typeface="+mn-ea"/>
                          <a:cs typeface="Courier New" panose="02070309020205020404" pitchFamily="49" charset="0"/>
                        </a:rPr>
                        <a:t> </a:t>
                      </a:r>
                      <a:endParaRPr lang="en-US" sz="16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kern="1200" dirty="0">
                          <a:solidFill>
                            <a:schemeClr val="bg1"/>
                          </a:solidFill>
                          <a:effectLst/>
                          <a:latin typeface="Courier New" panose="02070309020205020404" pitchFamily="49" charset="0"/>
                          <a:ea typeface="+mn-ea"/>
                          <a:cs typeface="Courier New" panose="02070309020205020404" pitchFamily="49" charset="0"/>
                        </a:rPr>
                        <a:t>0110011 </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80000"/>
                        </a:lnSpc>
                      </a:pPr>
                      <a:r>
                        <a:rPr lang="en-US" sz="1800" b="1" i="0" dirty="0">
                          <a:solidFill>
                            <a:schemeClr val="accent4"/>
                          </a:solidFill>
                          <a:effectLst/>
                          <a:latin typeface="Courier New" panose="02070309020205020404" pitchFamily="49" charset="0"/>
                          <a:cs typeface="Courier New" panose="02070309020205020404" pitchFamily="49" charset="0"/>
                        </a:rPr>
                        <a:t>add</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2588811"/>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000</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rPr>
                        <a:t>sub</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0984678"/>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001</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sll</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968598"/>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010</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slt</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6774115"/>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011</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sltu</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9922841"/>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100</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xor</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5244450"/>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101</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srl</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7760576"/>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101</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D9E056"/>
                          </a:solidFill>
                          <a:effectLst/>
                          <a:uLnTx/>
                          <a:uFillTx/>
                          <a:latin typeface="Courier New" panose="02070309020205020404" pitchFamily="49" charset="0"/>
                          <a:ea typeface="+mn-ea"/>
                          <a:cs typeface="Courier New" panose="02070309020205020404" pitchFamily="49" charset="0"/>
                        </a:rPr>
                        <a:t>sra</a:t>
                      </a:r>
                      <a:endPar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950094"/>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110</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rPr>
                        <a:t>or</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8979377"/>
                  </a:ext>
                </a:extLst>
              </a:tr>
              <a:tr h="306168">
                <a:tc>
                  <a:txBody>
                    <a:bodyPr/>
                    <a:lstStyle/>
                    <a:p>
                      <a:pPr algn="ctr">
                        <a:lnSpc>
                          <a:spcPct val="80000"/>
                        </a:lnSpc>
                        <a:spcBef>
                          <a:spcPts val="400"/>
                        </a:spcBef>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0000000</a:t>
                      </a:r>
                      <a:endParaRPr lang="en-US" sz="2000" b="1" i="0" dirty="0">
                        <a:solidFill>
                          <a:schemeClr val="bg1"/>
                        </a:solidFill>
                        <a:effectLst/>
                        <a:latin typeface="Courier New" panose="02070309020205020404" pitchFamily="49" charset="0"/>
                        <a:cs typeface="Courier New" panose="02070309020205020404" pitchFamily="49" charset="0"/>
                      </a:endParaRPr>
                    </a:p>
                  </a:txBody>
                  <a:tcPr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rs2</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rs1</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lang="en-US" sz="2000" b="1" i="0" dirty="0">
                          <a:solidFill>
                            <a:schemeClr val="bg1"/>
                          </a:solidFill>
                          <a:effectLst/>
                          <a:latin typeface="Courier New" panose="02070309020205020404" pitchFamily="49" charset="0"/>
                          <a:cs typeface="Courier New" panose="02070309020205020404" pitchFamily="49" charset="0"/>
                        </a:rPr>
                        <a:t>111</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1600" b="1" i="0" u="none" strike="noStrike" kern="1200" cap="none" spc="0" normalizeH="0" baseline="0" noProof="0" dirty="0" err="1">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rd</a:t>
                      </a:r>
                      <a:endParaRPr lang="en-US" sz="1800" b="1" i="0" dirty="0">
                        <a:solidFill>
                          <a:schemeClr val="tx1">
                            <a:lumMod val="50000"/>
                            <a:lumOff val="50000"/>
                          </a:schemeClr>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80000"/>
                        </a:lnSpc>
                      </a:pPr>
                      <a:r>
                        <a:rPr kumimoji="0" lang="en-US" sz="20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0110011</a:t>
                      </a:r>
                      <a:endParaRPr lang="en-US" sz="1800" b="1" i="0" dirty="0">
                        <a:solidFill>
                          <a:schemeClr val="bg1"/>
                        </a:solidFill>
                        <a:effectLst/>
                        <a:latin typeface="Courier New" panose="02070309020205020404" pitchFamily="49" charset="0"/>
                        <a:cs typeface="Courier New" panose="02070309020205020404" pitchFamily="49" charset="0"/>
                      </a:endParaRP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377" rtl="0" eaLnBrk="1" fontAlgn="auto" latinLnBrk="0" hangingPunct="1">
                        <a:lnSpc>
                          <a:spcPct val="8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9E056"/>
                          </a:solidFill>
                          <a:effectLst/>
                          <a:uLnTx/>
                          <a:uFillTx/>
                          <a:latin typeface="Courier New" panose="02070309020205020404" pitchFamily="49" charset="0"/>
                          <a:ea typeface="+mn-ea"/>
                          <a:cs typeface="Courier New" panose="02070309020205020404" pitchFamily="49" charset="0"/>
                        </a:rPr>
                        <a:t>and</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9242299"/>
                  </a:ext>
                </a:extLst>
              </a:tr>
            </a:tbl>
          </a:graphicData>
        </a:graphic>
      </p:graphicFrame>
      <p:sp>
        <p:nvSpPr>
          <p:cNvPr id="4" name="Freeform 3">
            <a:extLst>
              <a:ext uri="{FF2B5EF4-FFF2-40B4-BE49-F238E27FC236}">
                <a16:creationId xmlns:a16="http://schemas.microsoft.com/office/drawing/2014/main" id="{821C6EE5-C9D4-6800-B7EA-DB8D01EDE3A0}"/>
              </a:ext>
            </a:extLst>
          </p:cNvPr>
          <p:cNvSpPr>
            <a:spLocks/>
          </p:cNvSpPr>
          <p:nvPr/>
        </p:nvSpPr>
        <p:spPr>
          <a:xfrm>
            <a:off x="395304" y="4412196"/>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accent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6" name="Rectangle 5">
            <a:extLst>
              <a:ext uri="{FF2B5EF4-FFF2-40B4-BE49-F238E27FC236}">
                <a16:creationId xmlns:a16="http://schemas.microsoft.com/office/drawing/2014/main" id="{DC01D561-C9C5-3877-0AD1-E7AD2995E799}"/>
              </a:ext>
            </a:extLst>
          </p:cNvPr>
          <p:cNvSpPr/>
          <p:nvPr/>
        </p:nvSpPr>
        <p:spPr>
          <a:xfrm>
            <a:off x="3017520" y="5125683"/>
            <a:ext cx="6228079" cy="1053232"/>
          </a:xfrm>
          <a:prstGeom prst="rect">
            <a:avLst/>
          </a:prstGeom>
          <a:no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nSpc>
                <a:spcPct val="90000"/>
              </a:lnSpc>
              <a:spcBef>
                <a:spcPts val="600"/>
              </a:spcBef>
            </a:pPr>
            <a:r>
              <a:rPr lang="en-US" sz="2400" dirty="0">
                <a:solidFill>
                  <a:schemeClr val="accent2"/>
                </a:solidFill>
                <a:latin typeface="18 VAG Rounded Light   02390" pitchFamily="2" charset="0"/>
              </a:rPr>
              <a:t>The </a:t>
            </a:r>
            <a:r>
              <a:rPr lang="en-US" sz="2400" dirty="0">
                <a:solidFill>
                  <a:schemeClr val="accent3"/>
                </a:solidFill>
                <a:latin typeface="18 VAG Rounded Light   02390" pitchFamily="2" charset="0"/>
              </a:rPr>
              <a:t>Control Logic</a:t>
            </a:r>
            <a:r>
              <a:rPr lang="en-US" sz="2400" dirty="0">
                <a:solidFill>
                  <a:schemeClr val="accent2"/>
                </a:solidFill>
                <a:latin typeface="18 VAG Rounded Light   02390" pitchFamily="2" charset="0"/>
              </a:rPr>
              <a:t> decodes </a:t>
            </a:r>
            <a:r>
              <a:rPr lang="en-US" sz="2400" b="1" dirty="0">
                <a:solidFill>
                  <a:schemeClr val="accent2"/>
                </a:solidFill>
                <a:latin typeface="Courier New" panose="02070309020205020404" pitchFamily="49" charset="0"/>
                <a:cs typeface="Courier New" panose="02070309020205020404" pitchFamily="49" charset="0"/>
              </a:rPr>
              <a:t>funct3</a:t>
            </a:r>
            <a:r>
              <a:rPr lang="en-US" sz="2400" dirty="0">
                <a:solidFill>
                  <a:schemeClr val="accent2"/>
                </a:solidFill>
                <a:latin typeface="18 VAG Rounded Light   02390" pitchFamily="2" charset="0"/>
              </a:rPr>
              <a:t>, </a:t>
            </a:r>
            <a:r>
              <a:rPr lang="en-US" sz="2400" b="1" dirty="0">
                <a:solidFill>
                  <a:schemeClr val="accent2"/>
                </a:solidFill>
                <a:latin typeface="Courier New" panose="02070309020205020404" pitchFamily="49" charset="0"/>
                <a:cs typeface="Courier New" panose="02070309020205020404" pitchFamily="49" charset="0"/>
              </a:rPr>
              <a:t>funct7</a:t>
            </a:r>
            <a:r>
              <a:rPr lang="en-US" sz="2400" dirty="0">
                <a:solidFill>
                  <a:schemeClr val="accent2"/>
                </a:solidFill>
                <a:latin typeface="18 VAG Rounded Light   02390" pitchFamily="2" charset="0"/>
              </a:rPr>
              <a:t> instruction fields and selects appropriate </a:t>
            </a:r>
            <a:r>
              <a:rPr lang="en-US" sz="2400" dirty="0">
                <a:solidFill>
                  <a:schemeClr val="accent1"/>
                </a:solidFill>
                <a:latin typeface="18 VAG Rounded Light   02390" pitchFamily="2" charset="0"/>
              </a:rPr>
              <a:t>ALU</a:t>
            </a:r>
            <a:r>
              <a:rPr lang="en-US" sz="2400" dirty="0">
                <a:solidFill>
                  <a:schemeClr val="accent2"/>
                </a:solidFill>
                <a:latin typeface="18 VAG Rounded Light   02390" pitchFamily="2" charset="0"/>
              </a:rPr>
              <a:t> function by setting the control line </a:t>
            </a:r>
            <a:r>
              <a:rPr lang="en-US" sz="2400" dirty="0" err="1">
                <a:solidFill>
                  <a:schemeClr val="accent3"/>
                </a:solidFill>
                <a:latin typeface="18 VAG Rounded Light   02390" pitchFamily="2" charset="0"/>
              </a:rPr>
              <a:t>ALUSel</a:t>
            </a:r>
            <a:r>
              <a:rPr lang="en-US" sz="2400" dirty="0">
                <a:solidFill>
                  <a:schemeClr val="accent2"/>
                </a:solidFill>
                <a:latin typeface="18 VAG Rounded Light   02390" pitchFamily="2" charset="0"/>
              </a:rPr>
              <a:t>.</a:t>
            </a:r>
          </a:p>
        </p:txBody>
      </p:sp>
      <p:grpSp>
        <p:nvGrpSpPr>
          <p:cNvPr id="3" name="Group 2">
            <a:extLst>
              <a:ext uri="{FF2B5EF4-FFF2-40B4-BE49-F238E27FC236}">
                <a16:creationId xmlns:a16="http://schemas.microsoft.com/office/drawing/2014/main" id="{7F6744FE-59E6-FF42-F070-951F891BA253}"/>
              </a:ext>
            </a:extLst>
          </p:cNvPr>
          <p:cNvGrpSpPr/>
          <p:nvPr/>
        </p:nvGrpSpPr>
        <p:grpSpPr>
          <a:xfrm>
            <a:off x="573281" y="5336528"/>
            <a:ext cx="1712719" cy="902702"/>
            <a:chOff x="573281" y="5336528"/>
            <a:chExt cx="1712719" cy="902702"/>
          </a:xfrm>
        </p:grpSpPr>
        <p:cxnSp>
          <p:nvCxnSpPr>
            <p:cNvPr id="5" name="Straight Arrow Connector 4">
              <a:extLst>
                <a:ext uri="{FF2B5EF4-FFF2-40B4-BE49-F238E27FC236}">
                  <a16:creationId xmlns:a16="http://schemas.microsoft.com/office/drawing/2014/main" id="{7E628D7B-D926-042A-17DC-530C434EEED6}"/>
                </a:ext>
              </a:extLst>
            </p:cNvPr>
            <p:cNvCxnSpPr>
              <a:cxnSpLocks/>
            </p:cNvCxnSpPr>
            <p:nvPr/>
          </p:nvCxnSpPr>
          <p:spPr>
            <a:xfrm flipH="1" flipV="1">
              <a:off x="723905" y="5336528"/>
              <a:ext cx="0" cy="27432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B27C7F-F693-9EB0-B421-8C2C7EAD0DE2}"/>
                </a:ext>
              </a:extLst>
            </p:cNvPr>
            <p:cNvSpPr txBox="1"/>
            <p:nvPr/>
          </p:nvSpPr>
          <p:spPr>
            <a:xfrm>
              <a:off x="573281" y="5595143"/>
              <a:ext cx="1712719" cy="644087"/>
            </a:xfrm>
            <a:prstGeom prst="rect">
              <a:avLst/>
            </a:prstGeom>
            <a:noFill/>
          </p:spPr>
          <p:txBody>
            <a:bodyPr wrap="square" rtlCol="0">
              <a:spAutoFit/>
            </a:bodyPr>
            <a:lstStyle/>
            <a:p>
              <a:pP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nSpc>
                  <a:spcPct val="85000"/>
                </a:lnSpc>
              </a:pPr>
              <a:r>
                <a:rPr lang="en-US" sz="1400" dirty="0" err="1">
                  <a:solidFill>
                    <a:schemeClr val="accent1"/>
                  </a:solidFill>
                  <a:latin typeface="18 VAG Rounded Light   02390" pitchFamily="2" charset="0"/>
                </a:rPr>
                <a:t>add,sub,xor,and,or,slt,sltu,sll,sra,srl</a:t>
              </a:r>
              <a:endParaRPr lang="en-US" sz="1400" dirty="0">
                <a:solidFill>
                  <a:schemeClr val="accent1"/>
                </a:solidFill>
                <a:latin typeface="18 VAG Rounded Light   02390" pitchFamily="2" charset="0"/>
              </a:endParaRPr>
            </a:p>
          </p:txBody>
        </p:sp>
      </p:grpSp>
      <p:sp>
        <p:nvSpPr>
          <p:cNvPr id="9" name="TextBox 8">
            <a:extLst>
              <a:ext uri="{FF2B5EF4-FFF2-40B4-BE49-F238E27FC236}">
                <a16:creationId xmlns:a16="http://schemas.microsoft.com/office/drawing/2014/main" id="{81DAFB9F-3454-2F4E-CBB3-0FB16741EB95}"/>
              </a:ext>
            </a:extLst>
          </p:cNvPr>
          <p:cNvSpPr txBox="1"/>
          <p:nvPr/>
        </p:nvSpPr>
        <p:spPr>
          <a:xfrm>
            <a:off x="10068560" y="5595143"/>
            <a:ext cx="2007536" cy="590931"/>
          </a:xfrm>
          <a:prstGeom prst="rect">
            <a:avLst/>
          </a:prstGeom>
          <a:noFill/>
        </p:spPr>
        <p:txBody>
          <a:bodyPr wrap="square">
            <a:spAutoFit/>
          </a:bodyPr>
          <a:lstStyle/>
          <a:p>
            <a:pPr algn="r">
              <a:lnSpc>
                <a:spcPct val="90000"/>
              </a:lnSpc>
            </a:pPr>
            <a:r>
              <a:rPr lang="en-US" sz="1800" dirty="0">
                <a:solidFill>
                  <a:schemeClr val="accent1"/>
                </a:solidFill>
                <a:latin typeface="18 VAG Rounded Light   02390" pitchFamily="2" charset="0"/>
              </a:rPr>
              <a:t>Check out Project 3 for the full ALU!</a:t>
            </a:r>
          </a:p>
        </p:txBody>
      </p:sp>
      <p:sp>
        <p:nvSpPr>
          <p:cNvPr id="11" name="Freeform 10">
            <a:extLst>
              <a:ext uri="{FF2B5EF4-FFF2-40B4-BE49-F238E27FC236}">
                <a16:creationId xmlns:a16="http://schemas.microsoft.com/office/drawing/2014/main" id="{69CF599B-864B-D2B1-551E-993ECF8D7943}"/>
              </a:ext>
            </a:extLst>
          </p:cNvPr>
          <p:cNvSpPr/>
          <p:nvPr/>
        </p:nvSpPr>
        <p:spPr>
          <a:xfrm>
            <a:off x="2763520" y="4811749"/>
            <a:ext cx="264160" cy="644171"/>
          </a:xfrm>
          <a:custGeom>
            <a:avLst/>
            <a:gdLst>
              <a:gd name="connsiteX0" fmla="*/ 264160 w 264160"/>
              <a:gd name="connsiteY0" fmla="*/ 477520 h 477520"/>
              <a:gd name="connsiteX1" fmla="*/ 223520 w 264160"/>
              <a:gd name="connsiteY1" fmla="*/ 426720 h 477520"/>
              <a:gd name="connsiteX2" fmla="*/ 193040 w 264160"/>
              <a:gd name="connsiteY2" fmla="*/ 396240 h 477520"/>
              <a:gd name="connsiteX3" fmla="*/ 121920 w 264160"/>
              <a:gd name="connsiteY3" fmla="*/ 294640 h 477520"/>
              <a:gd name="connsiteX4" fmla="*/ 101600 w 264160"/>
              <a:gd name="connsiteY4" fmla="*/ 254000 h 477520"/>
              <a:gd name="connsiteX5" fmla="*/ 71120 w 264160"/>
              <a:gd name="connsiteY5" fmla="*/ 213360 h 477520"/>
              <a:gd name="connsiteX6" fmla="*/ 30480 w 264160"/>
              <a:gd name="connsiteY6" fmla="*/ 111760 h 477520"/>
              <a:gd name="connsiteX7" fmla="*/ 10160 w 264160"/>
              <a:gd name="connsiteY7" fmla="*/ 50800 h 477520"/>
              <a:gd name="connsiteX8" fmla="*/ 0 w 264160"/>
              <a:gd name="connsiteY8" fmla="*/ 20320 h 477520"/>
              <a:gd name="connsiteX9" fmla="*/ 0 w 264160"/>
              <a:gd name="connsiteY9" fmla="*/ 0 h 47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4160" h="477520">
                <a:moveTo>
                  <a:pt x="264160" y="477520"/>
                </a:moveTo>
                <a:cubicBezTo>
                  <a:pt x="250613" y="460587"/>
                  <a:pt x="237800" y="443040"/>
                  <a:pt x="223520" y="426720"/>
                </a:cubicBezTo>
                <a:cubicBezTo>
                  <a:pt x="214058" y="415907"/>
                  <a:pt x="202391" y="407149"/>
                  <a:pt x="193040" y="396240"/>
                </a:cubicBezTo>
                <a:cubicBezTo>
                  <a:pt x="177749" y="378400"/>
                  <a:pt x="128915" y="308630"/>
                  <a:pt x="121920" y="294640"/>
                </a:cubicBezTo>
                <a:cubicBezTo>
                  <a:pt x="115147" y="281093"/>
                  <a:pt x="109627" y="266843"/>
                  <a:pt x="101600" y="254000"/>
                </a:cubicBezTo>
                <a:cubicBezTo>
                  <a:pt x="92625" y="239641"/>
                  <a:pt x="80095" y="227719"/>
                  <a:pt x="71120" y="213360"/>
                </a:cubicBezTo>
                <a:cubicBezTo>
                  <a:pt x="49764" y="179190"/>
                  <a:pt x="43508" y="150845"/>
                  <a:pt x="30480" y="111760"/>
                </a:cubicBezTo>
                <a:lnTo>
                  <a:pt x="10160" y="50800"/>
                </a:lnTo>
                <a:cubicBezTo>
                  <a:pt x="6773" y="40640"/>
                  <a:pt x="0" y="31030"/>
                  <a:pt x="0" y="20320"/>
                </a:cubicBezTo>
                <a:lnTo>
                  <a:pt x="0" y="0"/>
                </a:ln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a:extLst>
              <a:ext uri="{FF2B5EF4-FFF2-40B4-BE49-F238E27FC236}">
                <a16:creationId xmlns:a16="http://schemas.microsoft.com/office/drawing/2014/main" id="{DA1B4060-0E45-A3B1-6B7E-161699A0CB3C}"/>
              </a:ext>
            </a:extLst>
          </p:cNvPr>
          <p:cNvSpPr/>
          <p:nvPr/>
        </p:nvSpPr>
        <p:spPr>
          <a:xfrm>
            <a:off x="6217908" y="4811749"/>
            <a:ext cx="91452" cy="298731"/>
          </a:xfrm>
          <a:custGeom>
            <a:avLst/>
            <a:gdLst>
              <a:gd name="connsiteX0" fmla="*/ 101612 w 101612"/>
              <a:gd name="connsiteY0" fmla="*/ 243840 h 243840"/>
              <a:gd name="connsiteX1" fmla="*/ 40652 w 101612"/>
              <a:gd name="connsiteY1" fmla="*/ 71120 h 243840"/>
              <a:gd name="connsiteX2" fmla="*/ 12 w 101612"/>
              <a:gd name="connsiteY2" fmla="*/ 0 h 243840"/>
            </a:gdLst>
            <a:ahLst/>
            <a:cxnLst>
              <a:cxn ang="0">
                <a:pos x="connsiteX0" y="connsiteY0"/>
              </a:cxn>
              <a:cxn ang="0">
                <a:pos x="connsiteX1" y="connsiteY1"/>
              </a:cxn>
              <a:cxn ang="0">
                <a:pos x="connsiteX2" y="connsiteY2"/>
              </a:cxn>
            </a:cxnLst>
            <a:rect l="l" t="t" r="r" b="b"/>
            <a:pathLst>
              <a:path w="101612" h="243840">
                <a:moveTo>
                  <a:pt x="101612" y="243840"/>
                </a:moveTo>
                <a:cubicBezTo>
                  <a:pt x="81292" y="186267"/>
                  <a:pt x="64996" y="127111"/>
                  <a:pt x="40652" y="71120"/>
                </a:cubicBezTo>
                <a:cubicBezTo>
                  <a:pt x="-1867" y="-26673"/>
                  <a:pt x="12" y="39299"/>
                  <a:pt x="12" y="0"/>
                </a:cubicBezTo>
              </a:path>
            </a:pathLst>
          </a:cu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403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A755B-93F3-A89D-2659-1A465250CBE5}"/>
              </a:ext>
            </a:extLst>
          </p:cNvPr>
          <p:cNvSpPr>
            <a:spLocks noGrp="1"/>
          </p:cNvSpPr>
          <p:nvPr>
            <p:ph type="body" idx="1"/>
          </p:nvPr>
        </p:nvSpPr>
        <p:spPr>
          <a:xfrm>
            <a:off x="5842474" y="909321"/>
            <a:ext cx="6126480" cy="5364480"/>
          </a:xfrm>
        </p:spPr>
        <p:txBody>
          <a:bodyPr/>
          <a:lstStyle/>
          <a:p>
            <a:r>
              <a:rPr lang="en-US" dirty="0">
                <a:solidFill>
                  <a:schemeClr val="bg1">
                    <a:lumMod val="50000"/>
                    <a:alpha val="99000"/>
                  </a:schemeClr>
                </a:solidFill>
              </a:rPr>
              <a:t>Building a RISC-V Processor</a:t>
            </a:r>
          </a:p>
          <a:p>
            <a:r>
              <a:rPr lang="en-US" dirty="0">
                <a:solidFill>
                  <a:schemeClr val="bg1">
                    <a:lumMod val="50000"/>
                    <a:alpha val="99000"/>
                  </a:schemeClr>
                </a:solidFill>
              </a:rPr>
              <a:t>CPU Elements and Stages</a:t>
            </a: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add</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sub</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alpha val="99000"/>
                  </a:schemeClr>
                </a:solidFill>
              </a:rPr>
              <a:t>Datapath with </a:t>
            </a:r>
            <a:r>
              <a:rPr lang="en-US" dirty="0" err="1">
                <a:solidFill>
                  <a:schemeClr val="bg1">
                    <a:alpha val="99000"/>
                  </a:schemeClr>
                </a:solidFill>
              </a:rPr>
              <a:t>immediates</a:t>
            </a:r>
            <a:r>
              <a:rPr lang="en-US" dirty="0">
                <a:solidFill>
                  <a:schemeClr val="bg1">
                    <a:alpha val="99000"/>
                  </a:schemeClr>
                </a:solidFill>
              </a:rPr>
              <a:t>: </a:t>
            </a:r>
            <a:r>
              <a:rPr lang="en-US" b="1" dirty="0" err="1">
                <a:solidFill>
                  <a:schemeClr val="bg1">
                    <a:alpha val="99000"/>
                  </a:schemeClr>
                </a:solidFill>
                <a:latin typeface="Courier New" panose="02070309020205020404" pitchFamily="49" charset="0"/>
                <a:cs typeface="Courier New" panose="02070309020205020404" pitchFamily="49" charset="0"/>
              </a:rPr>
              <a:t>addi</a:t>
            </a:r>
            <a:endParaRPr lang="en-US" dirty="0">
              <a:solidFill>
                <a:schemeClr val="bg1">
                  <a:alpha val="99000"/>
                </a:schemeClr>
              </a:solidFill>
            </a:endParaRPr>
          </a:p>
        </p:txBody>
      </p:sp>
      <p:sp>
        <p:nvSpPr>
          <p:cNvPr id="3" name="Title 2">
            <a:extLst>
              <a:ext uri="{FF2B5EF4-FFF2-40B4-BE49-F238E27FC236}">
                <a16:creationId xmlns:a16="http://schemas.microsoft.com/office/drawing/2014/main" id="{BFF41A20-6AE6-AC58-1381-F24F46BC286C}"/>
              </a:ext>
            </a:extLst>
          </p:cNvPr>
          <p:cNvSpPr>
            <a:spLocks noGrp="1"/>
          </p:cNvSpPr>
          <p:nvPr>
            <p:ph type="title"/>
          </p:nvPr>
        </p:nvSpPr>
        <p:spPr/>
        <p:txBody>
          <a:bodyPr/>
          <a:lstStyle/>
          <a:p>
            <a:r>
              <a:rPr lang="en-US" dirty="0"/>
              <a:t>Datapath with </a:t>
            </a:r>
            <a:r>
              <a:rPr lang="en-US" dirty="0" err="1"/>
              <a:t>Immediates</a:t>
            </a:r>
            <a:r>
              <a:rPr lang="en-US" dirty="0"/>
              <a:t>: </a:t>
            </a:r>
            <a:r>
              <a:rPr lang="en-US" dirty="0" err="1">
                <a:latin typeface="Courier New" panose="02070309020205020404" pitchFamily="49" charset="0"/>
                <a:cs typeface="Courier New" panose="02070309020205020404" pitchFamily="49" charset="0"/>
              </a:rPr>
              <a:t>addi</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9809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6009-C53D-6E19-D3AA-B86E8E7E95DE}"/>
              </a:ext>
            </a:extLst>
          </p:cNvPr>
          <p:cNvSpPr>
            <a:spLocks noGrp="1"/>
          </p:cNvSpPr>
          <p:nvPr>
            <p:ph type="title"/>
          </p:nvPr>
        </p:nvSpPr>
        <p:spPr/>
        <p:txBody>
          <a:bodyPr/>
          <a:lstStyle/>
          <a:p>
            <a:r>
              <a:rPr lang="en-US" dirty="0"/>
              <a:t>Implementing the </a:t>
            </a:r>
            <a:r>
              <a:rPr lang="en-US" dirty="0" err="1">
                <a:solidFill>
                  <a:schemeClr val="bg2"/>
                </a:solidFill>
                <a:latin typeface="Courier New" panose="02070309020205020404" pitchFamily="49" charset="0"/>
                <a:cs typeface="Courier New" panose="02070309020205020404" pitchFamily="49" charset="0"/>
              </a:rPr>
              <a:t>addi</a:t>
            </a:r>
            <a:r>
              <a:rPr lang="en-US" dirty="0"/>
              <a:t> Instruction</a:t>
            </a:r>
          </a:p>
        </p:txBody>
      </p:sp>
      <p:sp>
        <p:nvSpPr>
          <p:cNvPr id="3" name="Content Placeholder 2">
            <a:extLst>
              <a:ext uri="{FF2B5EF4-FFF2-40B4-BE49-F238E27FC236}">
                <a16:creationId xmlns:a16="http://schemas.microsoft.com/office/drawing/2014/main" id="{55BFB910-0461-FC6D-CC52-AF799E04FD97}"/>
              </a:ext>
            </a:extLst>
          </p:cNvPr>
          <p:cNvSpPr>
            <a:spLocks noGrp="1"/>
          </p:cNvSpPr>
          <p:nvPr>
            <p:ph idx="1"/>
          </p:nvPr>
        </p:nvSpPr>
        <p:spPr>
          <a:xfrm>
            <a:off x="288413" y="916710"/>
            <a:ext cx="11693790" cy="5270730"/>
          </a:xfrm>
        </p:spPr>
        <p:txBody>
          <a:bodyPr>
            <a:noAutofit/>
          </a:bodyPr>
          <a:lstStyle/>
          <a:p>
            <a:r>
              <a:rPr lang="en-US" sz="3200" dirty="0"/>
              <a:t>Suppose we add a new instruction: </a:t>
            </a:r>
            <a:r>
              <a:rPr lang="en-US" sz="3200" dirty="0" err="1">
                <a:solidFill>
                  <a:schemeClr val="bg1"/>
                </a:solidFill>
                <a:latin typeface="Courier New" panose="02070309020205020404" pitchFamily="49" charset="0"/>
                <a:cs typeface="Courier New" panose="02070309020205020404" pitchFamily="49" charset="0"/>
              </a:rPr>
              <a:t>addi</a:t>
            </a:r>
            <a:r>
              <a:rPr lang="en-US" sz="3200" dirty="0"/>
              <a:t>, RV32I </a:t>
            </a:r>
            <a:r>
              <a:rPr lang="en-US" sz="3200" b="0" dirty="0">
                <a:solidFill>
                  <a:schemeClr val="accent4"/>
                </a:solidFill>
                <a:latin typeface="18 VAG Rounded Light   02390" pitchFamily="2" charset="0"/>
              </a:rPr>
              <a:t>I-Format</a:t>
            </a:r>
            <a:r>
              <a:rPr lang="en-US" sz="3200" dirty="0"/>
              <a:t>:</a:t>
            </a:r>
          </a:p>
          <a:p>
            <a:endParaRPr lang="en-US" sz="3200" dirty="0"/>
          </a:p>
          <a:p>
            <a:endParaRPr lang="en-US" sz="3200" dirty="0"/>
          </a:p>
          <a:p>
            <a:endParaRPr lang="en-US" sz="3200" dirty="0"/>
          </a:p>
          <a:p>
            <a:endParaRPr lang="en-US" sz="3200" dirty="0"/>
          </a:p>
          <a:p>
            <a:r>
              <a:rPr lang="en-US" sz="3200" dirty="0"/>
              <a:t>The </a:t>
            </a:r>
            <a:r>
              <a:rPr lang="en-US" sz="3200" dirty="0" err="1">
                <a:solidFill>
                  <a:schemeClr val="bg1"/>
                </a:solidFill>
                <a:latin typeface="Courier New" panose="02070309020205020404" pitchFamily="49" charset="0"/>
                <a:cs typeface="Courier New" panose="02070309020205020404" pitchFamily="49" charset="0"/>
              </a:rPr>
              <a:t>addi</a:t>
            </a:r>
            <a:r>
              <a:rPr lang="en-US" sz="3200" dirty="0"/>
              <a:t> instruction updates the same two states as before.</a:t>
            </a:r>
            <a:br>
              <a:rPr lang="en-US" sz="3200" dirty="0"/>
            </a:br>
            <a:r>
              <a:rPr lang="en-US" sz="3200" dirty="0"/>
              <a:t>But we now need to build an </a:t>
            </a:r>
            <a:r>
              <a:rPr lang="en-US" sz="3200" b="0" dirty="0">
                <a:solidFill>
                  <a:schemeClr val="accent5"/>
                </a:solidFill>
                <a:latin typeface="18 VAG Rounded Light   02390" pitchFamily="2" charset="0"/>
              </a:rPr>
              <a:t>immediate </a:t>
            </a:r>
            <a:r>
              <a:rPr lang="en-US" sz="3200" dirty="0" err="1">
                <a:solidFill>
                  <a:schemeClr val="accent5"/>
                </a:solidFill>
                <a:latin typeface="Courier New" panose="02070309020205020404" pitchFamily="49" charset="0"/>
                <a:cs typeface="Courier New" panose="02070309020205020404" pitchFamily="49" charset="0"/>
              </a:rPr>
              <a:t>imm</a:t>
            </a:r>
            <a:r>
              <a:rPr lang="en-US" sz="3200" dirty="0"/>
              <a:t>!</a:t>
            </a:r>
          </a:p>
          <a:p>
            <a:pPr lvl="1"/>
            <a:r>
              <a:rPr lang="en-US" sz="2800" dirty="0" err="1"/>
              <a:t>RegFile</a:t>
            </a:r>
            <a:r>
              <a:rPr lang="en-US" sz="2800" dirty="0"/>
              <a:t>		</a:t>
            </a:r>
            <a:r>
              <a:rPr lang="en-US" sz="2800" b="1" dirty="0">
                <a:latin typeface="Courier New" panose="02070309020205020404" pitchFamily="49" charset="0"/>
                <a:cs typeface="Courier New" panose="02070309020205020404" pitchFamily="49" charset="0"/>
              </a:rPr>
              <a:t>Reg[</a:t>
            </a:r>
            <a:r>
              <a:rPr lang="en-US" sz="2800" b="1" dirty="0" err="1">
                <a:latin typeface="Courier New" panose="02070309020205020404" pitchFamily="49" charset="0"/>
                <a:cs typeface="Courier New" panose="02070309020205020404" pitchFamily="49" charset="0"/>
              </a:rPr>
              <a:t>rd</a:t>
            </a:r>
            <a:r>
              <a:rPr lang="en-US" sz="2800" b="1" dirty="0">
                <a:latin typeface="Courier New" panose="02070309020205020404" pitchFamily="49" charset="0"/>
                <a:cs typeface="Courier New" panose="02070309020205020404" pitchFamily="49" charset="0"/>
              </a:rPr>
              <a:t>] = Reg[rs1] + </a:t>
            </a:r>
            <a:r>
              <a:rPr lang="en-US" sz="2800" b="1" dirty="0" err="1">
                <a:solidFill>
                  <a:schemeClr val="accent5"/>
                </a:solidFill>
                <a:latin typeface="Courier New" panose="02070309020205020404" pitchFamily="49" charset="0"/>
                <a:cs typeface="Courier New" panose="02070309020205020404" pitchFamily="49" charset="0"/>
              </a:rPr>
              <a:t>imm</a:t>
            </a:r>
            <a:endParaRPr lang="en-US" sz="2800" b="1" dirty="0">
              <a:solidFill>
                <a:schemeClr val="accent5"/>
              </a:solidFill>
              <a:latin typeface="Courier New" panose="02070309020205020404" pitchFamily="49" charset="0"/>
              <a:cs typeface="Courier New" panose="02070309020205020404" pitchFamily="49" charset="0"/>
            </a:endParaRPr>
          </a:p>
          <a:p>
            <a:pPr lvl="1"/>
            <a:r>
              <a:rPr lang="en-US" sz="2800" dirty="0"/>
              <a:t>PC		</a:t>
            </a:r>
            <a:r>
              <a:rPr lang="en-US" sz="2800" b="1" dirty="0">
                <a:latin typeface="Courier New" panose="02070309020205020404" pitchFamily="49" charset="0"/>
                <a:cs typeface="Courier New" panose="02070309020205020404" pitchFamily="49" charset="0"/>
              </a:rPr>
              <a:t>PC = PC + 4</a:t>
            </a:r>
          </a:p>
        </p:txBody>
      </p:sp>
      <p:sp>
        <p:nvSpPr>
          <p:cNvPr id="9" name="Rectangle 8">
            <a:extLst>
              <a:ext uri="{FF2B5EF4-FFF2-40B4-BE49-F238E27FC236}">
                <a16:creationId xmlns:a16="http://schemas.microsoft.com/office/drawing/2014/main" id="{1AB1BE4E-FC5B-FFF6-DAC8-273D0F48E4F2}"/>
              </a:ext>
            </a:extLst>
          </p:cNvPr>
          <p:cNvSpPr/>
          <p:nvPr/>
        </p:nvSpPr>
        <p:spPr>
          <a:xfrm>
            <a:off x="2865943" y="1508548"/>
            <a:ext cx="6460113" cy="646331"/>
          </a:xfrm>
          <a:prstGeom prst="rect">
            <a:avLst/>
          </a:prstGeom>
        </p:spPr>
        <p:txBody>
          <a:bodyPr wrap="square">
            <a:spAutoFit/>
          </a:bodyPr>
          <a:lstStyle/>
          <a:p>
            <a:pPr marL="75007" indent="-75007" algn="ctr"/>
            <a:r>
              <a:rPr lang="en-US" sz="3600" b="1" dirty="0" err="1">
                <a:solidFill>
                  <a:schemeClr val="bg1"/>
                </a:solidFill>
                <a:latin typeface="Courier"/>
                <a:cs typeface="Courier"/>
              </a:rPr>
              <a:t>addi</a:t>
            </a:r>
            <a:r>
              <a:rPr lang="en-US" sz="3600" b="1" dirty="0">
                <a:solidFill>
                  <a:schemeClr val="bg1"/>
                </a:solidFill>
                <a:latin typeface="Courier"/>
                <a:cs typeface="Courier"/>
              </a:rPr>
              <a:t>  </a:t>
            </a:r>
            <a:r>
              <a:rPr lang="en-US" sz="3600" b="1" dirty="0" err="1">
                <a:solidFill>
                  <a:schemeClr val="bg1"/>
                </a:solidFill>
                <a:latin typeface="Courier"/>
                <a:cs typeface="Courier"/>
              </a:rPr>
              <a:t>rd</a:t>
            </a:r>
            <a:r>
              <a:rPr lang="en-US" sz="3600" b="1" dirty="0">
                <a:solidFill>
                  <a:schemeClr val="bg1"/>
                </a:solidFill>
                <a:latin typeface="Courier"/>
                <a:cs typeface="Courier"/>
              </a:rPr>
              <a:t>, rs1, </a:t>
            </a:r>
            <a:r>
              <a:rPr lang="en-US" sz="3600" b="1" dirty="0" err="1">
                <a:solidFill>
                  <a:schemeClr val="bg1"/>
                </a:solidFill>
                <a:latin typeface="Courier"/>
                <a:cs typeface="Courier"/>
              </a:rPr>
              <a:t>imm</a:t>
            </a:r>
            <a:endParaRPr lang="en-US" sz="3600" b="1" dirty="0">
              <a:solidFill>
                <a:schemeClr val="bg1"/>
              </a:solidFill>
              <a:latin typeface="Courier"/>
              <a:cs typeface="Courier"/>
            </a:endParaRPr>
          </a:p>
        </p:txBody>
      </p:sp>
      <p:graphicFrame>
        <p:nvGraphicFramePr>
          <p:cNvPr id="10" name="Table 5">
            <a:extLst>
              <a:ext uri="{FF2B5EF4-FFF2-40B4-BE49-F238E27FC236}">
                <a16:creationId xmlns:a16="http://schemas.microsoft.com/office/drawing/2014/main" id="{8971BF3A-1638-B890-5E7D-85B931AFF98D}"/>
              </a:ext>
            </a:extLst>
          </p:cNvPr>
          <p:cNvGraphicFramePr>
            <a:graphicFrameLocks/>
          </p:cNvGraphicFramePr>
          <p:nvPr>
            <p:extLst>
              <p:ext uri="{D42A27DB-BD31-4B8C-83A1-F6EECF244321}">
                <p14:modId xmlns:p14="http://schemas.microsoft.com/office/powerpoint/2010/main" val="3033666283"/>
              </p:ext>
            </p:extLst>
          </p:nvPr>
        </p:nvGraphicFramePr>
        <p:xfrm>
          <a:off x="897631" y="2126250"/>
          <a:ext cx="10396734" cy="1414259"/>
        </p:xfrm>
        <a:graphic>
          <a:graphicData uri="http://schemas.openxmlformats.org/drawingml/2006/table">
            <a:tbl>
              <a:tblPr>
                <a:tableStyleId>{5C22544A-7EE6-4342-B048-85BDC9FD1C3A}</a:tableStyleId>
              </a:tblPr>
              <a:tblGrid>
                <a:gridCol w="649796">
                  <a:extLst>
                    <a:ext uri="{9D8B030D-6E8A-4147-A177-3AD203B41FA5}">
                      <a16:colId xmlns:a16="http://schemas.microsoft.com/office/drawing/2014/main" val="1624853830"/>
                    </a:ext>
                  </a:extLst>
                </a:gridCol>
                <a:gridCol w="324898">
                  <a:extLst>
                    <a:ext uri="{9D8B030D-6E8A-4147-A177-3AD203B41FA5}">
                      <a16:colId xmlns:a16="http://schemas.microsoft.com/office/drawing/2014/main" val="888743132"/>
                    </a:ext>
                  </a:extLst>
                </a:gridCol>
                <a:gridCol w="324898">
                  <a:extLst>
                    <a:ext uri="{9D8B030D-6E8A-4147-A177-3AD203B41FA5}">
                      <a16:colId xmlns:a16="http://schemas.microsoft.com/office/drawing/2014/main" val="928495398"/>
                    </a:ext>
                  </a:extLst>
                </a:gridCol>
                <a:gridCol w="324898">
                  <a:extLst>
                    <a:ext uri="{9D8B030D-6E8A-4147-A177-3AD203B41FA5}">
                      <a16:colId xmlns:a16="http://schemas.microsoft.com/office/drawing/2014/main" val="4258887520"/>
                    </a:ext>
                  </a:extLst>
                </a:gridCol>
                <a:gridCol w="649796">
                  <a:extLst>
                    <a:ext uri="{9D8B030D-6E8A-4147-A177-3AD203B41FA5}">
                      <a16:colId xmlns:a16="http://schemas.microsoft.com/office/drawing/2014/main" val="4279900494"/>
                    </a:ext>
                  </a:extLst>
                </a:gridCol>
                <a:gridCol w="649796">
                  <a:extLst>
                    <a:ext uri="{9D8B030D-6E8A-4147-A177-3AD203B41FA5}">
                      <a16:colId xmlns:a16="http://schemas.microsoft.com/office/drawing/2014/main" val="797878386"/>
                    </a:ext>
                  </a:extLst>
                </a:gridCol>
                <a:gridCol w="324898">
                  <a:extLst>
                    <a:ext uri="{9D8B030D-6E8A-4147-A177-3AD203B41FA5}">
                      <a16:colId xmlns:a16="http://schemas.microsoft.com/office/drawing/2014/main" val="3004986411"/>
                    </a:ext>
                  </a:extLst>
                </a:gridCol>
                <a:gridCol w="649796">
                  <a:extLst>
                    <a:ext uri="{9D8B030D-6E8A-4147-A177-3AD203B41FA5}">
                      <a16:colId xmlns:a16="http://schemas.microsoft.com/office/drawing/2014/main" val="62611582"/>
                    </a:ext>
                  </a:extLst>
                </a:gridCol>
                <a:gridCol w="649796">
                  <a:extLst>
                    <a:ext uri="{9D8B030D-6E8A-4147-A177-3AD203B41FA5}">
                      <a16:colId xmlns:a16="http://schemas.microsoft.com/office/drawing/2014/main" val="1657610230"/>
                    </a:ext>
                  </a:extLst>
                </a:gridCol>
                <a:gridCol w="324898">
                  <a:extLst>
                    <a:ext uri="{9D8B030D-6E8A-4147-A177-3AD203B41FA5}">
                      <a16:colId xmlns:a16="http://schemas.microsoft.com/office/drawing/2014/main" val="2935468491"/>
                    </a:ext>
                  </a:extLst>
                </a:gridCol>
                <a:gridCol w="649796">
                  <a:extLst>
                    <a:ext uri="{9D8B030D-6E8A-4147-A177-3AD203B41FA5}">
                      <a16:colId xmlns:a16="http://schemas.microsoft.com/office/drawing/2014/main" val="1797088917"/>
                    </a:ext>
                  </a:extLst>
                </a:gridCol>
                <a:gridCol w="487347">
                  <a:extLst>
                    <a:ext uri="{9D8B030D-6E8A-4147-A177-3AD203B41FA5}">
                      <a16:colId xmlns:a16="http://schemas.microsoft.com/office/drawing/2014/main" val="953689441"/>
                    </a:ext>
                  </a:extLst>
                </a:gridCol>
                <a:gridCol w="487347">
                  <a:extLst>
                    <a:ext uri="{9D8B030D-6E8A-4147-A177-3AD203B41FA5}">
                      <a16:colId xmlns:a16="http://schemas.microsoft.com/office/drawing/2014/main" val="1552716741"/>
                    </a:ext>
                  </a:extLst>
                </a:gridCol>
                <a:gridCol w="649796">
                  <a:extLst>
                    <a:ext uri="{9D8B030D-6E8A-4147-A177-3AD203B41FA5}">
                      <a16:colId xmlns:a16="http://schemas.microsoft.com/office/drawing/2014/main" val="2842259910"/>
                    </a:ext>
                  </a:extLst>
                </a:gridCol>
                <a:gridCol w="324898">
                  <a:extLst>
                    <a:ext uri="{9D8B030D-6E8A-4147-A177-3AD203B41FA5}">
                      <a16:colId xmlns:a16="http://schemas.microsoft.com/office/drawing/2014/main" val="264973538"/>
                    </a:ext>
                  </a:extLst>
                </a:gridCol>
                <a:gridCol w="649796">
                  <a:extLst>
                    <a:ext uri="{9D8B030D-6E8A-4147-A177-3AD203B41FA5}">
                      <a16:colId xmlns:a16="http://schemas.microsoft.com/office/drawing/2014/main" val="3901696933"/>
                    </a:ext>
                  </a:extLst>
                </a:gridCol>
                <a:gridCol w="649796">
                  <a:extLst>
                    <a:ext uri="{9D8B030D-6E8A-4147-A177-3AD203B41FA5}">
                      <a16:colId xmlns:a16="http://schemas.microsoft.com/office/drawing/2014/main" val="2051879303"/>
                    </a:ext>
                  </a:extLst>
                </a:gridCol>
                <a:gridCol w="324898">
                  <a:extLst>
                    <a:ext uri="{9D8B030D-6E8A-4147-A177-3AD203B41FA5}">
                      <a16:colId xmlns:a16="http://schemas.microsoft.com/office/drawing/2014/main" val="854787181"/>
                    </a:ext>
                  </a:extLst>
                </a:gridCol>
                <a:gridCol w="324898">
                  <a:extLst>
                    <a:ext uri="{9D8B030D-6E8A-4147-A177-3AD203B41FA5}">
                      <a16:colId xmlns:a16="http://schemas.microsoft.com/office/drawing/2014/main" val="3270592488"/>
                    </a:ext>
                  </a:extLst>
                </a:gridCol>
                <a:gridCol w="324898">
                  <a:extLst>
                    <a:ext uri="{9D8B030D-6E8A-4147-A177-3AD203B41FA5}">
                      <a16:colId xmlns:a16="http://schemas.microsoft.com/office/drawing/2014/main" val="2901077752"/>
                    </a:ext>
                  </a:extLst>
                </a:gridCol>
                <a:gridCol w="649794">
                  <a:extLst>
                    <a:ext uri="{9D8B030D-6E8A-4147-A177-3AD203B41FA5}">
                      <a16:colId xmlns:a16="http://schemas.microsoft.com/office/drawing/2014/main" val="4059237148"/>
                    </a:ext>
                  </a:extLst>
                </a:gridCol>
              </a:tblGrid>
              <a:tr h="333922">
                <a:tc>
                  <a:txBody>
                    <a:bodyPr/>
                    <a:lstStyle/>
                    <a:p>
                      <a:pPr algn="l">
                        <a:lnSpc>
                          <a:spcPct val="90000"/>
                        </a:lnSpc>
                      </a:pPr>
                      <a:r>
                        <a:rPr lang="en-US" sz="1600" b="0" i="0" dirty="0">
                          <a:solidFill>
                            <a:schemeClr val="bg1"/>
                          </a:solidFill>
                          <a:latin typeface="Courier New" panose="02070309020205020404" pitchFamily="49" charset="0"/>
                          <a:cs typeface="Courier New" panose="02070309020205020404" pitchFamily="49" charset="0"/>
                        </a:rPr>
                        <a:t>31</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25</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24</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20</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19</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15</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14</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12</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11</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7</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dirty="0">
                          <a:solidFill>
                            <a:schemeClr val="bg1"/>
                          </a:solidFill>
                          <a:latin typeface="Courier New" panose="02070309020205020404" pitchFamily="49" charset="0"/>
                          <a:cs typeface="Courier New" panose="02070309020205020404" pitchFamily="49" charset="0"/>
                        </a:rPr>
                        <a:t>6</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dirty="0">
                          <a:solidFill>
                            <a:schemeClr val="bg1"/>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41400"/>
                  </a:ext>
                </a:extLst>
              </a:tr>
              <a:tr h="306168">
                <a:tc gridSpan="8">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2">
                  <a:txBody>
                    <a:bodyPr/>
                    <a:lstStyle/>
                    <a:p>
                      <a:pPr algn="ctr">
                        <a:lnSpc>
                          <a:spcPct val="90000"/>
                        </a:lnSpc>
                      </a:pPr>
                      <a:r>
                        <a:rPr lang="en-US" sz="1700" b="1" i="0" dirty="0">
                          <a:solidFill>
                            <a:schemeClr val="bg1"/>
                          </a:solidFill>
                          <a:latin typeface="Courier New" panose="02070309020205020404" pitchFamily="49" charset="0"/>
                          <a:cs typeface="Courier New" panose="02070309020205020404" pitchFamily="49" charset="0"/>
                        </a:rPr>
                        <a:t>funct3</a:t>
                      </a: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endParaRPr lang="en-US" sz="1700"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5">
                  <a:txBody>
                    <a:bodyPr/>
                    <a:lstStyle/>
                    <a:p>
                      <a:pPr algn="ctr">
                        <a:lnSpc>
                          <a:spcPct val="90000"/>
                        </a:lnSpc>
                      </a:pPr>
                      <a:r>
                        <a:rPr lang="en-US" sz="1700" b="1" i="0" dirty="0">
                          <a:solidFill>
                            <a:schemeClr val="bg1"/>
                          </a:solidFill>
                          <a:latin typeface="Courier New" panose="02070309020205020404" pitchFamily="49" charset="0"/>
                          <a:cs typeface="Courier New" panose="02070309020205020404" pitchFamily="49" charset="0"/>
                        </a:rPr>
                        <a:t>opcode</a:t>
                      </a: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86246549"/>
                  </a:ext>
                </a:extLst>
              </a:tr>
              <a:tr h="306168">
                <a:tc gridSpan="8">
                  <a:txBody>
                    <a:bodyPr/>
                    <a:lstStyle/>
                    <a:p>
                      <a:pPr algn="ctr">
                        <a:lnSpc>
                          <a:spcPct val="90000"/>
                        </a:lnSpc>
                      </a:pPr>
                      <a:r>
                        <a:rPr lang="en-US" sz="2000" b="1" i="0" dirty="0" err="1">
                          <a:solidFill>
                            <a:schemeClr val="bg1"/>
                          </a:solidFill>
                          <a:effectLst/>
                          <a:latin typeface="Courier New" panose="02070309020205020404" pitchFamily="49" charset="0"/>
                          <a:cs typeface="Courier New" panose="02070309020205020404" pitchFamily="49" charset="0"/>
                        </a:rPr>
                        <a:t>imm</a:t>
                      </a:r>
                      <a:r>
                        <a:rPr lang="en-US" sz="2000" b="1" i="0" dirty="0">
                          <a:solidFill>
                            <a:schemeClr val="bg1"/>
                          </a:solidFill>
                          <a:effectLst/>
                          <a:latin typeface="Courier New" panose="02070309020205020404" pitchFamily="49" charset="0"/>
                          <a:cs typeface="Courier New" panose="02070309020205020404" pitchFamily="49" charset="0"/>
                        </a:rPr>
                        <a:t>[11:0]</a:t>
                      </a: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90000"/>
                        </a:lnSpc>
                      </a:pP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rs1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ct val="90000"/>
                        </a:lnSpc>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000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r>
                        <a:rPr lang="en-US" sz="2400" b="1" i="0" kern="1200" dirty="0" err="1">
                          <a:solidFill>
                            <a:schemeClr val="bg1"/>
                          </a:solidFill>
                          <a:effectLst/>
                          <a:latin typeface="Courier New" panose="02070309020205020404" pitchFamily="49" charset="0"/>
                          <a:ea typeface="+mn-ea"/>
                          <a:cs typeface="Courier New" panose="02070309020205020404" pitchFamily="49" charset="0"/>
                        </a:rPr>
                        <a:t>rd</a:t>
                      </a:r>
                      <a:r>
                        <a:rPr lang="en-US" sz="2400" b="1" i="0" kern="1200" dirty="0">
                          <a:solidFill>
                            <a:schemeClr val="bg1"/>
                          </a:solidFill>
                          <a:effectLst/>
                          <a:latin typeface="Courier New" panose="02070309020205020404" pitchFamily="49" charset="0"/>
                          <a:ea typeface="+mn-ea"/>
                          <a:cs typeface="Courier New" panose="02070309020205020404" pitchFamily="49" charset="0"/>
                        </a:rPr>
                        <a:t>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indent="0" algn="ctr" defTabSz="914377" rtl="0" eaLnBrk="1" fontAlgn="auto" latinLnBrk="0" hangingPunct="1">
                        <a:lnSpc>
                          <a:spcPct val="90000"/>
                        </a:lnSpc>
                        <a:spcBef>
                          <a:spcPts val="0"/>
                        </a:spcBef>
                        <a:spcAft>
                          <a:spcPts val="0"/>
                        </a:spcAft>
                        <a:buClrTx/>
                        <a:buSzTx/>
                        <a:buFontTx/>
                        <a:buNone/>
                        <a:tabLst/>
                        <a:defRPr/>
                      </a:pPr>
                      <a:r>
                        <a:rPr lang="en-US" sz="2400" b="1" i="0" kern="1200" dirty="0">
                          <a:solidFill>
                            <a:schemeClr val="bg1"/>
                          </a:solidFill>
                          <a:effectLst/>
                          <a:latin typeface="Courier New" panose="02070309020205020404" pitchFamily="49" charset="0"/>
                          <a:ea typeface="+mn-ea"/>
                          <a:cs typeface="Courier New" panose="02070309020205020404" pitchFamily="49" charset="0"/>
                        </a:rPr>
                        <a:t>0010011 </a:t>
                      </a:r>
                      <a:endParaRPr lang="en-US" sz="2000" b="1" i="0" dirty="0">
                        <a:solidFill>
                          <a:schemeClr val="bg1"/>
                        </a:solidFill>
                        <a:effectLst/>
                        <a:latin typeface="Courier New" panose="02070309020205020404" pitchFamily="49" charset="0"/>
                        <a:cs typeface="Courier New" panose="02070309020205020404" pitchFamily="49" charset="0"/>
                      </a:endParaRPr>
                    </a:p>
                  </a:txBody>
                  <a:tcPr>
                    <a:lnL w="28575" cap="flat" cmpd="sng" algn="ctr">
                      <a:solidFill>
                        <a:schemeClr val="tx1">
                          <a:lumMod val="50000"/>
                          <a:lumOff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2588811"/>
                  </a:ext>
                </a:extLst>
              </a:tr>
              <a:tr h="319480">
                <a:tc gridSpan="8">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12</a:t>
                      </a:r>
                    </a:p>
                  </a:txBody>
                  <a:tcPr>
                    <a:lnL w="12700" cmpd="sng">
                      <a:noFill/>
                    </a:lnL>
                    <a:lnR w="12700" cmpd="sng">
                      <a:noFill/>
                    </a:lnR>
                    <a:lnT w="2857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lnSpc>
                          <a:spcPct val="90000"/>
                        </a:lnSpc>
                      </a:pPr>
                      <a:endParaRPr lang="en-US" sz="1600" b="0" i="0" dirty="0">
                        <a:solidFill>
                          <a:schemeClr val="bg1"/>
                        </a:solidFill>
                        <a:latin typeface="Courier New" panose="02070309020205020404" pitchFamily="49" charset="0"/>
                        <a:cs typeface="Courier New" panose="02070309020205020404" pitchFamily="49" charset="0"/>
                      </a:endParaRPr>
                    </a:p>
                  </a:txBody>
                  <a:tcPr>
                    <a:lnL w="12700" cmpd="sng">
                      <a:noFill/>
                    </a:lnL>
                    <a:lnR w="12700" cmpd="sng">
                      <a:noFill/>
                    </a:lnR>
                    <a:lnT w="28575" cap="flat" cmpd="sng" algn="ctr">
                      <a:solidFill>
                        <a:schemeClr val="bg1">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3">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5</a:t>
                      </a:r>
                    </a:p>
                  </a:txBody>
                  <a:tcPr>
                    <a:lnL w="12700" cmpd="sng">
                      <a:noFill/>
                    </a:lnL>
                    <a:lnR w="12700" cmpd="sng">
                      <a:noFill/>
                    </a:lnR>
                    <a:lnT w="2857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2">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3</a:t>
                      </a:r>
                    </a:p>
                  </a:txBody>
                  <a:tcPr>
                    <a:lnL w="12700" cmpd="sng">
                      <a:noFill/>
                    </a:lnL>
                    <a:lnR w="12700" cmpd="sng">
                      <a:noFill/>
                    </a:lnR>
                    <a:lnT w="2857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3">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5</a:t>
                      </a:r>
                    </a:p>
                  </a:txBody>
                  <a:tcPr>
                    <a:lnL w="12700" cmpd="sng">
                      <a:noFill/>
                    </a:lnL>
                    <a:lnR w="12700" cmpd="sng">
                      <a:noFill/>
                    </a:lnR>
                    <a:lnT w="2857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gridSpan="5">
                  <a:txBody>
                    <a:bodyPr/>
                    <a:lstStyle/>
                    <a:p>
                      <a:pPr algn="ctr">
                        <a:lnSpc>
                          <a:spcPct val="90000"/>
                        </a:lnSpc>
                      </a:pPr>
                      <a:r>
                        <a:rPr lang="en-US" sz="1600" b="0" i="0" dirty="0">
                          <a:solidFill>
                            <a:schemeClr val="bg1"/>
                          </a:solidFill>
                          <a:latin typeface="Courier New" panose="02070309020205020404" pitchFamily="49" charset="0"/>
                          <a:cs typeface="Courier New" panose="02070309020205020404" pitchFamily="49" charset="0"/>
                        </a:rPr>
                        <a:t>7</a:t>
                      </a:r>
                    </a:p>
                  </a:txBody>
                  <a:tcPr>
                    <a:lnL w="12700" cmpd="sng">
                      <a:noFill/>
                    </a:lnL>
                    <a:lnR w="12700" cmpd="sng">
                      <a:noFill/>
                    </a:lnR>
                    <a:lnT w="28575" cap="flat" cmpd="sng" algn="ctr">
                      <a:solidFill>
                        <a:schemeClr val="tx1">
                          <a:lumMod val="50000"/>
                          <a:lumOff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0275478"/>
                  </a:ext>
                </a:extLst>
              </a:tr>
            </a:tbl>
          </a:graphicData>
        </a:graphic>
      </p:graphicFrame>
      <p:sp>
        <p:nvSpPr>
          <p:cNvPr id="13" name="TextBox 12">
            <a:extLst>
              <a:ext uri="{FF2B5EF4-FFF2-40B4-BE49-F238E27FC236}">
                <a16:creationId xmlns:a16="http://schemas.microsoft.com/office/drawing/2014/main" id="{0939321A-25AB-1474-2A16-9216520442A5}"/>
              </a:ext>
            </a:extLst>
          </p:cNvPr>
          <p:cNvSpPr txBox="1"/>
          <p:nvPr/>
        </p:nvSpPr>
        <p:spPr>
          <a:xfrm>
            <a:off x="8878534" y="3388831"/>
            <a:ext cx="2570204" cy="461665"/>
          </a:xfrm>
          <a:prstGeom prst="rect">
            <a:avLst/>
          </a:prstGeom>
          <a:noFill/>
        </p:spPr>
        <p:txBody>
          <a:bodyPr wrap="squar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OP-IMM</a:t>
            </a:r>
          </a:p>
        </p:txBody>
      </p:sp>
      <p:sp>
        <p:nvSpPr>
          <p:cNvPr id="17" name="TextBox 16">
            <a:extLst>
              <a:ext uri="{FF2B5EF4-FFF2-40B4-BE49-F238E27FC236}">
                <a16:creationId xmlns:a16="http://schemas.microsoft.com/office/drawing/2014/main" id="{CBB5EB8C-C49E-E7FA-AA30-8381D5B4C32B}"/>
              </a:ext>
            </a:extLst>
          </p:cNvPr>
          <p:cNvSpPr txBox="1"/>
          <p:nvPr/>
        </p:nvSpPr>
        <p:spPr>
          <a:xfrm>
            <a:off x="6359653" y="3388831"/>
            <a:ext cx="1089333" cy="461665"/>
          </a:xfrm>
          <a:prstGeom prst="rect">
            <a:avLst/>
          </a:prstGeom>
          <a:noFill/>
        </p:spPr>
        <p:txBody>
          <a:bodyPr wrap="square" rtlCol="0">
            <a:spAutoFit/>
          </a:bodyPr>
          <a:lstStyle/>
          <a:p>
            <a:pPr algn="ctr"/>
            <a:r>
              <a:rPr lang="en-US" sz="2400" dirty="0">
                <a:solidFill>
                  <a:schemeClr val="accent2"/>
                </a:solidFill>
                <a:latin typeface="18 VAG Rounded Light   02390" pitchFamily="2" charset="0"/>
              </a:rPr>
              <a:t>“add”</a:t>
            </a:r>
          </a:p>
        </p:txBody>
      </p:sp>
      <p:sp>
        <p:nvSpPr>
          <p:cNvPr id="19" name="Rectangle 18">
            <a:extLst>
              <a:ext uri="{FF2B5EF4-FFF2-40B4-BE49-F238E27FC236}">
                <a16:creationId xmlns:a16="http://schemas.microsoft.com/office/drawing/2014/main" id="{120E95E4-90A3-7DE4-9CB8-E3B5F95E6A75}"/>
              </a:ext>
            </a:extLst>
          </p:cNvPr>
          <p:cNvSpPr/>
          <p:nvPr/>
        </p:nvSpPr>
        <p:spPr>
          <a:xfrm>
            <a:off x="3017520" y="5039360"/>
            <a:ext cx="6308536" cy="944880"/>
          </a:xfrm>
          <a:prstGeom prst="rect">
            <a:avLst/>
          </a:prstGeom>
          <a:noFill/>
          <a:ln w="28575">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18166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prstGeom prst="rect">
            <a:avLst/>
          </a:prstGeom>
          <a:noFill/>
          <a:ln>
            <a:noFill/>
          </a:ln>
        </p:spPr>
        <p:txBody>
          <a:bodyPr spcFirstLastPara="1" vert="horz" wrap="square" lIns="174133" tIns="87067" rIns="174133" bIns="87067" rtlCol="0" anchor="t" anchorCtr="0">
            <a:noAutofit/>
          </a:bodyPr>
          <a:lstStyle/>
          <a:p>
            <a:pPr>
              <a:lnSpc>
                <a:spcPct val="80000"/>
              </a:lnSpc>
              <a:spcBef>
                <a:spcPts val="0"/>
              </a:spcBef>
            </a:pPr>
            <a:r>
              <a:rPr lang="en-US" sz="3151" dirty="0"/>
              <a:t>Great Idea #1: Abstraction</a:t>
            </a:r>
            <a:br>
              <a:rPr lang="en-US" sz="3151" dirty="0"/>
            </a:br>
            <a:r>
              <a:rPr lang="en-US" sz="3151" dirty="0"/>
              <a:t>(Levels of Representation/Interpretation)</a:t>
            </a:r>
            <a:endParaRPr dirty="0"/>
          </a:p>
        </p:txBody>
      </p:sp>
      <p:sp>
        <p:nvSpPr>
          <p:cNvPr id="327" name="Google Shape;327;p14"/>
          <p:cNvSpPr txBox="1">
            <a:spLocks noGrp="1"/>
          </p:cNvSpPr>
          <p:nvPr>
            <p:ph idx="1"/>
          </p:nvPr>
        </p:nvSpPr>
        <p:spPr>
          <a:xfrm>
            <a:off x="6919364" y="2031573"/>
            <a:ext cx="2250755" cy="842591"/>
          </a:xfrm>
          <a:prstGeom prst="rect">
            <a:avLst/>
          </a:prstGeom>
          <a:noFill/>
          <a:ln>
            <a:noFill/>
          </a:ln>
        </p:spPr>
        <p:txBody>
          <a:bodyPr spcFirstLastPara="1" vert="horz" wrap="square" lIns="28567" tIns="28567" rIns="28567" bIns="28567" rtlCol="0" anchor="t" anchorCtr="0">
            <a:noAutofit/>
          </a:bodyPr>
          <a:lstStyle/>
          <a:p>
            <a:pPr marL="0" indent="0">
              <a:lnSpc>
                <a:spcPct val="72000"/>
              </a:lnSpc>
              <a:spcBef>
                <a:spcPts val="0"/>
              </a:spcBef>
              <a:buSzPts val="1140"/>
              <a:buNone/>
            </a:pPr>
            <a:r>
              <a:rPr lang="en-US" sz="1600" dirty="0" err="1">
                <a:latin typeface="Courier"/>
                <a:ea typeface="Courier"/>
                <a:cs typeface="Courier"/>
                <a:sym typeface="Courier"/>
              </a:rPr>
              <a:t>lw</a:t>
            </a:r>
            <a:r>
              <a:rPr lang="en-US" sz="1600" dirty="0">
                <a:latin typeface="Courier"/>
                <a:ea typeface="Courier"/>
                <a:cs typeface="Courier"/>
                <a:sym typeface="Courier"/>
              </a:rPr>
              <a:t>    x3, 0(x10)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lw</a:t>
            </a:r>
            <a:r>
              <a:rPr lang="en-US" sz="1600" dirty="0">
                <a:latin typeface="Courier"/>
                <a:ea typeface="Courier"/>
                <a:cs typeface="Courier"/>
                <a:sym typeface="Courier"/>
              </a:rPr>
              <a:t>    x4, 4(x10)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sw</a:t>
            </a:r>
            <a:r>
              <a:rPr lang="en-US" sz="1600" dirty="0">
                <a:latin typeface="Courier"/>
                <a:ea typeface="Courier"/>
                <a:cs typeface="Courier"/>
                <a:sym typeface="Courier"/>
              </a:rPr>
              <a:t>    x4, 0(x10)</a:t>
            </a:r>
            <a:endParaRPr sz="3200" dirty="0">
              <a:latin typeface="Courier"/>
              <a:ea typeface="Courier"/>
              <a:cs typeface="Courier"/>
              <a:sym typeface="Courier"/>
            </a:endParaRPr>
          </a:p>
          <a:p>
            <a:pPr marL="0" indent="0">
              <a:lnSpc>
                <a:spcPct val="72000"/>
              </a:lnSpc>
              <a:spcBef>
                <a:spcPts val="0"/>
              </a:spcBef>
              <a:buSzPts val="1140"/>
              <a:buNone/>
            </a:pPr>
            <a:r>
              <a:rPr lang="en-US" sz="1600" dirty="0" err="1">
                <a:latin typeface="Courier"/>
                <a:ea typeface="Courier"/>
                <a:cs typeface="Courier"/>
                <a:sym typeface="Courier"/>
              </a:rPr>
              <a:t>sw</a:t>
            </a:r>
            <a:r>
              <a:rPr lang="en-US" sz="1600" dirty="0">
                <a:latin typeface="Courier"/>
                <a:ea typeface="Courier"/>
                <a:cs typeface="Courier"/>
                <a:sym typeface="Courier"/>
              </a:rPr>
              <a:t>    x3, 4(x10)</a:t>
            </a:r>
            <a:endParaRPr dirty="0"/>
          </a:p>
        </p:txBody>
      </p:sp>
      <p:sp>
        <p:nvSpPr>
          <p:cNvPr id="313" name="Google Shape;313;p14"/>
          <p:cNvSpPr/>
          <p:nvPr/>
        </p:nvSpPr>
        <p:spPr>
          <a:xfrm>
            <a:off x="3136901" y="1092201"/>
            <a:ext cx="3467100" cy="685404"/>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High Level Language</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Program (e.g., C)</a:t>
            </a:r>
            <a:endParaRPr sz="1800" dirty="0">
              <a:latin typeface="18 VAG Rounded Light   02390" pitchFamily="2" charset="0"/>
            </a:endParaRPr>
          </a:p>
        </p:txBody>
      </p:sp>
      <p:sp>
        <p:nvSpPr>
          <p:cNvPr id="314" name="Google Shape;314;p14"/>
          <p:cNvSpPr/>
          <p:nvPr/>
        </p:nvSpPr>
        <p:spPr>
          <a:xfrm>
            <a:off x="3136900" y="2085577"/>
            <a:ext cx="3467101" cy="663179"/>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Assembly  Language </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Program (e.g., RISC-V)</a:t>
            </a:r>
            <a:endParaRPr sz="1800" dirty="0">
              <a:latin typeface="18 VAG Rounded Light   02390" pitchFamily="2" charset="0"/>
            </a:endParaRPr>
          </a:p>
        </p:txBody>
      </p:sp>
      <p:sp>
        <p:nvSpPr>
          <p:cNvPr id="315" name="Google Shape;315;p14"/>
          <p:cNvSpPr/>
          <p:nvPr/>
        </p:nvSpPr>
        <p:spPr>
          <a:xfrm>
            <a:off x="3136900" y="2993147"/>
            <a:ext cx="3467101" cy="691755"/>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5000"/>
              </a:lnSpc>
            </a:pPr>
            <a:r>
              <a:rPr lang="en-US" sz="2400" b="1" dirty="0">
                <a:solidFill>
                  <a:srgbClr val="3A4E58"/>
                </a:solidFill>
                <a:latin typeface="Calibri"/>
                <a:ea typeface="Calibri"/>
                <a:cs typeface="Calibri"/>
                <a:sym typeface="Calibri"/>
              </a:rPr>
              <a:t>Machine  Language Program (RISC-V)</a:t>
            </a:r>
            <a:endParaRPr sz="1800" dirty="0">
              <a:latin typeface="18 VAG Rounded Light   02390" pitchFamily="2" charset="0"/>
            </a:endParaRPr>
          </a:p>
        </p:txBody>
      </p:sp>
      <p:cxnSp>
        <p:nvCxnSpPr>
          <p:cNvPr id="316" name="Google Shape;316;p14"/>
          <p:cNvCxnSpPr/>
          <p:nvPr/>
        </p:nvCxnSpPr>
        <p:spPr>
          <a:xfrm>
            <a:off x="4733072" y="1803401"/>
            <a:ext cx="0" cy="301228"/>
          </a:xfrm>
          <a:prstGeom prst="straightConnector1">
            <a:avLst/>
          </a:prstGeom>
          <a:noFill/>
          <a:ln w="28575" cap="flat" cmpd="sng">
            <a:solidFill>
              <a:schemeClr val="lt1"/>
            </a:solidFill>
            <a:prstDash val="solid"/>
            <a:round/>
            <a:headEnd type="none" w="sm" len="sm"/>
            <a:tailEnd type="none" w="sm" len="sm"/>
          </a:ln>
        </p:spPr>
      </p:cxnSp>
      <p:sp>
        <p:nvSpPr>
          <p:cNvPr id="317" name="Google Shape;317;p14"/>
          <p:cNvSpPr/>
          <p:nvPr/>
        </p:nvSpPr>
        <p:spPr>
          <a:xfrm>
            <a:off x="4923572" y="1809352"/>
            <a:ext cx="1762125" cy="37147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Compiler</a:t>
            </a:r>
            <a:endParaRPr sz="1800" dirty="0">
              <a:latin typeface="18 VAG Rounded Light   02390" pitchFamily="2" charset="0"/>
            </a:endParaRPr>
          </a:p>
        </p:txBody>
      </p:sp>
      <p:sp>
        <p:nvSpPr>
          <p:cNvPr id="318" name="Google Shape;318;p14"/>
          <p:cNvSpPr/>
          <p:nvPr/>
        </p:nvSpPr>
        <p:spPr>
          <a:xfrm>
            <a:off x="4837847" y="2745497"/>
            <a:ext cx="1933575" cy="37147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Assembler</a:t>
            </a:r>
            <a:endParaRPr sz="1800" dirty="0">
              <a:latin typeface="18 VAG Rounded Light   02390" pitchFamily="2" charset="0"/>
            </a:endParaRPr>
          </a:p>
        </p:txBody>
      </p:sp>
      <p:sp>
        <p:nvSpPr>
          <p:cNvPr id="319" name="Google Shape;319;p14"/>
          <p:cNvSpPr/>
          <p:nvPr/>
        </p:nvSpPr>
        <p:spPr>
          <a:xfrm>
            <a:off x="3115013" y="3725387"/>
            <a:ext cx="3657600" cy="140493"/>
          </a:xfrm>
          <a:prstGeom prst="rect">
            <a:avLst/>
          </a:prstGeom>
          <a:solidFill>
            <a:srgbClr val="FFC000"/>
          </a:solidFill>
          <a:ln w="12700" cap="flat" cmpd="sng">
            <a:noFill/>
            <a:prstDash val="solid"/>
            <a:miter lim="800000"/>
            <a:headEnd type="none" w="sm" len="sm"/>
            <a:tailEnd type="none" w="sm" len="sm"/>
          </a:ln>
        </p:spPr>
        <p:txBody>
          <a:bodyPr spcFirstLastPara="1" wrap="square" lIns="0" tIns="0" rIns="0" bIns="0" anchor="t" anchorCtr="0">
            <a:noAutofit/>
          </a:bodyPr>
          <a:lstStyle/>
          <a:p>
            <a:endParaRPr sz="17156">
              <a:solidFill>
                <a:schemeClr val="accent1"/>
              </a:solidFill>
              <a:latin typeface="Helvetica Neue"/>
              <a:ea typeface="Helvetica Neue"/>
              <a:cs typeface="Helvetica Neue"/>
              <a:sym typeface="Helvetica Neue"/>
            </a:endParaRPr>
          </a:p>
        </p:txBody>
      </p:sp>
      <p:cxnSp>
        <p:nvCxnSpPr>
          <p:cNvPr id="320" name="Google Shape;320;p14"/>
          <p:cNvCxnSpPr/>
          <p:nvPr/>
        </p:nvCxnSpPr>
        <p:spPr>
          <a:xfrm>
            <a:off x="4771172" y="2771692"/>
            <a:ext cx="0" cy="214312"/>
          </a:xfrm>
          <a:prstGeom prst="straightConnector1">
            <a:avLst/>
          </a:prstGeom>
          <a:noFill/>
          <a:ln w="28575" cap="flat" cmpd="sng">
            <a:solidFill>
              <a:schemeClr val="lt1"/>
            </a:solidFill>
            <a:prstDash val="solid"/>
            <a:round/>
            <a:headEnd type="none" w="sm" len="sm"/>
            <a:tailEnd type="none" w="sm" len="sm"/>
          </a:ln>
        </p:spPr>
      </p:cxnSp>
      <p:sp>
        <p:nvSpPr>
          <p:cNvPr id="321" name="Google Shape;321;p14"/>
          <p:cNvSpPr/>
          <p:nvPr/>
        </p:nvSpPr>
        <p:spPr>
          <a:xfrm>
            <a:off x="3127984" y="4038600"/>
            <a:ext cx="4492016" cy="708397"/>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8000"/>
              </a:lnSpc>
            </a:pPr>
            <a:r>
              <a:rPr lang="en-US" sz="2400" b="1" dirty="0">
                <a:solidFill>
                  <a:srgbClr val="3A4E58"/>
                </a:solidFill>
                <a:latin typeface="Calibri"/>
                <a:ea typeface="Calibri"/>
                <a:cs typeface="Calibri"/>
                <a:sym typeface="Calibri"/>
              </a:rPr>
              <a:t>Hardware Architecture Description</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(e.g., block diagrams)</a:t>
            </a:r>
            <a:r>
              <a:rPr lang="en-US" sz="2400" dirty="0">
                <a:solidFill>
                  <a:srgbClr val="3A4E58"/>
                </a:solidFill>
                <a:latin typeface="Calibri"/>
                <a:ea typeface="Calibri"/>
                <a:cs typeface="Calibri"/>
                <a:sym typeface="Calibri"/>
              </a:rPr>
              <a:t> </a:t>
            </a:r>
            <a:endParaRPr sz="1800" dirty="0">
              <a:latin typeface="18 VAG Rounded Light   02390" pitchFamily="2" charset="0"/>
            </a:endParaRPr>
          </a:p>
        </p:txBody>
      </p:sp>
      <p:sp>
        <p:nvSpPr>
          <p:cNvPr id="322" name="Google Shape;322;p14"/>
          <p:cNvSpPr/>
          <p:nvPr/>
        </p:nvSpPr>
        <p:spPr>
          <a:xfrm>
            <a:off x="3149600" y="4984749"/>
            <a:ext cx="4470400" cy="781051"/>
          </a:xfrm>
          <a:prstGeom prst="rect">
            <a:avLst/>
          </a:prstGeom>
          <a:solidFill>
            <a:srgbClr val="C5DBC3"/>
          </a:solidFill>
          <a:ln w="28575" cap="flat" cmpd="sng">
            <a:solidFill>
              <a:srgbClr val="3DA8C9"/>
            </a:solidFill>
            <a:prstDash val="solid"/>
            <a:miter lim="800000"/>
            <a:headEnd type="none" w="sm" len="sm"/>
            <a:tailEnd type="none" w="sm" len="sm"/>
          </a:ln>
        </p:spPr>
        <p:txBody>
          <a:bodyPr spcFirstLastPara="1" wrap="square" lIns="19033" tIns="19033" rIns="19033" bIns="19033" anchor="t" anchorCtr="0">
            <a:noAutofit/>
          </a:bodyPr>
          <a:lstStyle/>
          <a:p>
            <a:pPr>
              <a:lnSpc>
                <a:spcPct val="88000"/>
              </a:lnSpc>
            </a:pPr>
            <a:r>
              <a:rPr lang="en-US" sz="2400" b="1" dirty="0">
                <a:solidFill>
                  <a:srgbClr val="3A4E58"/>
                </a:solidFill>
                <a:latin typeface="Calibri"/>
                <a:ea typeface="Calibri"/>
                <a:cs typeface="Calibri"/>
                <a:sym typeface="Calibri"/>
              </a:rPr>
              <a:t>Logic Circuit Description</a:t>
            </a:r>
            <a:br>
              <a:rPr lang="en-US" sz="2400" b="1" dirty="0">
                <a:solidFill>
                  <a:srgbClr val="3A4E58"/>
                </a:solidFill>
                <a:latin typeface="Calibri"/>
                <a:ea typeface="Calibri"/>
                <a:cs typeface="Calibri"/>
                <a:sym typeface="Calibri"/>
              </a:rPr>
            </a:br>
            <a:r>
              <a:rPr lang="en-US" sz="2400" b="1" dirty="0">
                <a:solidFill>
                  <a:srgbClr val="3A4E58"/>
                </a:solidFill>
                <a:latin typeface="Calibri"/>
                <a:ea typeface="Calibri"/>
                <a:cs typeface="Calibri"/>
                <a:sym typeface="Calibri"/>
              </a:rPr>
              <a:t>(Circuit Schematic Diagrams)</a:t>
            </a:r>
            <a:endParaRPr sz="1800" dirty="0">
              <a:latin typeface="18 VAG Rounded Light   02390" pitchFamily="2" charset="0"/>
            </a:endParaRPr>
          </a:p>
        </p:txBody>
      </p:sp>
      <p:sp>
        <p:nvSpPr>
          <p:cNvPr id="323" name="Google Shape;323;p14"/>
          <p:cNvSpPr/>
          <p:nvPr/>
        </p:nvSpPr>
        <p:spPr>
          <a:xfrm>
            <a:off x="4894095" y="4702176"/>
            <a:ext cx="3548187" cy="657225"/>
          </a:xfrm>
          <a:prstGeom prst="rect">
            <a:avLst/>
          </a:prstGeom>
          <a:noFill/>
          <a:ln>
            <a:noFill/>
          </a:ln>
        </p:spPr>
        <p:txBody>
          <a:bodyPr spcFirstLastPara="1" wrap="square" lIns="19033" tIns="19033" rIns="19033" bIns="19033" anchor="t" anchorCtr="0">
            <a:noAutofit/>
          </a:bodyPr>
          <a:lstStyle/>
          <a:p>
            <a:pPr>
              <a:lnSpc>
                <a:spcPct val="85000"/>
              </a:lnSpc>
            </a:pPr>
            <a:r>
              <a:rPr lang="en-US" sz="2100" b="1" i="1" dirty="0">
                <a:solidFill>
                  <a:schemeClr val="lt1"/>
                </a:solidFill>
                <a:latin typeface="Calibri"/>
                <a:ea typeface="Calibri"/>
                <a:cs typeface="Calibri"/>
                <a:sym typeface="Calibri"/>
              </a:rPr>
              <a:t>Architecture Implementation</a:t>
            </a:r>
            <a:endParaRPr sz="1800" dirty="0">
              <a:latin typeface="18 VAG Rounded Light   02390" pitchFamily="2" charset="0"/>
            </a:endParaRPr>
          </a:p>
        </p:txBody>
      </p:sp>
      <p:cxnSp>
        <p:nvCxnSpPr>
          <p:cNvPr id="324" name="Google Shape;324;p14"/>
          <p:cNvCxnSpPr/>
          <p:nvPr/>
        </p:nvCxnSpPr>
        <p:spPr>
          <a:xfrm>
            <a:off x="4775200" y="3835400"/>
            <a:ext cx="0" cy="214312"/>
          </a:xfrm>
          <a:prstGeom prst="straightConnector1">
            <a:avLst/>
          </a:prstGeom>
          <a:noFill/>
          <a:ln w="28575" cap="flat" cmpd="sng">
            <a:solidFill>
              <a:schemeClr val="lt1"/>
            </a:solidFill>
            <a:prstDash val="solid"/>
            <a:round/>
            <a:headEnd type="none" w="sm" len="sm"/>
            <a:tailEnd type="none" w="sm" len="sm"/>
          </a:ln>
        </p:spPr>
      </p:cxnSp>
      <p:cxnSp>
        <p:nvCxnSpPr>
          <p:cNvPr id="325" name="Google Shape;325;p14"/>
          <p:cNvCxnSpPr>
            <a:cxnSpLocks/>
          </p:cNvCxnSpPr>
          <p:nvPr/>
        </p:nvCxnSpPr>
        <p:spPr>
          <a:xfrm>
            <a:off x="4775200" y="4749800"/>
            <a:ext cx="0" cy="214312"/>
          </a:xfrm>
          <a:prstGeom prst="straightConnector1">
            <a:avLst/>
          </a:prstGeom>
          <a:noFill/>
          <a:ln w="28575" cap="flat" cmpd="sng">
            <a:solidFill>
              <a:schemeClr val="lt1"/>
            </a:solidFill>
            <a:prstDash val="solid"/>
            <a:round/>
            <a:headEnd type="none" w="sm" len="sm"/>
            <a:tailEnd type="none" w="sm" len="sm"/>
          </a:ln>
        </p:spPr>
      </p:cxnSp>
      <p:sp>
        <p:nvSpPr>
          <p:cNvPr id="326" name="Google Shape;326;p14"/>
          <p:cNvSpPr/>
          <p:nvPr/>
        </p:nvSpPr>
        <p:spPr>
          <a:xfrm>
            <a:off x="6959136" y="1108829"/>
            <a:ext cx="4133851" cy="990600"/>
          </a:xfrm>
          <a:prstGeom prst="rect">
            <a:avLst/>
          </a:prstGeom>
          <a:noFill/>
          <a:ln>
            <a:noFill/>
          </a:ln>
        </p:spPr>
        <p:txBody>
          <a:bodyPr spcFirstLastPara="1" wrap="square" lIns="19033" tIns="19033" rIns="19033" bIns="19033" anchor="t" anchorCtr="0">
            <a:noAutofit/>
          </a:bodyPr>
          <a:lstStyle/>
          <a:p>
            <a:pPr marL="438140" indent="-438140">
              <a:lnSpc>
                <a:spcPct val="78000"/>
              </a:lnSpc>
            </a:pPr>
            <a:r>
              <a:rPr lang="en-US" sz="1600" b="1" dirty="0">
                <a:solidFill>
                  <a:schemeClr val="lt1"/>
                </a:solidFill>
                <a:latin typeface="Courier"/>
                <a:ea typeface="Courier"/>
                <a:cs typeface="Courier"/>
                <a:sym typeface="Courier"/>
              </a:rPr>
              <a:t>temp = v[k];</a:t>
            </a:r>
            <a:endParaRPr sz="1600" b="1" dirty="0">
              <a:solidFill>
                <a:schemeClr val="lt1"/>
              </a:solidFill>
              <a:latin typeface="Courier"/>
              <a:ea typeface="Courier"/>
              <a:cs typeface="Courier"/>
              <a:sym typeface="Courier"/>
            </a:endParaRPr>
          </a:p>
          <a:p>
            <a:pPr marL="438140" indent="-438140">
              <a:lnSpc>
                <a:spcPct val="78000"/>
              </a:lnSpc>
            </a:pPr>
            <a:r>
              <a:rPr lang="en-US" sz="1600" b="1" dirty="0">
                <a:solidFill>
                  <a:schemeClr val="lt1"/>
                </a:solidFill>
                <a:latin typeface="Courier"/>
                <a:ea typeface="Courier"/>
                <a:cs typeface="Courier"/>
                <a:sym typeface="Courier"/>
              </a:rPr>
              <a:t>v[k] = v[k+1];</a:t>
            </a:r>
            <a:endParaRPr sz="1600" b="1" dirty="0">
              <a:solidFill>
                <a:schemeClr val="lt1"/>
              </a:solidFill>
              <a:latin typeface="Courier"/>
              <a:ea typeface="Courier"/>
              <a:cs typeface="Courier"/>
              <a:sym typeface="Courier"/>
            </a:endParaRPr>
          </a:p>
          <a:p>
            <a:pPr marL="438140" indent="-438140">
              <a:lnSpc>
                <a:spcPct val="78000"/>
              </a:lnSpc>
            </a:pPr>
            <a:r>
              <a:rPr lang="en-US" sz="1600" b="1" dirty="0">
                <a:solidFill>
                  <a:schemeClr val="lt1"/>
                </a:solidFill>
                <a:latin typeface="Courier"/>
                <a:ea typeface="Courier"/>
                <a:cs typeface="Courier"/>
                <a:sym typeface="Courier"/>
              </a:rPr>
              <a:t>v[k+1] = temp;</a:t>
            </a:r>
            <a:endParaRPr sz="1800" dirty="0">
              <a:latin typeface="18 VAG Rounded Light   02390" pitchFamily="2" charset="0"/>
            </a:endParaRPr>
          </a:p>
        </p:txBody>
      </p:sp>
      <p:sp>
        <p:nvSpPr>
          <p:cNvPr id="328" name="Google Shape;328;p14"/>
          <p:cNvSpPr/>
          <p:nvPr/>
        </p:nvSpPr>
        <p:spPr>
          <a:xfrm>
            <a:off x="6879534" y="2776853"/>
            <a:ext cx="5016329" cy="1042577"/>
          </a:xfrm>
          <a:prstGeom prst="rect">
            <a:avLst/>
          </a:prstGeom>
          <a:noFill/>
          <a:ln>
            <a:noFill/>
          </a:ln>
        </p:spPr>
        <p:txBody>
          <a:bodyPr spcFirstLastPara="1" wrap="square" lIns="28567" tIns="28567" rIns="28567" bIns="28567" anchor="t" anchorCtr="0">
            <a:spAutoFit/>
          </a:bodyPr>
          <a:lstStyle/>
          <a:p>
            <a:r>
              <a:rPr lang="en-US" sz="1600" b="1" dirty="0">
                <a:solidFill>
                  <a:schemeClr val="lt1"/>
                </a:solidFill>
                <a:latin typeface="Courier"/>
                <a:ea typeface="Courier"/>
                <a:cs typeface="Courier"/>
                <a:sym typeface="Courier"/>
              </a:rPr>
              <a:t>1000 1101 1110 0010 0000 0000 0000 0000</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1000 1110 0001 0000 0000 0000 0000 0100 </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1010 1110 0001 0010 0000 0000 0000 0000 </a:t>
            </a:r>
            <a:endParaRPr sz="2133" b="1" dirty="0">
              <a:solidFill>
                <a:schemeClr val="lt1"/>
              </a:solidFill>
              <a:latin typeface="Courier"/>
              <a:ea typeface="Courier"/>
              <a:cs typeface="Courier"/>
              <a:sym typeface="Courier"/>
            </a:endParaRPr>
          </a:p>
          <a:p>
            <a:r>
              <a:rPr lang="en-US" sz="1600" b="1" dirty="0">
                <a:solidFill>
                  <a:schemeClr val="lt1"/>
                </a:solidFill>
                <a:latin typeface="Courier"/>
                <a:ea typeface="Courier"/>
                <a:cs typeface="Courier"/>
                <a:sym typeface="Courier"/>
              </a:rPr>
              <a:t>1010 1101 1110 0010 0000 0000 0000 0100 </a:t>
            </a:r>
            <a:endParaRPr sz="1800" dirty="0">
              <a:latin typeface="18 VAG Rounded Light   02390" pitchFamily="2" charset="0"/>
            </a:endParaRPr>
          </a:p>
        </p:txBody>
      </p:sp>
      <p:pic>
        <p:nvPicPr>
          <p:cNvPr id="329" name="Google Shape;329;p14"/>
          <p:cNvPicPr preferRelativeResize="0"/>
          <p:nvPr/>
        </p:nvPicPr>
        <p:blipFill rotWithShape="1">
          <a:blip r:embed="rId3">
            <a:alphaModFix/>
          </a:blip>
          <a:srcRect/>
          <a:stretch/>
        </p:blipFill>
        <p:spPr>
          <a:xfrm>
            <a:off x="8012938" y="5229665"/>
            <a:ext cx="2263717" cy="920031"/>
          </a:xfrm>
          <a:prstGeom prst="rect">
            <a:avLst/>
          </a:prstGeom>
          <a:noFill/>
          <a:ln>
            <a:noFill/>
          </a:ln>
        </p:spPr>
      </p:pic>
      <p:grpSp>
        <p:nvGrpSpPr>
          <p:cNvPr id="330" name="Google Shape;330;p14"/>
          <p:cNvGrpSpPr/>
          <p:nvPr/>
        </p:nvGrpSpPr>
        <p:grpSpPr>
          <a:xfrm>
            <a:off x="7925042" y="3937005"/>
            <a:ext cx="4091276" cy="1544301"/>
            <a:chOff x="3849" y="1895"/>
            <a:chExt cx="1828" cy="690"/>
          </a:xfrm>
        </p:grpSpPr>
        <p:sp>
          <p:nvSpPr>
            <p:cNvPr id="331" name="Google Shape;331;p14"/>
            <p:cNvSpPr/>
            <p:nvPr/>
          </p:nvSpPr>
          <p:spPr>
            <a:xfrm>
              <a:off x="3849" y="1895"/>
              <a:ext cx="1828" cy="610"/>
            </a:xfrm>
            <a:prstGeom prst="rect">
              <a:avLst/>
            </a:pr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2" name="Google Shape;332;p14"/>
            <p:cNvSpPr/>
            <p:nvPr/>
          </p:nvSpPr>
          <p:spPr>
            <a:xfrm>
              <a:off x="4186" y="2111"/>
              <a:ext cx="136" cy="152"/>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3" name="Google Shape;333;p14"/>
            <p:cNvSpPr/>
            <p:nvPr/>
          </p:nvSpPr>
          <p:spPr>
            <a:xfrm>
              <a:off x="4186" y="2111"/>
              <a:ext cx="136" cy="152"/>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4" name="Google Shape;334;p14"/>
            <p:cNvSpPr/>
            <p:nvPr/>
          </p:nvSpPr>
          <p:spPr>
            <a:xfrm>
              <a:off x="4192" y="2109"/>
              <a:ext cx="51"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IMEM</a:t>
              </a:r>
              <a:endParaRPr sz="2400" dirty="0">
                <a:solidFill>
                  <a:schemeClr val="dk2"/>
                </a:solidFill>
                <a:latin typeface="18 VAG Rounded Light   02390" pitchFamily="2" charset="0"/>
                <a:sym typeface="Arial"/>
              </a:endParaRPr>
            </a:p>
          </p:txBody>
        </p:sp>
        <p:sp>
          <p:nvSpPr>
            <p:cNvPr id="335" name="Google Shape;335;p14"/>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6" name="Google Shape;336;p14"/>
            <p:cNvSpPr/>
            <p:nvPr/>
          </p:nvSpPr>
          <p:spPr>
            <a:xfrm>
              <a:off x="5101" y="2043"/>
              <a:ext cx="85" cy="220"/>
            </a:xfrm>
            <a:custGeom>
              <a:avLst/>
              <a:gdLst/>
              <a:ahLst/>
              <a:cxnLst/>
              <a:rect l="l" t="t" r="r" b="b"/>
              <a:pathLst>
                <a:path w="85" h="220" extrusionOk="0">
                  <a:moveTo>
                    <a:pt x="0" y="0"/>
                  </a:moveTo>
                  <a:lnTo>
                    <a:pt x="85" y="40"/>
                  </a:lnTo>
                  <a:lnTo>
                    <a:pt x="85" y="181"/>
                  </a:lnTo>
                  <a:lnTo>
                    <a:pt x="0" y="220"/>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37" name="Google Shape;337;p14"/>
            <p:cNvSpPr/>
            <p:nvPr/>
          </p:nvSpPr>
          <p:spPr>
            <a:xfrm>
              <a:off x="5101" y="2145"/>
              <a:ext cx="17" cy="32"/>
            </a:xfrm>
            <a:custGeom>
              <a:avLst/>
              <a:gdLst/>
              <a:ahLst/>
              <a:cxnLst/>
              <a:rect l="l" t="t" r="r" b="b"/>
              <a:pathLst>
                <a:path w="17" h="32" extrusionOk="0">
                  <a:moveTo>
                    <a:pt x="0" y="0"/>
                  </a:moveTo>
                  <a:lnTo>
                    <a:pt x="17" y="16"/>
                  </a:lnTo>
                  <a:lnTo>
                    <a:pt x="0" y="32"/>
                  </a:lnTo>
                  <a:lnTo>
                    <a:pt x="0" y="0"/>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cxnSp>
          <p:nvCxnSpPr>
            <p:cNvPr id="338" name="Google Shape;338;p14"/>
            <p:cNvCxnSpPr/>
            <p:nvPr/>
          </p:nvCxnSpPr>
          <p:spPr>
            <a:xfrm>
              <a:off x="5101" y="2145"/>
              <a:ext cx="0" cy="31"/>
            </a:xfrm>
            <a:prstGeom prst="straightConnector1">
              <a:avLst/>
            </a:prstGeom>
            <a:noFill/>
            <a:ln w="11100" cap="flat" cmpd="sng">
              <a:solidFill>
                <a:srgbClr val="E4DDD2"/>
              </a:solidFill>
              <a:prstDash val="solid"/>
              <a:miter lim="800000"/>
              <a:headEnd type="none" w="med" len="med"/>
              <a:tailEnd type="none" w="med" len="med"/>
            </a:ln>
          </p:spPr>
        </p:cxnSp>
        <p:sp>
          <p:nvSpPr>
            <p:cNvPr id="339" name="Google Shape;339;p14"/>
            <p:cNvSpPr/>
            <p:nvPr/>
          </p:nvSpPr>
          <p:spPr>
            <a:xfrm>
              <a:off x="5104" y="2065"/>
              <a:ext cx="35"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ALU</a:t>
              </a:r>
              <a:endParaRPr sz="2400" dirty="0">
                <a:solidFill>
                  <a:schemeClr val="dk2"/>
                </a:solidFill>
                <a:latin typeface="18 VAG Rounded Light   02390" pitchFamily="2" charset="0"/>
                <a:sym typeface="Arial"/>
              </a:endParaRPr>
            </a:p>
          </p:txBody>
        </p:sp>
        <p:sp>
          <p:nvSpPr>
            <p:cNvPr id="340" name="Google Shape;340;p14"/>
            <p:cNvSpPr/>
            <p:nvPr/>
          </p:nvSpPr>
          <p:spPr>
            <a:xfrm>
              <a:off x="4491" y="2331"/>
              <a:ext cx="119" cy="170"/>
            </a:xfrm>
            <a:custGeom>
              <a:avLst/>
              <a:gdLst/>
              <a:ahLst/>
              <a:cxnLst/>
              <a:rect l="l" t="t" r="r" b="b"/>
              <a:pathLst>
                <a:path w="119" h="170" extrusionOk="0">
                  <a:moveTo>
                    <a:pt x="0" y="0"/>
                  </a:moveTo>
                  <a:lnTo>
                    <a:pt x="119" y="36"/>
                  </a:lnTo>
                  <a:lnTo>
                    <a:pt x="119" y="133"/>
                  </a:lnTo>
                  <a:lnTo>
                    <a:pt x="0" y="170"/>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1" name="Google Shape;341;p14"/>
            <p:cNvSpPr/>
            <p:nvPr/>
          </p:nvSpPr>
          <p:spPr>
            <a:xfrm>
              <a:off x="4495" y="2366"/>
              <a:ext cx="39"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err="1">
                  <a:solidFill>
                    <a:schemeClr val="dk2"/>
                  </a:solidFill>
                  <a:latin typeface="Calibri"/>
                  <a:ea typeface="Calibri"/>
                  <a:cs typeface="Calibri"/>
                  <a:sym typeface="Calibri"/>
                </a:rPr>
                <a:t>Imm</a:t>
              </a:r>
              <a:endParaRPr sz="2400" dirty="0">
                <a:solidFill>
                  <a:schemeClr val="dk2"/>
                </a:solidFill>
                <a:latin typeface="18 VAG Rounded Light   02390" pitchFamily="2" charset="0"/>
                <a:sym typeface="Arial"/>
              </a:endParaRPr>
            </a:p>
          </p:txBody>
        </p:sp>
        <p:sp>
          <p:nvSpPr>
            <p:cNvPr id="342" name="Google Shape;342;p14"/>
            <p:cNvSpPr/>
            <p:nvPr/>
          </p:nvSpPr>
          <p:spPr>
            <a:xfrm>
              <a:off x="4578" y="2366"/>
              <a:ext cx="12" cy="55"/>
            </a:xfrm>
            <a:prstGeom prst="rect">
              <a:avLst/>
            </a:prstGeom>
            <a:noFill/>
            <a:ln>
              <a:noFill/>
            </a:ln>
          </p:spPr>
          <p:txBody>
            <a:bodyPr spcFirstLastPara="1" wrap="square" lIns="0" tIns="0" rIns="0" bIns="0" anchor="t" anchorCtr="0">
              <a:spAutoFit/>
            </a:bodyPr>
            <a:lstStyle/>
            <a:p>
              <a:pPr>
                <a:buClr>
                  <a:srgbClr val="E4DDD2"/>
                </a:buClr>
                <a:buSzPts val="600"/>
              </a:pPr>
              <a:r>
                <a:rPr lang="en-US" sz="800" dirty="0">
                  <a:solidFill>
                    <a:srgbClr val="E4DDD2"/>
                  </a:solidFill>
                  <a:latin typeface="Calibri"/>
                  <a:ea typeface="Calibri"/>
                  <a:cs typeface="Calibri"/>
                  <a:sym typeface="Calibri"/>
                </a:rPr>
                <a:t>.</a:t>
              </a:r>
              <a:endParaRPr sz="2400" dirty="0">
                <a:solidFill>
                  <a:srgbClr val="E4DDD2"/>
                </a:solidFill>
                <a:latin typeface="18 VAG Rounded Light   02390" pitchFamily="2" charset="0"/>
                <a:sym typeface="Arial"/>
              </a:endParaRPr>
            </a:p>
          </p:txBody>
        </p:sp>
        <p:sp>
          <p:nvSpPr>
            <p:cNvPr id="343" name="Google Shape;343;p14"/>
            <p:cNvSpPr/>
            <p:nvPr/>
          </p:nvSpPr>
          <p:spPr>
            <a:xfrm>
              <a:off x="4495" y="2420"/>
              <a:ext cx="35"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Gen</a:t>
              </a:r>
              <a:endParaRPr sz="2400" dirty="0">
                <a:solidFill>
                  <a:schemeClr val="dk2"/>
                </a:solidFill>
                <a:latin typeface="18 VAG Rounded Light   02390" pitchFamily="2" charset="0"/>
                <a:sym typeface="Arial"/>
              </a:endParaRPr>
            </a:p>
          </p:txBody>
        </p:sp>
        <p:sp>
          <p:nvSpPr>
            <p:cNvPr id="344" name="Google Shape;344;p14"/>
            <p:cNvSpPr/>
            <p:nvPr/>
          </p:nvSpPr>
          <p:spPr>
            <a:xfrm>
              <a:off x="4203" y="1975"/>
              <a:ext cx="51" cy="102"/>
            </a:xfrm>
            <a:custGeom>
              <a:avLst/>
              <a:gdLst/>
              <a:ahLst/>
              <a:cxnLst/>
              <a:rect l="l" t="t" r="r" b="b"/>
              <a:pathLst>
                <a:path w="51" h="102" extrusionOk="0">
                  <a:moveTo>
                    <a:pt x="0" y="0"/>
                  </a:moveTo>
                  <a:lnTo>
                    <a:pt x="51" y="16"/>
                  </a:lnTo>
                  <a:lnTo>
                    <a:pt x="51" y="86"/>
                  </a:lnTo>
                  <a:lnTo>
                    <a:pt x="0" y="10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5" name="Google Shape;345;p14"/>
            <p:cNvSpPr/>
            <p:nvPr/>
          </p:nvSpPr>
          <p:spPr>
            <a:xfrm>
              <a:off x="4207" y="1992"/>
              <a:ext cx="47" cy="55"/>
            </a:xfrm>
            <a:prstGeom prst="rect">
              <a:avLst/>
            </a:prstGeom>
            <a:noFill/>
            <a:ln>
              <a:noFill/>
            </a:ln>
          </p:spPr>
          <p:txBody>
            <a:bodyPr spcFirstLastPara="1" wrap="square" lIns="0" tIns="0" rIns="0" bIns="0" anchor="t" anchorCtr="0">
              <a:spAutoFit/>
            </a:bodyPr>
            <a:lstStyle/>
            <a:p>
              <a:pPr>
                <a:buClr>
                  <a:srgbClr val="E4DDD2"/>
                </a:buClr>
                <a:buSzPts val="600"/>
              </a:pPr>
              <a:r>
                <a:rPr lang="en-US" sz="800" dirty="0">
                  <a:solidFill>
                    <a:srgbClr val="E4DDD2"/>
                  </a:solidFill>
                  <a:latin typeface="Calibri"/>
                  <a:ea typeface="Calibri"/>
                  <a:cs typeface="Calibri"/>
                  <a:sym typeface="Calibri"/>
                </a:rPr>
                <a:t>+4</a:t>
              </a:r>
              <a:endParaRPr sz="2400" dirty="0">
                <a:solidFill>
                  <a:srgbClr val="E4DDD2"/>
                </a:solidFill>
                <a:latin typeface="18 VAG Rounded Light   02390" pitchFamily="2" charset="0"/>
                <a:sym typeface="Arial"/>
              </a:endParaRPr>
            </a:p>
          </p:txBody>
        </p:sp>
        <p:sp>
          <p:nvSpPr>
            <p:cNvPr id="346" name="Google Shape;346;p14"/>
            <p:cNvSpPr/>
            <p:nvPr/>
          </p:nvSpPr>
          <p:spPr>
            <a:xfrm>
              <a:off x="5270" y="2077"/>
              <a:ext cx="221" cy="186"/>
            </a:xfrm>
            <a:prstGeom prst="rect">
              <a:avLst/>
            </a:pr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7" name="Google Shape;347;p14"/>
            <p:cNvSpPr/>
            <p:nvPr/>
          </p:nvSpPr>
          <p:spPr>
            <a:xfrm>
              <a:off x="5270" y="2077"/>
              <a:ext cx="221" cy="186"/>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48" name="Google Shape;348;p14"/>
            <p:cNvSpPr/>
            <p:nvPr/>
          </p:nvSpPr>
          <p:spPr>
            <a:xfrm>
              <a:off x="5317" y="2076"/>
              <a:ext cx="59" cy="220"/>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DMEM</a:t>
              </a:r>
              <a:endParaRPr sz="2400" dirty="0">
                <a:solidFill>
                  <a:schemeClr val="dk2"/>
                </a:solidFill>
                <a:latin typeface="18 VAG Rounded Light   02390" pitchFamily="2" charset="0"/>
                <a:sym typeface="Arial"/>
              </a:endParaRPr>
            </a:p>
          </p:txBody>
        </p:sp>
        <p:sp>
          <p:nvSpPr>
            <p:cNvPr id="349" name="Google Shape;349;p14"/>
            <p:cNvSpPr/>
            <p:nvPr/>
          </p:nvSpPr>
          <p:spPr>
            <a:xfrm>
              <a:off x="5423" y="2229"/>
              <a:ext cx="34" cy="34"/>
            </a:xfrm>
            <a:custGeom>
              <a:avLst/>
              <a:gdLst/>
              <a:ahLst/>
              <a:cxnLst/>
              <a:rect l="l" t="t" r="r" b="b"/>
              <a:pathLst>
                <a:path w="34" h="34" extrusionOk="0">
                  <a:moveTo>
                    <a:pt x="0" y="34"/>
                  </a:moveTo>
                  <a:lnTo>
                    <a:pt x="17" y="0"/>
                  </a:lnTo>
                  <a:lnTo>
                    <a:pt x="34"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0" name="Google Shape;350;p14"/>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1" name="Google Shape;351;p14"/>
            <p:cNvSpPr/>
            <p:nvPr/>
          </p:nvSpPr>
          <p:spPr>
            <a:xfrm>
              <a:off x="4780" y="2128"/>
              <a:ext cx="101" cy="152"/>
            </a:xfrm>
            <a:custGeom>
              <a:avLst/>
              <a:gdLst/>
              <a:ahLst/>
              <a:cxnLst/>
              <a:rect l="l" t="t" r="r" b="b"/>
              <a:pathLst>
                <a:path w="101" h="152" extrusionOk="0">
                  <a:moveTo>
                    <a:pt x="0" y="0"/>
                  </a:moveTo>
                  <a:lnTo>
                    <a:pt x="101" y="31"/>
                  </a:lnTo>
                  <a:lnTo>
                    <a:pt x="101" y="121"/>
                  </a:lnTo>
                  <a:lnTo>
                    <a:pt x="0" y="152"/>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52" name="Google Shape;352;p14"/>
            <p:cNvSpPr/>
            <p:nvPr/>
          </p:nvSpPr>
          <p:spPr>
            <a:xfrm>
              <a:off x="4783" y="2155"/>
              <a:ext cx="43"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Branch </a:t>
              </a:r>
              <a:endParaRPr sz="2400" dirty="0">
                <a:solidFill>
                  <a:schemeClr val="dk2"/>
                </a:solidFill>
                <a:latin typeface="18 VAG Rounded Light   02390" pitchFamily="2" charset="0"/>
                <a:sym typeface="Arial"/>
              </a:endParaRPr>
            </a:p>
          </p:txBody>
        </p:sp>
        <p:sp>
          <p:nvSpPr>
            <p:cNvPr id="353" name="Google Shape;353;p14"/>
            <p:cNvSpPr/>
            <p:nvPr/>
          </p:nvSpPr>
          <p:spPr>
            <a:xfrm>
              <a:off x="4783" y="2197"/>
              <a:ext cx="37"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Comp</a:t>
              </a:r>
              <a:r>
                <a:rPr lang="en-US" sz="533" dirty="0">
                  <a:solidFill>
                    <a:srgbClr val="E4DDD2"/>
                  </a:solidFill>
                  <a:latin typeface="Calibri"/>
                  <a:ea typeface="Calibri"/>
                  <a:cs typeface="Calibri"/>
                  <a:sym typeface="Calibri"/>
                </a:rPr>
                <a:t>.</a:t>
              </a:r>
              <a:endParaRPr sz="2400" dirty="0">
                <a:solidFill>
                  <a:srgbClr val="E4DDD2"/>
                </a:solidFill>
                <a:latin typeface="18 VAG Rounded Light   02390" pitchFamily="2" charset="0"/>
                <a:sym typeface="Arial"/>
              </a:endParaRPr>
            </a:p>
          </p:txBody>
        </p:sp>
        <p:sp>
          <p:nvSpPr>
            <p:cNvPr id="354" name="Google Shape;354;p14"/>
            <p:cNvSpPr/>
            <p:nvPr/>
          </p:nvSpPr>
          <p:spPr>
            <a:xfrm>
              <a:off x="4525" y="1992"/>
              <a:ext cx="186" cy="322"/>
            </a:xfrm>
            <a:prstGeom prst="rect">
              <a:avLst/>
            </a:pr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5" name="Google Shape;355;p14"/>
            <p:cNvSpPr/>
            <p:nvPr/>
          </p:nvSpPr>
          <p:spPr>
            <a:xfrm>
              <a:off x="4525" y="1992"/>
              <a:ext cx="186" cy="322"/>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6" name="Google Shape;356;p14"/>
            <p:cNvSpPr/>
            <p:nvPr/>
          </p:nvSpPr>
          <p:spPr>
            <a:xfrm>
              <a:off x="4565" y="1992"/>
              <a:ext cx="32" cy="165"/>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Reg</a:t>
              </a:r>
              <a:endParaRPr sz="2400" dirty="0">
                <a:solidFill>
                  <a:schemeClr val="dk2"/>
                </a:solidFill>
                <a:latin typeface="18 VAG Rounded Light   02390" pitchFamily="2" charset="0"/>
                <a:sym typeface="Arial"/>
              </a:endParaRPr>
            </a:p>
          </p:txBody>
        </p:sp>
        <p:sp>
          <p:nvSpPr>
            <p:cNvPr id="357" name="Google Shape;357;p14"/>
            <p:cNvSpPr/>
            <p:nvPr/>
          </p:nvSpPr>
          <p:spPr>
            <a:xfrm>
              <a:off x="4640" y="1992"/>
              <a:ext cx="13" cy="110"/>
            </a:xfrm>
            <a:prstGeom prst="rect">
              <a:avLst/>
            </a:prstGeom>
            <a:noFill/>
            <a:ln>
              <a:noFill/>
            </a:ln>
          </p:spPr>
          <p:txBody>
            <a:bodyPr spcFirstLastPara="1" wrap="square" lIns="0" tIns="0" rIns="0" bIns="0" anchor="t" anchorCtr="0">
              <a:spAutoFit/>
            </a:bodyPr>
            <a:lstStyle/>
            <a:p>
              <a:pPr>
                <a:buClr>
                  <a:schemeClr val="dk2"/>
                </a:buClr>
                <a:buSzPts val="600"/>
              </a:pPr>
              <a:r>
                <a:rPr lang="en-US" sz="800" dirty="0">
                  <a:solidFill>
                    <a:schemeClr val="dk2"/>
                  </a:solidFill>
                  <a:latin typeface="Calibri"/>
                  <a:ea typeface="Calibri"/>
                  <a:cs typeface="Calibri"/>
                  <a:sym typeface="Calibri"/>
                </a:rPr>
                <a:t>[]</a:t>
              </a:r>
              <a:endParaRPr sz="2400" dirty="0">
                <a:solidFill>
                  <a:schemeClr val="dk2"/>
                </a:solidFill>
                <a:latin typeface="18 VAG Rounded Light   02390" pitchFamily="2" charset="0"/>
                <a:sym typeface="Arial"/>
              </a:endParaRPr>
            </a:p>
          </p:txBody>
        </p:sp>
        <p:sp>
          <p:nvSpPr>
            <p:cNvPr id="358" name="Google Shape;358;p14"/>
            <p:cNvSpPr/>
            <p:nvPr/>
          </p:nvSpPr>
          <p:spPr>
            <a:xfrm>
              <a:off x="4661" y="2280"/>
              <a:ext cx="33" cy="34"/>
            </a:xfrm>
            <a:custGeom>
              <a:avLst/>
              <a:gdLst/>
              <a:ahLst/>
              <a:cxnLst/>
              <a:rect l="l" t="t" r="r" b="b"/>
              <a:pathLst>
                <a:path w="33" h="34" extrusionOk="0">
                  <a:moveTo>
                    <a:pt x="0" y="34"/>
                  </a:moveTo>
                  <a:lnTo>
                    <a:pt x="17" y="0"/>
                  </a:lnTo>
                  <a:lnTo>
                    <a:pt x="33" y="34"/>
                  </a:lnTo>
                  <a:lnTo>
                    <a:pt x="0" y="34"/>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59" name="Google Shape;359;p14"/>
            <p:cNvSpPr/>
            <p:nvPr/>
          </p:nvSpPr>
          <p:spPr>
            <a:xfrm>
              <a:off x="4525" y="2171"/>
              <a:ext cx="8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AddrA</a:t>
              </a:r>
              <a:endParaRPr sz="2400" dirty="0">
                <a:solidFill>
                  <a:srgbClr val="E4DDD2"/>
                </a:solidFill>
                <a:latin typeface="18 VAG Rounded Light   02390" pitchFamily="2" charset="0"/>
                <a:sym typeface="Arial"/>
              </a:endParaRPr>
            </a:p>
          </p:txBody>
        </p:sp>
        <p:sp>
          <p:nvSpPr>
            <p:cNvPr id="360" name="Google Shape;360;p14"/>
            <p:cNvSpPr/>
            <p:nvPr/>
          </p:nvSpPr>
          <p:spPr>
            <a:xfrm>
              <a:off x="4525" y="2222"/>
              <a:ext cx="36"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AddrB</a:t>
              </a:r>
              <a:endParaRPr sz="2400" dirty="0">
                <a:solidFill>
                  <a:schemeClr val="dk2"/>
                </a:solidFill>
                <a:latin typeface="18 VAG Rounded Light   02390" pitchFamily="2" charset="0"/>
                <a:sym typeface="Arial"/>
              </a:endParaRPr>
            </a:p>
          </p:txBody>
        </p:sp>
        <p:sp>
          <p:nvSpPr>
            <p:cNvPr id="361" name="Google Shape;361;p14"/>
            <p:cNvSpPr/>
            <p:nvPr/>
          </p:nvSpPr>
          <p:spPr>
            <a:xfrm>
              <a:off x="4627" y="2171"/>
              <a:ext cx="35"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DataA</a:t>
              </a:r>
              <a:endParaRPr sz="2400" dirty="0">
                <a:solidFill>
                  <a:schemeClr val="dk2"/>
                </a:solidFill>
                <a:latin typeface="18 VAG Rounded Light   02390" pitchFamily="2" charset="0"/>
                <a:sym typeface="Arial"/>
              </a:endParaRPr>
            </a:p>
          </p:txBody>
        </p:sp>
        <p:sp>
          <p:nvSpPr>
            <p:cNvPr id="362" name="Google Shape;362;p14"/>
            <p:cNvSpPr/>
            <p:nvPr/>
          </p:nvSpPr>
          <p:spPr>
            <a:xfrm>
              <a:off x="4525" y="2119"/>
              <a:ext cx="37"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AddrD</a:t>
              </a:r>
              <a:endParaRPr sz="2400" dirty="0">
                <a:solidFill>
                  <a:schemeClr val="dk2"/>
                </a:solidFill>
                <a:latin typeface="18 VAG Rounded Light   02390" pitchFamily="2" charset="0"/>
                <a:sym typeface="Arial"/>
              </a:endParaRPr>
            </a:p>
          </p:txBody>
        </p:sp>
        <p:sp>
          <p:nvSpPr>
            <p:cNvPr id="363" name="Google Shape;363;p14"/>
            <p:cNvSpPr/>
            <p:nvPr/>
          </p:nvSpPr>
          <p:spPr>
            <a:xfrm>
              <a:off x="4627" y="2222"/>
              <a:ext cx="34"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DataB</a:t>
              </a:r>
              <a:endParaRPr sz="2400" dirty="0">
                <a:solidFill>
                  <a:schemeClr val="dk2"/>
                </a:solidFill>
                <a:latin typeface="18 VAG Rounded Light   02390" pitchFamily="2" charset="0"/>
                <a:sym typeface="Arial"/>
              </a:endParaRPr>
            </a:p>
          </p:txBody>
        </p:sp>
        <p:sp>
          <p:nvSpPr>
            <p:cNvPr id="364" name="Google Shape;364;p14"/>
            <p:cNvSpPr/>
            <p:nvPr/>
          </p:nvSpPr>
          <p:spPr>
            <a:xfrm>
              <a:off x="4525" y="2051"/>
              <a:ext cx="36"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DataD</a:t>
              </a:r>
              <a:endParaRPr sz="2400" dirty="0">
                <a:solidFill>
                  <a:schemeClr val="dk2"/>
                </a:solidFill>
                <a:latin typeface="18 VAG Rounded Light   02390" pitchFamily="2" charset="0"/>
                <a:sym typeface="Arial"/>
              </a:endParaRPr>
            </a:p>
          </p:txBody>
        </p:sp>
        <p:sp>
          <p:nvSpPr>
            <p:cNvPr id="365" name="Google Shape;365;p14"/>
            <p:cNvSpPr/>
            <p:nvPr/>
          </p:nvSpPr>
          <p:spPr>
            <a:xfrm>
              <a:off x="5270" y="2128"/>
              <a:ext cx="28"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Addr</a:t>
              </a:r>
              <a:endParaRPr sz="2400" dirty="0">
                <a:solidFill>
                  <a:schemeClr val="dk2"/>
                </a:solidFill>
                <a:latin typeface="18 VAG Rounded Light   02390" pitchFamily="2" charset="0"/>
                <a:sym typeface="Arial"/>
              </a:endParaRPr>
            </a:p>
          </p:txBody>
        </p:sp>
        <p:sp>
          <p:nvSpPr>
            <p:cNvPr id="366" name="Google Shape;366;p14"/>
            <p:cNvSpPr/>
            <p:nvPr/>
          </p:nvSpPr>
          <p:spPr>
            <a:xfrm>
              <a:off x="5275" y="2188"/>
              <a:ext cx="39"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DataW</a:t>
              </a:r>
              <a:endParaRPr sz="2400" dirty="0">
                <a:solidFill>
                  <a:schemeClr val="dk2"/>
                </a:solidFill>
                <a:latin typeface="18 VAG Rounded Light   02390" pitchFamily="2" charset="0"/>
                <a:sym typeface="Arial"/>
              </a:endParaRPr>
            </a:p>
          </p:txBody>
        </p:sp>
        <p:sp>
          <p:nvSpPr>
            <p:cNvPr id="367" name="Google Shape;367;p14"/>
            <p:cNvSpPr/>
            <p:nvPr/>
          </p:nvSpPr>
          <p:spPr>
            <a:xfrm>
              <a:off x="5389" y="2145"/>
              <a:ext cx="34" cy="110"/>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err="1">
                  <a:solidFill>
                    <a:schemeClr val="dk2"/>
                  </a:solidFill>
                  <a:latin typeface="Calibri"/>
                  <a:ea typeface="Calibri"/>
                  <a:cs typeface="Calibri"/>
                  <a:sym typeface="Calibri"/>
                </a:rPr>
                <a:t>DataR</a:t>
              </a:r>
              <a:endParaRPr sz="2400" dirty="0">
                <a:solidFill>
                  <a:schemeClr val="dk2"/>
                </a:solidFill>
                <a:latin typeface="18 VAG Rounded Light   02390" pitchFamily="2" charset="0"/>
                <a:sym typeface="Arial"/>
              </a:endParaRPr>
            </a:p>
          </p:txBody>
        </p:sp>
        <p:sp>
          <p:nvSpPr>
            <p:cNvPr id="368" name="Google Shape;368;p14"/>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69" name="Google Shape;369;p14"/>
            <p:cNvSpPr/>
            <p:nvPr/>
          </p:nvSpPr>
          <p:spPr>
            <a:xfrm>
              <a:off x="5033" y="2026"/>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70" name="Google Shape;370;p14"/>
            <p:cNvSpPr/>
            <p:nvPr/>
          </p:nvSpPr>
          <p:spPr>
            <a:xfrm>
              <a:off x="5037" y="2036"/>
              <a:ext cx="7" cy="37"/>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1</a:t>
              </a:r>
              <a:endParaRPr sz="2400" dirty="0">
                <a:solidFill>
                  <a:schemeClr val="dk2"/>
                </a:solidFill>
                <a:latin typeface="18 VAG Rounded Light   02390" pitchFamily="2" charset="0"/>
                <a:sym typeface="Arial"/>
              </a:endParaRPr>
            </a:p>
          </p:txBody>
        </p:sp>
        <p:sp>
          <p:nvSpPr>
            <p:cNvPr id="371" name="Google Shape;371;p14"/>
            <p:cNvSpPr/>
            <p:nvPr/>
          </p:nvSpPr>
          <p:spPr>
            <a:xfrm>
              <a:off x="5037" y="2091"/>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372" name="Google Shape;372;p14"/>
            <p:cNvSpPr/>
            <p:nvPr/>
          </p:nvSpPr>
          <p:spPr>
            <a:xfrm>
              <a:off x="5491" y="2153"/>
              <a:ext cx="81" cy="30"/>
            </a:xfrm>
            <a:custGeom>
              <a:avLst/>
              <a:gdLst/>
              <a:ahLst/>
              <a:cxnLst/>
              <a:rect l="l" t="t" r="r" b="b"/>
              <a:pathLst>
                <a:path w="967" h="352" extrusionOk="0">
                  <a:moveTo>
                    <a:pt x="3" y="242"/>
                  </a:moveTo>
                  <a:lnTo>
                    <a:pt x="893" y="205"/>
                  </a:lnTo>
                  <a:lnTo>
                    <a:pt x="890" y="129"/>
                  </a:lnTo>
                  <a:lnTo>
                    <a:pt x="0" y="166"/>
                  </a:lnTo>
                  <a:lnTo>
                    <a:pt x="3" y="242"/>
                  </a:lnTo>
                  <a:close/>
                  <a:moveTo>
                    <a:pt x="689" y="341"/>
                  </a:moveTo>
                  <a:lnTo>
                    <a:pt x="967" y="163"/>
                  </a:lnTo>
                  <a:lnTo>
                    <a:pt x="676" y="10"/>
                  </a:lnTo>
                  <a:cubicBezTo>
                    <a:pt x="657" y="0"/>
                    <a:pt x="634" y="7"/>
                    <a:pt x="624" y="25"/>
                  </a:cubicBezTo>
                  <a:cubicBezTo>
                    <a:pt x="615" y="44"/>
                    <a:pt x="622" y="67"/>
                    <a:pt x="640" y="77"/>
                  </a:cubicBezTo>
                  <a:lnTo>
                    <a:pt x="873" y="200"/>
                  </a:lnTo>
                  <a:lnTo>
                    <a:pt x="871" y="135"/>
                  </a:lnTo>
                  <a:lnTo>
                    <a:pt x="648" y="277"/>
                  </a:lnTo>
                  <a:cubicBezTo>
                    <a:pt x="631" y="288"/>
                    <a:pt x="626" y="312"/>
                    <a:pt x="637" y="329"/>
                  </a:cubicBezTo>
                  <a:cubicBezTo>
                    <a:pt x="648" y="347"/>
                    <a:pt x="672" y="352"/>
                    <a:pt x="689" y="34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3" name="Google Shape;373;p14"/>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74" name="Google Shape;374;p14"/>
            <p:cNvSpPr/>
            <p:nvPr/>
          </p:nvSpPr>
          <p:spPr>
            <a:xfrm>
              <a:off x="5575" y="2043"/>
              <a:ext cx="34" cy="169"/>
            </a:xfrm>
            <a:custGeom>
              <a:avLst/>
              <a:gdLst/>
              <a:ahLst/>
              <a:cxnLst/>
              <a:rect l="l" t="t" r="r" b="b"/>
              <a:pathLst>
                <a:path w="34" h="169" extrusionOk="0">
                  <a:moveTo>
                    <a:pt x="0" y="0"/>
                  </a:moveTo>
                  <a:lnTo>
                    <a:pt x="34" y="21"/>
                  </a:lnTo>
                  <a:lnTo>
                    <a:pt x="34" y="148"/>
                  </a:lnTo>
                  <a:lnTo>
                    <a:pt x="0" y="16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5" name="Google Shape;375;p14"/>
            <p:cNvSpPr/>
            <p:nvPr/>
          </p:nvSpPr>
          <p:spPr>
            <a:xfrm>
              <a:off x="5581" y="2154"/>
              <a:ext cx="17"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6" name="Google Shape;376;p14"/>
            <p:cNvSpPr/>
            <p:nvPr/>
          </p:nvSpPr>
          <p:spPr>
            <a:xfrm>
              <a:off x="5581" y="2154"/>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377" name="Google Shape;377;p14"/>
            <p:cNvSpPr/>
            <p:nvPr/>
          </p:nvSpPr>
          <p:spPr>
            <a:xfrm>
              <a:off x="5581" y="2106"/>
              <a:ext cx="17"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78" name="Google Shape;378;p14"/>
            <p:cNvSpPr/>
            <p:nvPr/>
          </p:nvSpPr>
          <p:spPr>
            <a:xfrm>
              <a:off x="5581" y="2106"/>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a:t>
              </a:r>
              <a:endParaRPr sz="2400" dirty="0">
                <a:solidFill>
                  <a:srgbClr val="E4DDD2"/>
                </a:solidFill>
                <a:latin typeface="18 VAG Rounded Light   02390" pitchFamily="2" charset="0"/>
                <a:sym typeface="Arial"/>
              </a:endParaRPr>
            </a:p>
          </p:txBody>
        </p:sp>
        <p:sp>
          <p:nvSpPr>
            <p:cNvPr id="379" name="Google Shape;379;p14"/>
            <p:cNvSpPr/>
            <p:nvPr/>
          </p:nvSpPr>
          <p:spPr>
            <a:xfrm>
              <a:off x="5581" y="2058"/>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2</a:t>
              </a:r>
              <a:endParaRPr sz="2400" dirty="0">
                <a:solidFill>
                  <a:srgbClr val="E4DDD2"/>
                </a:solidFill>
                <a:latin typeface="18 VAG Rounded Light   02390" pitchFamily="2" charset="0"/>
                <a:sym typeface="Arial"/>
              </a:endParaRPr>
            </a:p>
          </p:txBody>
        </p:sp>
        <p:sp>
          <p:nvSpPr>
            <p:cNvPr id="380" name="Google Shape;380;p14"/>
            <p:cNvSpPr/>
            <p:nvPr/>
          </p:nvSpPr>
          <p:spPr>
            <a:xfrm>
              <a:off x="5186" y="2135"/>
              <a:ext cx="84" cy="30"/>
            </a:xfrm>
            <a:custGeom>
              <a:avLst/>
              <a:gdLst/>
              <a:ahLst/>
              <a:cxnLst/>
              <a:rect l="l" t="t" r="r" b="b"/>
              <a:pathLst>
                <a:path w="1003" h="352" extrusionOk="0">
                  <a:moveTo>
                    <a:pt x="5" y="254"/>
                  </a:moveTo>
                  <a:lnTo>
                    <a:pt x="930" y="201"/>
                  </a:lnTo>
                  <a:lnTo>
                    <a:pt x="925" y="125"/>
                  </a:lnTo>
                  <a:lnTo>
                    <a:pt x="0" y="178"/>
                  </a:lnTo>
                  <a:lnTo>
                    <a:pt x="5" y="254"/>
                  </a:lnTo>
                  <a:close/>
                  <a:moveTo>
                    <a:pt x="728" y="340"/>
                  </a:moveTo>
                  <a:lnTo>
                    <a:pt x="1003" y="158"/>
                  </a:lnTo>
                  <a:lnTo>
                    <a:pt x="709" y="9"/>
                  </a:lnTo>
                  <a:lnTo>
                    <a:pt x="709" y="9"/>
                  </a:lnTo>
                  <a:cubicBezTo>
                    <a:pt x="691" y="0"/>
                    <a:pt x="668" y="7"/>
                    <a:pt x="658" y="26"/>
                  </a:cubicBezTo>
                  <a:cubicBezTo>
                    <a:pt x="649" y="45"/>
                    <a:pt x="656" y="68"/>
                    <a:pt x="675" y="77"/>
                  </a:cubicBezTo>
                  <a:lnTo>
                    <a:pt x="910" y="197"/>
                  </a:lnTo>
                  <a:lnTo>
                    <a:pt x="906" y="131"/>
                  </a:lnTo>
                  <a:lnTo>
                    <a:pt x="686" y="277"/>
                  </a:lnTo>
                  <a:cubicBezTo>
                    <a:pt x="669" y="289"/>
                    <a:pt x="664" y="312"/>
                    <a:pt x="676" y="330"/>
                  </a:cubicBezTo>
                  <a:cubicBezTo>
                    <a:pt x="687" y="347"/>
                    <a:pt x="711" y="352"/>
                    <a:pt x="728" y="340"/>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cxnSp>
          <p:nvCxnSpPr>
            <p:cNvPr id="381" name="Google Shape;381;p14"/>
            <p:cNvCxnSpPr/>
            <p:nvPr/>
          </p:nvCxnSpPr>
          <p:spPr>
            <a:xfrm rot="10800000">
              <a:off x="5220" y="1946"/>
              <a:ext cx="0" cy="206"/>
            </a:xfrm>
            <a:prstGeom prst="straightConnector1">
              <a:avLst/>
            </a:prstGeom>
            <a:noFill/>
            <a:ln w="11100" cap="flat" cmpd="sng">
              <a:solidFill>
                <a:srgbClr val="E4DDD2"/>
              </a:solidFill>
              <a:prstDash val="solid"/>
              <a:miter lim="800000"/>
              <a:headEnd type="none" w="med" len="med"/>
              <a:tailEnd type="none" w="med" len="med"/>
            </a:ln>
          </p:spPr>
        </p:cxnSp>
        <p:sp>
          <p:nvSpPr>
            <p:cNvPr id="382" name="Google Shape;382;p14"/>
            <p:cNvSpPr/>
            <p:nvPr/>
          </p:nvSpPr>
          <p:spPr>
            <a:xfrm>
              <a:off x="3915" y="1943"/>
              <a:ext cx="1660" cy="200"/>
            </a:xfrm>
            <a:custGeom>
              <a:avLst/>
              <a:gdLst/>
              <a:ahLst/>
              <a:cxnLst/>
              <a:rect l="l" t="t" r="r" b="b"/>
              <a:pathLst>
                <a:path w="19601" h="2360" extrusionOk="0">
                  <a:moveTo>
                    <a:pt x="0" y="0"/>
                  </a:moveTo>
                  <a:lnTo>
                    <a:pt x="18990" y="0"/>
                  </a:lnTo>
                  <a:lnTo>
                    <a:pt x="18990" y="2184"/>
                  </a:lnTo>
                  <a:lnTo>
                    <a:pt x="18952" y="2146"/>
                  </a:lnTo>
                  <a:lnTo>
                    <a:pt x="19525" y="2146"/>
                  </a:lnTo>
                  <a:lnTo>
                    <a:pt x="19525" y="2222"/>
                  </a:lnTo>
                  <a:lnTo>
                    <a:pt x="18914" y="2222"/>
                  </a:lnTo>
                  <a:lnTo>
                    <a:pt x="18914" y="38"/>
                  </a:lnTo>
                  <a:lnTo>
                    <a:pt x="18952" y="76"/>
                  </a:lnTo>
                  <a:lnTo>
                    <a:pt x="0" y="76"/>
                  </a:lnTo>
                  <a:lnTo>
                    <a:pt x="0" y="0"/>
                  </a:lnTo>
                  <a:close/>
                  <a:moveTo>
                    <a:pt x="19316" y="2018"/>
                  </a:moveTo>
                  <a:lnTo>
                    <a:pt x="19601" y="2184"/>
                  </a:lnTo>
                  <a:lnTo>
                    <a:pt x="19316" y="2349"/>
                  </a:lnTo>
                  <a:cubicBezTo>
                    <a:pt x="19298" y="2360"/>
                    <a:pt x="19275" y="2354"/>
                    <a:pt x="19264" y="2336"/>
                  </a:cubicBezTo>
                  <a:cubicBezTo>
                    <a:pt x="19254" y="2318"/>
                    <a:pt x="19260" y="2294"/>
                    <a:pt x="19278" y="2284"/>
                  </a:cubicBezTo>
                  <a:lnTo>
                    <a:pt x="19506" y="2151"/>
                  </a:lnTo>
                  <a:lnTo>
                    <a:pt x="19506" y="2216"/>
                  </a:lnTo>
                  <a:lnTo>
                    <a:pt x="19278" y="2083"/>
                  </a:lnTo>
                  <a:cubicBezTo>
                    <a:pt x="19260" y="2073"/>
                    <a:pt x="19254" y="2050"/>
                    <a:pt x="19264" y="2031"/>
                  </a:cubicBezTo>
                  <a:cubicBezTo>
                    <a:pt x="19275" y="2013"/>
                    <a:pt x="19298" y="2007"/>
                    <a:pt x="19316" y="2018"/>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3" name="Google Shape;383;p14"/>
            <p:cNvSpPr/>
            <p:nvPr/>
          </p:nvSpPr>
          <p:spPr>
            <a:xfrm>
              <a:off x="3912" y="1945"/>
              <a:ext cx="54" cy="163"/>
            </a:xfrm>
            <a:custGeom>
              <a:avLst/>
              <a:gdLst/>
              <a:ahLst/>
              <a:cxnLst/>
              <a:rect l="l" t="t" r="r" b="b"/>
              <a:pathLst>
                <a:path w="2553" h="7665" extrusionOk="0">
                  <a:moveTo>
                    <a:pt x="0" y="0"/>
                  </a:moveTo>
                  <a:lnTo>
                    <a:pt x="0" y="6835"/>
                  </a:lnTo>
                  <a:lnTo>
                    <a:pt x="2270" y="6835"/>
                  </a:lnTo>
                  <a:lnTo>
                    <a:pt x="2270" y="6531"/>
                  </a:lnTo>
                  <a:lnTo>
                    <a:pt x="152" y="6531"/>
                  </a:lnTo>
                  <a:lnTo>
                    <a:pt x="304" y="6683"/>
                  </a:lnTo>
                  <a:lnTo>
                    <a:pt x="304" y="0"/>
                  </a:lnTo>
                  <a:lnTo>
                    <a:pt x="0" y="0"/>
                  </a:lnTo>
                  <a:close/>
                  <a:moveTo>
                    <a:pt x="1710" y="7591"/>
                  </a:moveTo>
                  <a:lnTo>
                    <a:pt x="2553" y="6581"/>
                  </a:lnTo>
                  <a:lnTo>
                    <a:pt x="1258" y="6344"/>
                  </a:lnTo>
                  <a:cubicBezTo>
                    <a:pt x="1176" y="6329"/>
                    <a:pt x="1096" y="6384"/>
                    <a:pt x="1081" y="6466"/>
                  </a:cubicBezTo>
                  <a:cubicBezTo>
                    <a:pt x="1066" y="6549"/>
                    <a:pt x="1121" y="6628"/>
                    <a:pt x="1204" y="6643"/>
                  </a:cubicBezTo>
                  <a:lnTo>
                    <a:pt x="2242" y="6833"/>
                  </a:lnTo>
                  <a:lnTo>
                    <a:pt x="2153" y="6586"/>
                  </a:lnTo>
                  <a:lnTo>
                    <a:pt x="1477" y="7397"/>
                  </a:lnTo>
                  <a:cubicBezTo>
                    <a:pt x="1423" y="7461"/>
                    <a:pt x="1431" y="7557"/>
                    <a:pt x="1496" y="7611"/>
                  </a:cubicBezTo>
                  <a:cubicBezTo>
                    <a:pt x="1560" y="7665"/>
                    <a:pt x="1656" y="7656"/>
                    <a:pt x="1710" y="759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4" name="Google Shape;384;p14"/>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solidFill>
              <a:srgbClr val="C5DBC3"/>
            </a:solidFill>
            <a:ln w="9525" cap="flat" cmpd="sng">
              <a:solidFill>
                <a:srgbClr val="000000"/>
              </a:solidFill>
              <a:prstDash val="solid"/>
              <a:round/>
              <a:headEnd type="none" w="sm" len="sm"/>
              <a:tailEnd type="none" w="sm" len="sm"/>
            </a:ln>
          </p:spPr>
          <p:txBody>
            <a:bodyPr spcFirstLastPara="1" wrap="square" lIns="121900" tIns="60933" rIns="121900" bIns="60933" anchor="t" anchorCtr="0">
              <a:noAutofit/>
            </a:bodyPr>
            <a:lstStyle/>
            <a:p>
              <a:endParaRPr sz="30499">
                <a:solidFill>
                  <a:schemeClr val="dk2"/>
                </a:solidFill>
                <a:latin typeface="Helvetica Neue"/>
                <a:ea typeface="Helvetica Neue"/>
                <a:cs typeface="Helvetica Neue"/>
                <a:sym typeface="Helvetica Neue"/>
              </a:endParaRPr>
            </a:p>
          </p:txBody>
        </p:sp>
        <p:sp>
          <p:nvSpPr>
            <p:cNvPr id="385" name="Google Shape;385;p14"/>
            <p:cNvSpPr/>
            <p:nvPr/>
          </p:nvSpPr>
          <p:spPr>
            <a:xfrm>
              <a:off x="3966" y="2060"/>
              <a:ext cx="34" cy="119"/>
            </a:xfrm>
            <a:custGeom>
              <a:avLst/>
              <a:gdLst/>
              <a:ahLst/>
              <a:cxnLst/>
              <a:rect l="l" t="t" r="r" b="b"/>
              <a:pathLst>
                <a:path w="34" h="119" extrusionOk="0">
                  <a:moveTo>
                    <a:pt x="0" y="0"/>
                  </a:moveTo>
                  <a:lnTo>
                    <a:pt x="34" y="21"/>
                  </a:lnTo>
                  <a:lnTo>
                    <a:pt x="34" y="97"/>
                  </a:lnTo>
                  <a:lnTo>
                    <a:pt x="0" y="11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6" name="Google Shape;386;p14"/>
            <p:cNvSpPr/>
            <p:nvPr/>
          </p:nvSpPr>
          <p:spPr>
            <a:xfrm>
              <a:off x="3970" y="2068"/>
              <a:ext cx="7" cy="37"/>
            </a:xfrm>
            <a:prstGeom prst="rect">
              <a:avLst/>
            </a:prstGeom>
            <a:noFill/>
            <a:ln>
              <a:noFill/>
            </a:ln>
          </p:spPr>
          <p:txBody>
            <a:bodyPr spcFirstLastPara="1" wrap="square" lIns="0" tIns="0" rIns="0" bIns="0" anchor="t" anchorCtr="0">
              <a:spAutoFit/>
            </a:bodyPr>
            <a:lstStyle/>
            <a:p>
              <a:pPr>
                <a:buClr>
                  <a:schemeClr val="dk2"/>
                </a:buClr>
                <a:buSzPts val="400"/>
              </a:pPr>
              <a:r>
                <a:rPr lang="en-US" sz="533" dirty="0">
                  <a:solidFill>
                    <a:schemeClr val="dk2"/>
                  </a:solidFill>
                  <a:latin typeface="Calibri"/>
                  <a:ea typeface="Calibri"/>
                  <a:cs typeface="Calibri"/>
                  <a:sym typeface="Calibri"/>
                </a:rPr>
                <a:t>1</a:t>
              </a:r>
              <a:endParaRPr sz="2400" dirty="0">
                <a:solidFill>
                  <a:schemeClr val="dk2"/>
                </a:solidFill>
                <a:latin typeface="18 VAG Rounded Light   02390" pitchFamily="2" charset="0"/>
                <a:sym typeface="Arial"/>
              </a:endParaRPr>
            </a:p>
          </p:txBody>
        </p:sp>
        <p:sp>
          <p:nvSpPr>
            <p:cNvPr id="387" name="Google Shape;387;p14"/>
            <p:cNvSpPr/>
            <p:nvPr/>
          </p:nvSpPr>
          <p:spPr>
            <a:xfrm>
              <a:off x="3970" y="2124"/>
              <a:ext cx="18" cy="41"/>
            </a:xfrm>
            <a:prstGeom prst="rect">
              <a:avLst/>
            </a:prstGeom>
            <a:no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88" name="Google Shape;388;p14"/>
            <p:cNvSpPr/>
            <p:nvPr/>
          </p:nvSpPr>
          <p:spPr>
            <a:xfrm>
              <a:off x="3970" y="2125"/>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cxnSp>
          <p:nvCxnSpPr>
            <p:cNvPr id="389" name="Google Shape;389;p14"/>
            <p:cNvCxnSpPr/>
            <p:nvPr/>
          </p:nvCxnSpPr>
          <p:spPr>
            <a:xfrm>
              <a:off x="4000" y="2119"/>
              <a:ext cx="34" cy="0"/>
            </a:xfrm>
            <a:prstGeom prst="straightConnector1">
              <a:avLst/>
            </a:prstGeom>
            <a:noFill/>
            <a:ln w="11100" cap="flat" cmpd="sng">
              <a:solidFill>
                <a:srgbClr val="E4DDD2"/>
              </a:solidFill>
              <a:prstDash val="solid"/>
              <a:miter lim="800000"/>
              <a:headEnd type="none" w="med" len="med"/>
              <a:tailEnd type="none" w="med" len="med"/>
            </a:ln>
          </p:spPr>
        </p:cxnSp>
        <p:sp>
          <p:nvSpPr>
            <p:cNvPr id="390" name="Google Shape;390;p14"/>
            <p:cNvSpPr/>
            <p:nvPr/>
          </p:nvSpPr>
          <p:spPr>
            <a:xfrm>
              <a:off x="4115" y="2116"/>
              <a:ext cx="71" cy="86"/>
            </a:xfrm>
            <a:custGeom>
              <a:avLst/>
              <a:gdLst/>
              <a:ahLst/>
              <a:cxnLst/>
              <a:rect l="l" t="t" r="r" b="b"/>
              <a:pathLst>
                <a:path w="3364" h="4058" extrusionOk="0">
                  <a:moveTo>
                    <a:pt x="0" y="0"/>
                  </a:moveTo>
                  <a:lnTo>
                    <a:pt x="1834" y="0"/>
                  </a:lnTo>
                  <a:lnTo>
                    <a:pt x="1834" y="3352"/>
                  </a:lnTo>
                  <a:lnTo>
                    <a:pt x="1682" y="3200"/>
                  </a:lnTo>
                  <a:lnTo>
                    <a:pt x="3063" y="3200"/>
                  </a:lnTo>
                  <a:lnTo>
                    <a:pt x="3063" y="3504"/>
                  </a:lnTo>
                  <a:lnTo>
                    <a:pt x="1530" y="3504"/>
                  </a:lnTo>
                  <a:lnTo>
                    <a:pt x="1530" y="152"/>
                  </a:lnTo>
                  <a:lnTo>
                    <a:pt x="1682" y="304"/>
                  </a:lnTo>
                  <a:lnTo>
                    <a:pt x="0" y="304"/>
                  </a:lnTo>
                  <a:lnTo>
                    <a:pt x="0" y="0"/>
                  </a:lnTo>
                  <a:close/>
                  <a:moveTo>
                    <a:pt x="2227" y="2689"/>
                  </a:moveTo>
                  <a:lnTo>
                    <a:pt x="3364" y="3352"/>
                  </a:lnTo>
                  <a:lnTo>
                    <a:pt x="2227" y="4016"/>
                  </a:lnTo>
                  <a:cubicBezTo>
                    <a:pt x="2155" y="4058"/>
                    <a:pt x="2062" y="4034"/>
                    <a:pt x="2019" y="3961"/>
                  </a:cubicBezTo>
                  <a:cubicBezTo>
                    <a:pt x="1977" y="3889"/>
                    <a:pt x="2002" y="3795"/>
                    <a:pt x="2074" y="3753"/>
                  </a:cubicBezTo>
                  <a:lnTo>
                    <a:pt x="2986" y="3221"/>
                  </a:lnTo>
                  <a:lnTo>
                    <a:pt x="2986" y="3484"/>
                  </a:lnTo>
                  <a:lnTo>
                    <a:pt x="2074" y="2952"/>
                  </a:lnTo>
                  <a:cubicBezTo>
                    <a:pt x="2002" y="2909"/>
                    <a:pt x="1977" y="2816"/>
                    <a:pt x="2019" y="2744"/>
                  </a:cubicBezTo>
                  <a:cubicBezTo>
                    <a:pt x="2062" y="2671"/>
                    <a:pt x="2155" y="2647"/>
                    <a:pt x="2227" y="268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1" name="Google Shape;391;p14"/>
            <p:cNvSpPr/>
            <p:nvPr/>
          </p:nvSpPr>
          <p:spPr>
            <a:xfrm>
              <a:off x="4108" y="2012"/>
              <a:ext cx="89" cy="111"/>
            </a:xfrm>
            <a:custGeom>
              <a:avLst/>
              <a:gdLst/>
              <a:ahLst/>
              <a:cxnLst/>
              <a:rect l="l" t="t" r="r" b="b"/>
              <a:pathLst>
                <a:path w="4164" h="5257" extrusionOk="0">
                  <a:moveTo>
                    <a:pt x="0" y="5257"/>
                  </a:moveTo>
                  <a:lnTo>
                    <a:pt x="2234" y="5257"/>
                  </a:lnTo>
                  <a:lnTo>
                    <a:pt x="2234" y="705"/>
                  </a:lnTo>
                  <a:lnTo>
                    <a:pt x="2082" y="857"/>
                  </a:lnTo>
                  <a:lnTo>
                    <a:pt x="3863" y="857"/>
                  </a:lnTo>
                  <a:lnTo>
                    <a:pt x="3863" y="553"/>
                  </a:lnTo>
                  <a:lnTo>
                    <a:pt x="1930" y="553"/>
                  </a:lnTo>
                  <a:lnTo>
                    <a:pt x="1930" y="5105"/>
                  </a:lnTo>
                  <a:lnTo>
                    <a:pt x="2082" y="4953"/>
                  </a:lnTo>
                  <a:lnTo>
                    <a:pt x="0" y="4953"/>
                  </a:lnTo>
                  <a:lnTo>
                    <a:pt x="0" y="5257"/>
                  </a:lnTo>
                  <a:close/>
                  <a:moveTo>
                    <a:pt x="3027" y="1369"/>
                  </a:moveTo>
                  <a:lnTo>
                    <a:pt x="4164" y="705"/>
                  </a:lnTo>
                  <a:lnTo>
                    <a:pt x="3027" y="42"/>
                  </a:lnTo>
                  <a:cubicBezTo>
                    <a:pt x="2955" y="0"/>
                    <a:pt x="2862" y="24"/>
                    <a:pt x="2819" y="97"/>
                  </a:cubicBezTo>
                  <a:cubicBezTo>
                    <a:pt x="2777" y="169"/>
                    <a:pt x="2802" y="262"/>
                    <a:pt x="2874" y="305"/>
                  </a:cubicBezTo>
                  <a:lnTo>
                    <a:pt x="3786" y="837"/>
                  </a:lnTo>
                  <a:lnTo>
                    <a:pt x="3786" y="574"/>
                  </a:lnTo>
                  <a:lnTo>
                    <a:pt x="2874" y="1106"/>
                  </a:lnTo>
                  <a:cubicBezTo>
                    <a:pt x="2802" y="1148"/>
                    <a:pt x="2777" y="1242"/>
                    <a:pt x="2819" y="1314"/>
                  </a:cubicBezTo>
                  <a:cubicBezTo>
                    <a:pt x="2862" y="1387"/>
                    <a:pt x="2955" y="1411"/>
                    <a:pt x="3027" y="1369"/>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2" name="Google Shape;392;p14"/>
            <p:cNvSpPr/>
            <p:nvPr/>
          </p:nvSpPr>
          <p:spPr>
            <a:xfrm>
              <a:off x="4254" y="1924"/>
              <a:ext cx="68" cy="102"/>
            </a:xfrm>
            <a:custGeom>
              <a:avLst/>
              <a:gdLst/>
              <a:ahLst/>
              <a:cxnLst/>
              <a:rect l="l" t="t" r="r" b="b"/>
              <a:pathLst>
                <a:path w="68" h="102" extrusionOk="0">
                  <a:moveTo>
                    <a:pt x="0" y="102"/>
                  </a:moveTo>
                  <a:lnTo>
                    <a:pt x="68" y="102"/>
                  </a:lnTo>
                  <a:lnTo>
                    <a:pt x="68"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3" name="Google Shape;393;p14"/>
            <p:cNvSpPr/>
            <p:nvPr/>
          </p:nvSpPr>
          <p:spPr>
            <a:xfrm>
              <a:off x="4322" y="1921"/>
              <a:ext cx="1253" cy="171"/>
            </a:xfrm>
            <a:custGeom>
              <a:avLst/>
              <a:gdLst/>
              <a:ahLst/>
              <a:cxnLst/>
              <a:rect l="l" t="t" r="r" b="b"/>
              <a:pathLst>
                <a:path w="14801" h="2015" extrusionOk="0">
                  <a:moveTo>
                    <a:pt x="0" y="0"/>
                  </a:moveTo>
                  <a:lnTo>
                    <a:pt x="14418" y="0"/>
                  </a:lnTo>
                  <a:lnTo>
                    <a:pt x="14418" y="1838"/>
                  </a:lnTo>
                  <a:lnTo>
                    <a:pt x="14380" y="1800"/>
                  </a:lnTo>
                  <a:lnTo>
                    <a:pt x="14725" y="1800"/>
                  </a:lnTo>
                  <a:lnTo>
                    <a:pt x="14725" y="1876"/>
                  </a:lnTo>
                  <a:lnTo>
                    <a:pt x="14342" y="1876"/>
                  </a:lnTo>
                  <a:lnTo>
                    <a:pt x="14342" y="38"/>
                  </a:lnTo>
                  <a:lnTo>
                    <a:pt x="14380" y="76"/>
                  </a:lnTo>
                  <a:lnTo>
                    <a:pt x="0" y="76"/>
                  </a:lnTo>
                  <a:lnTo>
                    <a:pt x="0" y="0"/>
                  </a:lnTo>
                  <a:close/>
                  <a:moveTo>
                    <a:pt x="14516" y="1673"/>
                  </a:moveTo>
                  <a:lnTo>
                    <a:pt x="14801" y="1838"/>
                  </a:lnTo>
                  <a:lnTo>
                    <a:pt x="14516" y="2004"/>
                  </a:lnTo>
                  <a:cubicBezTo>
                    <a:pt x="14498" y="2015"/>
                    <a:pt x="14475" y="2009"/>
                    <a:pt x="14464" y="1991"/>
                  </a:cubicBezTo>
                  <a:cubicBezTo>
                    <a:pt x="14454" y="1972"/>
                    <a:pt x="14460" y="1949"/>
                    <a:pt x="14478" y="1939"/>
                  </a:cubicBezTo>
                  <a:lnTo>
                    <a:pt x="14706" y="1806"/>
                  </a:lnTo>
                  <a:lnTo>
                    <a:pt x="14706" y="1871"/>
                  </a:lnTo>
                  <a:lnTo>
                    <a:pt x="14478" y="1738"/>
                  </a:lnTo>
                  <a:cubicBezTo>
                    <a:pt x="14460" y="1728"/>
                    <a:pt x="14454" y="1704"/>
                    <a:pt x="14464" y="1686"/>
                  </a:cubicBezTo>
                  <a:cubicBezTo>
                    <a:pt x="14475" y="1668"/>
                    <a:pt x="14498" y="1662"/>
                    <a:pt x="14516" y="1673"/>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4" name="Google Shape;394;p14"/>
            <p:cNvSpPr/>
            <p:nvPr/>
          </p:nvSpPr>
          <p:spPr>
            <a:xfrm>
              <a:off x="3876" y="1921"/>
              <a:ext cx="446" cy="239"/>
            </a:xfrm>
            <a:custGeom>
              <a:avLst/>
              <a:gdLst/>
              <a:ahLst/>
              <a:cxnLst/>
              <a:rect l="l" t="t" r="r" b="b"/>
              <a:pathLst>
                <a:path w="21052" h="11258" extrusionOk="0">
                  <a:moveTo>
                    <a:pt x="21052" y="0"/>
                  </a:moveTo>
                  <a:lnTo>
                    <a:pt x="0" y="0"/>
                  </a:lnTo>
                  <a:lnTo>
                    <a:pt x="0" y="10704"/>
                  </a:lnTo>
                  <a:lnTo>
                    <a:pt x="3952" y="10704"/>
                  </a:lnTo>
                  <a:lnTo>
                    <a:pt x="3952" y="10400"/>
                  </a:lnTo>
                  <a:lnTo>
                    <a:pt x="152" y="10400"/>
                  </a:lnTo>
                  <a:lnTo>
                    <a:pt x="304" y="10552"/>
                  </a:lnTo>
                  <a:lnTo>
                    <a:pt x="304" y="152"/>
                  </a:lnTo>
                  <a:lnTo>
                    <a:pt x="152" y="304"/>
                  </a:lnTo>
                  <a:lnTo>
                    <a:pt x="21052" y="304"/>
                  </a:lnTo>
                  <a:lnTo>
                    <a:pt x="21052" y="0"/>
                  </a:lnTo>
                  <a:close/>
                  <a:moveTo>
                    <a:pt x="3116" y="11216"/>
                  </a:moveTo>
                  <a:lnTo>
                    <a:pt x="4253" y="10552"/>
                  </a:lnTo>
                  <a:lnTo>
                    <a:pt x="3116" y="9889"/>
                  </a:lnTo>
                  <a:cubicBezTo>
                    <a:pt x="3044" y="9847"/>
                    <a:pt x="2951" y="9871"/>
                    <a:pt x="2908" y="9944"/>
                  </a:cubicBezTo>
                  <a:cubicBezTo>
                    <a:pt x="2866" y="10016"/>
                    <a:pt x="2890" y="10109"/>
                    <a:pt x="2963" y="10152"/>
                  </a:cubicBezTo>
                  <a:lnTo>
                    <a:pt x="3875" y="10684"/>
                  </a:lnTo>
                  <a:lnTo>
                    <a:pt x="3875" y="10421"/>
                  </a:lnTo>
                  <a:lnTo>
                    <a:pt x="2963" y="10953"/>
                  </a:lnTo>
                  <a:cubicBezTo>
                    <a:pt x="2890" y="10995"/>
                    <a:pt x="2866" y="11089"/>
                    <a:pt x="2908" y="11161"/>
                  </a:cubicBezTo>
                  <a:cubicBezTo>
                    <a:pt x="2951" y="11234"/>
                    <a:pt x="3044" y="11258"/>
                    <a:pt x="3116" y="11216"/>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5" name="Google Shape;395;p14"/>
            <p:cNvSpPr/>
            <p:nvPr/>
          </p:nvSpPr>
          <p:spPr>
            <a:xfrm>
              <a:off x="5067" y="2071"/>
              <a:ext cx="34" cy="30"/>
            </a:xfrm>
            <a:custGeom>
              <a:avLst/>
              <a:gdLst/>
              <a:ahLst/>
              <a:cxnLst/>
              <a:rect l="l" t="t" r="r" b="b"/>
              <a:pathLst>
                <a:path w="801" h="706" extrusionOk="0">
                  <a:moveTo>
                    <a:pt x="1" y="431"/>
                  </a:moveTo>
                  <a:lnTo>
                    <a:pt x="651" y="425"/>
                  </a:lnTo>
                  <a:lnTo>
                    <a:pt x="649" y="273"/>
                  </a:lnTo>
                  <a:lnTo>
                    <a:pt x="0" y="279"/>
                  </a:lnTo>
                  <a:lnTo>
                    <a:pt x="1" y="431"/>
                  </a:lnTo>
                  <a:close/>
                  <a:moveTo>
                    <a:pt x="235" y="684"/>
                  </a:moveTo>
                  <a:lnTo>
                    <a:pt x="801" y="347"/>
                  </a:lnTo>
                  <a:lnTo>
                    <a:pt x="229" y="21"/>
                  </a:lnTo>
                  <a:lnTo>
                    <a:pt x="229" y="21"/>
                  </a:lnTo>
                  <a:cubicBezTo>
                    <a:pt x="193" y="0"/>
                    <a:pt x="146" y="13"/>
                    <a:pt x="126" y="49"/>
                  </a:cubicBezTo>
                  <a:cubicBezTo>
                    <a:pt x="105" y="86"/>
                    <a:pt x="117" y="132"/>
                    <a:pt x="154" y="153"/>
                  </a:cubicBezTo>
                  <a:lnTo>
                    <a:pt x="612" y="415"/>
                  </a:lnTo>
                  <a:lnTo>
                    <a:pt x="611" y="284"/>
                  </a:lnTo>
                  <a:lnTo>
                    <a:pt x="158" y="554"/>
                  </a:lnTo>
                  <a:cubicBezTo>
                    <a:pt x="121" y="575"/>
                    <a:pt x="110" y="622"/>
                    <a:pt x="131" y="658"/>
                  </a:cubicBezTo>
                  <a:cubicBezTo>
                    <a:pt x="153" y="694"/>
                    <a:pt x="199" y="706"/>
                    <a:pt x="235"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6" name="Google Shape;396;p14"/>
            <p:cNvSpPr/>
            <p:nvPr/>
          </p:nvSpPr>
          <p:spPr>
            <a:xfrm>
              <a:off x="4712" y="2095"/>
              <a:ext cx="325" cy="100"/>
            </a:xfrm>
            <a:custGeom>
              <a:avLst/>
              <a:gdLst/>
              <a:ahLst/>
              <a:cxnLst/>
              <a:rect l="l" t="t" r="r" b="b"/>
              <a:pathLst>
                <a:path w="7681" h="2359" extrusionOk="0">
                  <a:moveTo>
                    <a:pt x="0" y="2359"/>
                  </a:moveTo>
                  <a:lnTo>
                    <a:pt x="732" y="2359"/>
                  </a:lnTo>
                  <a:lnTo>
                    <a:pt x="732" y="352"/>
                  </a:lnTo>
                  <a:lnTo>
                    <a:pt x="656" y="428"/>
                  </a:lnTo>
                  <a:lnTo>
                    <a:pt x="7530" y="428"/>
                  </a:lnTo>
                  <a:lnTo>
                    <a:pt x="7530" y="276"/>
                  </a:lnTo>
                  <a:lnTo>
                    <a:pt x="580" y="276"/>
                  </a:lnTo>
                  <a:lnTo>
                    <a:pt x="580" y="2283"/>
                  </a:lnTo>
                  <a:lnTo>
                    <a:pt x="656" y="2207"/>
                  </a:lnTo>
                  <a:lnTo>
                    <a:pt x="0" y="2207"/>
                  </a:lnTo>
                  <a:lnTo>
                    <a:pt x="0" y="2359"/>
                  </a:lnTo>
                  <a:close/>
                  <a:moveTo>
                    <a:pt x="7113" y="684"/>
                  </a:moveTo>
                  <a:lnTo>
                    <a:pt x="7681" y="352"/>
                  </a:lnTo>
                  <a:lnTo>
                    <a:pt x="7113" y="21"/>
                  </a:lnTo>
                  <a:cubicBezTo>
                    <a:pt x="7076" y="0"/>
                    <a:pt x="7030" y="12"/>
                    <a:pt x="7009" y="48"/>
                  </a:cubicBezTo>
                  <a:cubicBezTo>
                    <a:pt x="6988" y="84"/>
                    <a:pt x="7000" y="131"/>
                    <a:pt x="7036" y="152"/>
                  </a:cubicBezTo>
                  <a:lnTo>
                    <a:pt x="7492" y="418"/>
                  </a:lnTo>
                  <a:lnTo>
                    <a:pt x="7492" y="287"/>
                  </a:lnTo>
                  <a:lnTo>
                    <a:pt x="7036" y="553"/>
                  </a:lnTo>
                  <a:cubicBezTo>
                    <a:pt x="7000" y="574"/>
                    <a:pt x="6988" y="621"/>
                    <a:pt x="7009" y="657"/>
                  </a:cubicBezTo>
                  <a:cubicBezTo>
                    <a:pt x="7030" y="693"/>
                    <a:pt x="7076" y="705"/>
                    <a:pt x="7113"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7" name="Google Shape;397;p14"/>
            <p:cNvSpPr/>
            <p:nvPr/>
          </p:nvSpPr>
          <p:spPr>
            <a:xfrm>
              <a:off x="4703" y="2243"/>
              <a:ext cx="213" cy="71"/>
            </a:xfrm>
            <a:custGeom>
              <a:avLst/>
              <a:gdLst/>
              <a:ahLst/>
              <a:cxnLst/>
              <a:rect l="l" t="t" r="r" b="b"/>
              <a:pathLst>
                <a:path w="213" h="71" extrusionOk="0">
                  <a:moveTo>
                    <a:pt x="0" y="0"/>
                  </a:moveTo>
                  <a:lnTo>
                    <a:pt x="36" y="0"/>
                  </a:lnTo>
                  <a:lnTo>
                    <a:pt x="36" y="71"/>
                  </a:lnTo>
                  <a:lnTo>
                    <a:pt x="213" y="71"/>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8" name="Google Shape;398;p14"/>
            <p:cNvSpPr/>
            <p:nvPr/>
          </p:nvSpPr>
          <p:spPr>
            <a:xfrm>
              <a:off x="4745" y="2177"/>
              <a:ext cx="41" cy="30"/>
            </a:xfrm>
            <a:custGeom>
              <a:avLst/>
              <a:gdLst/>
              <a:ahLst/>
              <a:cxnLst/>
              <a:rect l="l" t="t" r="r" b="b"/>
              <a:pathLst>
                <a:path w="968" h="705" extrusionOk="0">
                  <a:moveTo>
                    <a:pt x="9" y="451"/>
                  </a:moveTo>
                  <a:lnTo>
                    <a:pt x="823" y="401"/>
                  </a:lnTo>
                  <a:lnTo>
                    <a:pt x="813" y="249"/>
                  </a:lnTo>
                  <a:lnTo>
                    <a:pt x="0" y="299"/>
                  </a:lnTo>
                  <a:lnTo>
                    <a:pt x="9" y="451"/>
                  </a:lnTo>
                  <a:close/>
                  <a:moveTo>
                    <a:pt x="421" y="681"/>
                  </a:moveTo>
                  <a:lnTo>
                    <a:pt x="968" y="315"/>
                  </a:lnTo>
                  <a:lnTo>
                    <a:pt x="381" y="19"/>
                  </a:lnTo>
                  <a:cubicBezTo>
                    <a:pt x="343" y="0"/>
                    <a:pt x="297" y="15"/>
                    <a:pt x="279" y="53"/>
                  </a:cubicBezTo>
                  <a:cubicBezTo>
                    <a:pt x="260" y="90"/>
                    <a:pt x="275" y="136"/>
                    <a:pt x="312" y="155"/>
                  </a:cubicBezTo>
                  <a:lnTo>
                    <a:pt x="784" y="393"/>
                  </a:lnTo>
                  <a:lnTo>
                    <a:pt x="776" y="262"/>
                  </a:lnTo>
                  <a:lnTo>
                    <a:pt x="337" y="555"/>
                  </a:lnTo>
                  <a:cubicBezTo>
                    <a:pt x="302" y="578"/>
                    <a:pt x="293" y="626"/>
                    <a:pt x="316" y="660"/>
                  </a:cubicBezTo>
                  <a:cubicBezTo>
                    <a:pt x="339" y="695"/>
                    <a:pt x="386" y="705"/>
                    <a:pt x="421" y="681"/>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399" name="Google Shape;399;p14"/>
            <p:cNvSpPr/>
            <p:nvPr/>
          </p:nvSpPr>
          <p:spPr>
            <a:xfrm>
              <a:off x="4721" y="2227"/>
              <a:ext cx="57" cy="29"/>
            </a:xfrm>
            <a:custGeom>
              <a:avLst/>
              <a:gdLst/>
              <a:ahLst/>
              <a:cxnLst/>
              <a:rect l="l" t="t" r="r" b="b"/>
              <a:pathLst>
                <a:path w="1365" h="706" extrusionOk="0">
                  <a:moveTo>
                    <a:pt x="3" y="446"/>
                  </a:moveTo>
                  <a:lnTo>
                    <a:pt x="1216" y="419"/>
                  </a:lnTo>
                  <a:lnTo>
                    <a:pt x="1213" y="267"/>
                  </a:lnTo>
                  <a:lnTo>
                    <a:pt x="0" y="294"/>
                  </a:lnTo>
                  <a:lnTo>
                    <a:pt x="3" y="446"/>
                  </a:lnTo>
                  <a:close/>
                  <a:moveTo>
                    <a:pt x="804" y="684"/>
                  </a:moveTo>
                  <a:lnTo>
                    <a:pt x="1365" y="339"/>
                  </a:lnTo>
                  <a:lnTo>
                    <a:pt x="790" y="21"/>
                  </a:lnTo>
                  <a:lnTo>
                    <a:pt x="790" y="21"/>
                  </a:lnTo>
                  <a:cubicBezTo>
                    <a:pt x="753" y="0"/>
                    <a:pt x="707" y="13"/>
                    <a:pt x="686" y="50"/>
                  </a:cubicBezTo>
                  <a:cubicBezTo>
                    <a:pt x="666" y="87"/>
                    <a:pt x="679" y="133"/>
                    <a:pt x="716" y="153"/>
                  </a:cubicBezTo>
                  <a:lnTo>
                    <a:pt x="1178" y="409"/>
                  </a:lnTo>
                  <a:lnTo>
                    <a:pt x="1175" y="278"/>
                  </a:lnTo>
                  <a:lnTo>
                    <a:pt x="725" y="554"/>
                  </a:lnTo>
                  <a:cubicBezTo>
                    <a:pt x="689" y="576"/>
                    <a:pt x="678" y="623"/>
                    <a:pt x="700" y="659"/>
                  </a:cubicBezTo>
                  <a:cubicBezTo>
                    <a:pt x="722" y="694"/>
                    <a:pt x="769" y="706"/>
                    <a:pt x="804"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0" name="Google Shape;400;p14"/>
            <p:cNvSpPr/>
            <p:nvPr/>
          </p:nvSpPr>
          <p:spPr>
            <a:xfrm>
              <a:off x="4152" y="1971"/>
              <a:ext cx="714" cy="119"/>
            </a:xfrm>
            <a:custGeom>
              <a:avLst/>
              <a:gdLst/>
              <a:ahLst/>
              <a:cxnLst/>
              <a:rect l="l" t="t" r="r" b="b"/>
              <a:pathLst>
                <a:path w="714" h="119" extrusionOk="0">
                  <a:moveTo>
                    <a:pt x="0" y="119"/>
                  </a:moveTo>
                  <a:lnTo>
                    <a:pt x="195" y="119"/>
                  </a:lnTo>
                  <a:lnTo>
                    <a:pt x="195" y="0"/>
                  </a:lnTo>
                  <a:lnTo>
                    <a:pt x="714"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1" name="Google Shape;401;p14"/>
            <p:cNvSpPr/>
            <p:nvPr/>
          </p:nvSpPr>
          <p:spPr>
            <a:xfrm>
              <a:off x="4864" y="1966"/>
              <a:ext cx="169" cy="100"/>
            </a:xfrm>
            <a:custGeom>
              <a:avLst/>
              <a:gdLst/>
              <a:ahLst/>
              <a:cxnLst/>
              <a:rect l="l" t="t" r="r" b="b"/>
              <a:pathLst>
                <a:path w="4001" h="2358" extrusionOk="0">
                  <a:moveTo>
                    <a:pt x="0" y="0"/>
                  </a:moveTo>
                  <a:lnTo>
                    <a:pt x="2076" y="0"/>
                  </a:lnTo>
                  <a:lnTo>
                    <a:pt x="2076" y="2006"/>
                  </a:lnTo>
                  <a:lnTo>
                    <a:pt x="2000" y="1930"/>
                  </a:lnTo>
                  <a:lnTo>
                    <a:pt x="3850" y="1930"/>
                  </a:lnTo>
                  <a:lnTo>
                    <a:pt x="3850" y="2082"/>
                  </a:lnTo>
                  <a:lnTo>
                    <a:pt x="1924" y="2082"/>
                  </a:lnTo>
                  <a:lnTo>
                    <a:pt x="1924" y="76"/>
                  </a:lnTo>
                  <a:lnTo>
                    <a:pt x="2000" y="152"/>
                  </a:lnTo>
                  <a:lnTo>
                    <a:pt x="0" y="152"/>
                  </a:lnTo>
                  <a:lnTo>
                    <a:pt x="0" y="0"/>
                  </a:lnTo>
                  <a:close/>
                  <a:moveTo>
                    <a:pt x="3432" y="1674"/>
                  </a:moveTo>
                  <a:lnTo>
                    <a:pt x="4001" y="2006"/>
                  </a:lnTo>
                  <a:lnTo>
                    <a:pt x="3432" y="2337"/>
                  </a:lnTo>
                  <a:cubicBezTo>
                    <a:pt x="3396" y="2358"/>
                    <a:pt x="3349" y="2346"/>
                    <a:pt x="3328" y="2310"/>
                  </a:cubicBezTo>
                  <a:cubicBezTo>
                    <a:pt x="3307" y="2274"/>
                    <a:pt x="3319" y="2227"/>
                    <a:pt x="3356" y="2206"/>
                  </a:cubicBezTo>
                  <a:lnTo>
                    <a:pt x="3812" y="1940"/>
                  </a:lnTo>
                  <a:lnTo>
                    <a:pt x="3812" y="2071"/>
                  </a:lnTo>
                  <a:lnTo>
                    <a:pt x="3356" y="1805"/>
                  </a:lnTo>
                  <a:cubicBezTo>
                    <a:pt x="3319" y="1784"/>
                    <a:pt x="3307" y="1738"/>
                    <a:pt x="3328" y="1701"/>
                  </a:cubicBezTo>
                  <a:cubicBezTo>
                    <a:pt x="3349" y="1665"/>
                    <a:pt x="3396" y="1653"/>
                    <a:pt x="3432" y="167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2" name="Google Shape;402;p14"/>
            <p:cNvSpPr/>
            <p:nvPr/>
          </p:nvSpPr>
          <p:spPr>
            <a:xfrm>
              <a:off x="4034" y="2026"/>
              <a:ext cx="81" cy="186"/>
            </a:xfrm>
            <a:prstGeom prst="rect">
              <a:avLst/>
            </a:prstGeom>
            <a:solidFill>
              <a:srgbClr val="C5DBC3"/>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3" name="Google Shape;403;p14"/>
            <p:cNvSpPr/>
            <p:nvPr/>
          </p:nvSpPr>
          <p:spPr>
            <a:xfrm>
              <a:off x="4034" y="2026"/>
              <a:ext cx="81" cy="186"/>
            </a:xfrm>
            <a:prstGeom prst="rect">
              <a:avLst/>
            </a:pr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4" name="Google Shape;404;p14"/>
            <p:cNvSpPr/>
            <p:nvPr/>
          </p:nvSpPr>
          <p:spPr>
            <a:xfrm>
              <a:off x="4044" y="2092"/>
              <a:ext cx="25" cy="110"/>
            </a:xfrm>
            <a:prstGeom prst="rect">
              <a:avLst/>
            </a:prstGeom>
            <a:noFill/>
            <a:ln>
              <a:noFill/>
            </a:ln>
          </p:spPr>
          <p:txBody>
            <a:bodyPr spcFirstLastPara="1" wrap="square" lIns="0" tIns="0" rIns="0" bIns="0" anchor="t" anchorCtr="0">
              <a:spAutoFit/>
            </a:bodyPr>
            <a:lstStyle/>
            <a:p>
              <a:pPr>
                <a:buClr>
                  <a:schemeClr val="dk2"/>
                </a:buClr>
                <a:buSzPts val="600"/>
              </a:pPr>
              <a:r>
                <a:rPr lang="en-US" sz="800" b="1" dirty="0">
                  <a:solidFill>
                    <a:schemeClr val="dk2"/>
                  </a:solidFill>
                  <a:latin typeface="Courier New"/>
                  <a:ea typeface="Courier New"/>
                  <a:cs typeface="Courier New"/>
                  <a:sym typeface="Courier New"/>
                </a:rPr>
                <a:t>pc</a:t>
              </a:r>
              <a:endParaRPr sz="2400" dirty="0">
                <a:solidFill>
                  <a:schemeClr val="dk2"/>
                </a:solidFill>
                <a:latin typeface="18 VAG Rounded Light   02390" pitchFamily="2" charset="0"/>
                <a:sym typeface="Arial"/>
              </a:endParaRPr>
            </a:p>
          </p:txBody>
        </p:sp>
        <p:sp>
          <p:nvSpPr>
            <p:cNvPr id="405" name="Google Shape;405;p14"/>
            <p:cNvSpPr/>
            <p:nvPr/>
          </p:nvSpPr>
          <p:spPr>
            <a:xfrm>
              <a:off x="4068" y="2179"/>
              <a:ext cx="34" cy="33"/>
            </a:xfrm>
            <a:custGeom>
              <a:avLst/>
              <a:gdLst/>
              <a:ahLst/>
              <a:cxnLst/>
              <a:rect l="l" t="t" r="r" b="b"/>
              <a:pathLst>
                <a:path w="34" h="33" extrusionOk="0">
                  <a:moveTo>
                    <a:pt x="0" y="33"/>
                  </a:moveTo>
                  <a:lnTo>
                    <a:pt x="17" y="0"/>
                  </a:lnTo>
                  <a:lnTo>
                    <a:pt x="34" y="33"/>
                  </a:lnTo>
                  <a:lnTo>
                    <a:pt x="0" y="33"/>
                  </a:lnTo>
                  <a:close/>
                </a:path>
              </a:pathLst>
            </a:custGeom>
            <a:noFill/>
            <a:ln w="11100" cap="flat" cmpd="sng">
              <a:solidFill>
                <a:srgbClr val="E4DDD2"/>
              </a:solidFill>
              <a:prstDash val="solid"/>
              <a:miter lim="800000"/>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6" name="Google Shape;406;p14"/>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solidFill>
              <a:srgbClr val="C5DBC3"/>
            </a:solid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7" name="Google Shape;407;p14"/>
            <p:cNvSpPr/>
            <p:nvPr/>
          </p:nvSpPr>
          <p:spPr>
            <a:xfrm>
              <a:off x="4999" y="2153"/>
              <a:ext cx="34" cy="119"/>
            </a:xfrm>
            <a:custGeom>
              <a:avLst/>
              <a:gdLst/>
              <a:ahLst/>
              <a:cxnLst/>
              <a:rect l="l" t="t" r="r" b="b"/>
              <a:pathLst>
                <a:path w="34" h="119" extrusionOk="0">
                  <a:moveTo>
                    <a:pt x="0" y="0"/>
                  </a:moveTo>
                  <a:lnTo>
                    <a:pt x="34" y="21"/>
                  </a:lnTo>
                  <a:lnTo>
                    <a:pt x="34" y="98"/>
                  </a:lnTo>
                  <a:lnTo>
                    <a:pt x="0" y="119"/>
                  </a:lnTo>
                  <a:lnTo>
                    <a:pt x="0" y="0"/>
                  </a:lnTo>
                  <a:close/>
                </a:path>
              </a:pathLst>
            </a:custGeom>
            <a:noFill/>
            <a:ln>
              <a:noFill/>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08" name="Google Shape;408;p14"/>
            <p:cNvSpPr/>
            <p:nvPr/>
          </p:nvSpPr>
          <p:spPr>
            <a:xfrm>
              <a:off x="5003" y="2161"/>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0</a:t>
              </a:r>
              <a:endParaRPr sz="2400" dirty="0">
                <a:solidFill>
                  <a:srgbClr val="E4DDD2"/>
                </a:solidFill>
                <a:latin typeface="18 VAG Rounded Light   02390" pitchFamily="2" charset="0"/>
                <a:sym typeface="Arial"/>
              </a:endParaRPr>
            </a:p>
          </p:txBody>
        </p:sp>
        <p:sp>
          <p:nvSpPr>
            <p:cNvPr id="409" name="Google Shape;409;p14"/>
            <p:cNvSpPr/>
            <p:nvPr/>
          </p:nvSpPr>
          <p:spPr>
            <a:xfrm>
              <a:off x="5004" y="2216"/>
              <a:ext cx="16"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a:t>
              </a:r>
              <a:endParaRPr sz="2400" dirty="0">
                <a:solidFill>
                  <a:srgbClr val="E4DDD2"/>
                </a:solidFill>
                <a:latin typeface="18 VAG Rounded Light   02390" pitchFamily="2" charset="0"/>
                <a:sym typeface="Arial"/>
              </a:endParaRPr>
            </a:p>
          </p:txBody>
        </p:sp>
        <p:sp>
          <p:nvSpPr>
            <p:cNvPr id="410" name="Google Shape;410;p14"/>
            <p:cNvSpPr/>
            <p:nvPr/>
          </p:nvSpPr>
          <p:spPr>
            <a:xfrm>
              <a:off x="4322" y="2138"/>
              <a:ext cx="203" cy="52"/>
            </a:xfrm>
            <a:custGeom>
              <a:avLst/>
              <a:gdLst/>
              <a:ahLst/>
              <a:cxnLst/>
              <a:rect l="l" t="t" r="r" b="b"/>
              <a:pathLst>
                <a:path w="4801" h="1228" extrusionOk="0">
                  <a:moveTo>
                    <a:pt x="0" y="1228"/>
                  </a:moveTo>
                  <a:lnTo>
                    <a:pt x="931" y="1228"/>
                  </a:lnTo>
                  <a:lnTo>
                    <a:pt x="931" y="352"/>
                  </a:lnTo>
                  <a:lnTo>
                    <a:pt x="855" y="428"/>
                  </a:lnTo>
                  <a:lnTo>
                    <a:pt x="4650" y="428"/>
                  </a:lnTo>
                  <a:lnTo>
                    <a:pt x="4650" y="276"/>
                  </a:lnTo>
                  <a:lnTo>
                    <a:pt x="779" y="276"/>
                  </a:lnTo>
                  <a:lnTo>
                    <a:pt x="779" y="1152"/>
                  </a:lnTo>
                  <a:lnTo>
                    <a:pt x="855" y="1076"/>
                  </a:lnTo>
                  <a:lnTo>
                    <a:pt x="0" y="1076"/>
                  </a:lnTo>
                  <a:lnTo>
                    <a:pt x="0" y="1228"/>
                  </a:lnTo>
                  <a:close/>
                  <a:moveTo>
                    <a:pt x="4232" y="684"/>
                  </a:moveTo>
                  <a:lnTo>
                    <a:pt x="4801" y="352"/>
                  </a:lnTo>
                  <a:lnTo>
                    <a:pt x="4232" y="21"/>
                  </a:lnTo>
                  <a:cubicBezTo>
                    <a:pt x="4196" y="0"/>
                    <a:pt x="4149" y="12"/>
                    <a:pt x="4128" y="48"/>
                  </a:cubicBezTo>
                  <a:cubicBezTo>
                    <a:pt x="4107" y="84"/>
                    <a:pt x="4119" y="131"/>
                    <a:pt x="4156" y="152"/>
                  </a:cubicBezTo>
                  <a:lnTo>
                    <a:pt x="4612" y="418"/>
                  </a:lnTo>
                  <a:lnTo>
                    <a:pt x="4612" y="287"/>
                  </a:lnTo>
                  <a:lnTo>
                    <a:pt x="4156" y="553"/>
                  </a:lnTo>
                  <a:cubicBezTo>
                    <a:pt x="4119" y="574"/>
                    <a:pt x="4107" y="621"/>
                    <a:pt x="4128" y="657"/>
                  </a:cubicBezTo>
                  <a:cubicBezTo>
                    <a:pt x="4149" y="693"/>
                    <a:pt x="4196" y="705"/>
                    <a:pt x="4232"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1" name="Google Shape;411;p14"/>
            <p:cNvSpPr/>
            <p:nvPr/>
          </p:nvSpPr>
          <p:spPr>
            <a:xfrm>
              <a:off x="4354" y="2198"/>
              <a:ext cx="171" cy="29"/>
            </a:xfrm>
            <a:custGeom>
              <a:avLst/>
              <a:gdLst/>
              <a:ahLst/>
              <a:cxnLst/>
              <a:rect l="l" t="t" r="r" b="b"/>
              <a:pathLst>
                <a:path w="4049" h="706" extrusionOk="0">
                  <a:moveTo>
                    <a:pt x="0" y="430"/>
                  </a:moveTo>
                  <a:lnTo>
                    <a:pt x="3899" y="429"/>
                  </a:lnTo>
                  <a:lnTo>
                    <a:pt x="3898" y="277"/>
                  </a:lnTo>
                  <a:lnTo>
                    <a:pt x="0" y="278"/>
                  </a:lnTo>
                  <a:lnTo>
                    <a:pt x="0" y="430"/>
                  </a:lnTo>
                  <a:close/>
                  <a:moveTo>
                    <a:pt x="3481" y="684"/>
                  </a:moveTo>
                  <a:lnTo>
                    <a:pt x="4049" y="352"/>
                  </a:lnTo>
                  <a:lnTo>
                    <a:pt x="3481" y="21"/>
                  </a:lnTo>
                  <a:cubicBezTo>
                    <a:pt x="3444" y="0"/>
                    <a:pt x="3398" y="12"/>
                    <a:pt x="3377" y="48"/>
                  </a:cubicBezTo>
                  <a:cubicBezTo>
                    <a:pt x="3356" y="85"/>
                    <a:pt x="3368" y="131"/>
                    <a:pt x="3404" y="152"/>
                  </a:cubicBezTo>
                  <a:lnTo>
                    <a:pt x="3860" y="418"/>
                  </a:lnTo>
                  <a:lnTo>
                    <a:pt x="3860" y="287"/>
                  </a:lnTo>
                  <a:lnTo>
                    <a:pt x="3404" y="553"/>
                  </a:lnTo>
                  <a:cubicBezTo>
                    <a:pt x="3368" y="574"/>
                    <a:pt x="3356" y="621"/>
                    <a:pt x="3377" y="657"/>
                  </a:cubicBezTo>
                  <a:cubicBezTo>
                    <a:pt x="3398" y="693"/>
                    <a:pt x="3445" y="706"/>
                    <a:pt x="348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2" name="Google Shape;412;p14"/>
            <p:cNvSpPr/>
            <p:nvPr/>
          </p:nvSpPr>
          <p:spPr>
            <a:xfrm>
              <a:off x="4356" y="2248"/>
              <a:ext cx="169" cy="30"/>
            </a:xfrm>
            <a:custGeom>
              <a:avLst/>
              <a:gdLst/>
              <a:ahLst/>
              <a:cxnLst/>
              <a:rect l="l" t="t" r="r" b="b"/>
              <a:pathLst>
                <a:path w="3989" h="705" extrusionOk="0">
                  <a:moveTo>
                    <a:pt x="1" y="440"/>
                  </a:moveTo>
                  <a:lnTo>
                    <a:pt x="3838" y="427"/>
                  </a:lnTo>
                  <a:lnTo>
                    <a:pt x="3838" y="275"/>
                  </a:lnTo>
                  <a:lnTo>
                    <a:pt x="0" y="288"/>
                  </a:lnTo>
                  <a:lnTo>
                    <a:pt x="1" y="440"/>
                  </a:lnTo>
                  <a:close/>
                  <a:moveTo>
                    <a:pt x="3421" y="684"/>
                  </a:moveTo>
                  <a:lnTo>
                    <a:pt x="3989" y="350"/>
                  </a:lnTo>
                  <a:lnTo>
                    <a:pt x="3419" y="21"/>
                  </a:lnTo>
                  <a:cubicBezTo>
                    <a:pt x="3383" y="0"/>
                    <a:pt x="3336" y="12"/>
                    <a:pt x="3315" y="49"/>
                  </a:cubicBezTo>
                  <a:cubicBezTo>
                    <a:pt x="3294" y="85"/>
                    <a:pt x="3307" y="131"/>
                    <a:pt x="3343" y="152"/>
                  </a:cubicBezTo>
                  <a:lnTo>
                    <a:pt x="3800" y="417"/>
                  </a:lnTo>
                  <a:lnTo>
                    <a:pt x="3799" y="285"/>
                  </a:lnTo>
                  <a:lnTo>
                    <a:pt x="3344" y="553"/>
                  </a:lnTo>
                  <a:cubicBezTo>
                    <a:pt x="3308" y="574"/>
                    <a:pt x="3296" y="621"/>
                    <a:pt x="3317" y="657"/>
                  </a:cubicBezTo>
                  <a:cubicBezTo>
                    <a:pt x="3339" y="693"/>
                    <a:pt x="3385" y="705"/>
                    <a:pt x="3421"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3" name="Google Shape;413;p14"/>
            <p:cNvSpPr/>
            <p:nvPr/>
          </p:nvSpPr>
          <p:spPr>
            <a:xfrm>
              <a:off x="4354" y="2401"/>
              <a:ext cx="137" cy="30"/>
            </a:xfrm>
            <a:custGeom>
              <a:avLst/>
              <a:gdLst/>
              <a:ahLst/>
              <a:cxnLst/>
              <a:rect l="l" t="t" r="r" b="b"/>
              <a:pathLst>
                <a:path w="6500" h="1411" extrusionOk="0">
                  <a:moveTo>
                    <a:pt x="5" y="939"/>
                  </a:moveTo>
                  <a:lnTo>
                    <a:pt x="6201" y="843"/>
                  </a:lnTo>
                  <a:lnTo>
                    <a:pt x="6196" y="539"/>
                  </a:lnTo>
                  <a:lnTo>
                    <a:pt x="0" y="635"/>
                  </a:lnTo>
                  <a:lnTo>
                    <a:pt x="5" y="939"/>
                  </a:lnTo>
                  <a:close/>
                  <a:moveTo>
                    <a:pt x="5373" y="1367"/>
                  </a:moveTo>
                  <a:lnTo>
                    <a:pt x="6500" y="686"/>
                  </a:lnTo>
                  <a:lnTo>
                    <a:pt x="5353" y="41"/>
                  </a:lnTo>
                  <a:cubicBezTo>
                    <a:pt x="5280" y="0"/>
                    <a:pt x="5187" y="26"/>
                    <a:pt x="5146" y="99"/>
                  </a:cubicBezTo>
                  <a:cubicBezTo>
                    <a:pt x="5105" y="172"/>
                    <a:pt x="5131" y="265"/>
                    <a:pt x="5204" y="306"/>
                  </a:cubicBezTo>
                  <a:lnTo>
                    <a:pt x="6124" y="824"/>
                  </a:lnTo>
                  <a:lnTo>
                    <a:pt x="6120" y="561"/>
                  </a:lnTo>
                  <a:lnTo>
                    <a:pt x="5216" y="1107"/>
                  </a:lnTo>
                  <a:cubicBezTo>
                    <a:pt x="5144" y="1151"/>
                    <a:pt x="5121" y="1244"/>
                    <a:pt x="5165" y="1316"/>
                  </a:cubicBezTo>
                  <a:cubicBezTo>
                    <a:pt x="5208" y="1388"/>
                    <a:pt x="5302" y="1411"/>
                    <a:pt x="5373" y="136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4" name="Google Shape;414;p14"/>
            <p:cNvSpPr/>
            <p:nvPr/>
          </p:nvSpPr>
          <p:spPr>
            <a:xfrm>
              <a:off x="4453" y="1898"/>
              <a:ext cx="1184" cy="230"/>
            </a:xfrm>
            <a:custGeom>
              <a:avLst/>
              <a:gdLst/>
              <a:ahLst/>
              <a:cxnLst/>
              <a:rect l="l" t="t" r="r" b="b"/>
              <a:pathLst>
                <a:path w="1184" h="230" extrusionOk="0">
                  <a:moveTo>
                    <a:pt x="1156" y="230"/>
                  </a:moveTo>
                  <a:lnTo>
                    <a:pt x="1184" y="230"/>
                  </a:lnTo>
                  <a:lnTo>
                    <a:pt x="1184" y="0"/>
                  </a:lnTo>
                  <a:lnTo>
                    <a:pt x="0" y="0"/>
                  </a:lnTo>
                </a:path>
              </a:pathLst>
            </a:custGeom>
            <a:noFill/>
            <a:ln w="11100" cap="flat" cmpd="sng">
              <a:solidFill>
                <a:srgbClr val="E4DDD2"/>
              </a:solidFill>
              <a:prstDash val="solid"/>
              <a:miter lim="800000"/>
              <a:headEnd type="none" w="med" len="med"/>
              <a:tailEnd type="none" w="med" len="med"/>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5" name="Google Shape;415;p14"/>
            <p:cNvSpPr/>
            <p:nvPr/>
          </p:nvSpPr>
          <p:spPr>
            <a:xfrm>
              <a:off x="4454" y="1899"/>
              <a:ext cx="71" cy="203"/>
            </a:xfrm>
            <a:custGeom>
              <a:avLst/>
              <a:gdLst/>
              <a:ahLst/>
              <a:cxnLst/>
              <a:rect l="l" t="t" r="r" b="b"/>
              <a:pathLst>
                <a:path w="1677" h="4801" extrusionOk="0">
                  <a:moveTo>
                    <a:pt x="0" y="0"/>
                  </a:moveTo>
                  <a:lnTo>
                    <a:pt x="0" y="4489"/>
                  </a:lnTo>
                  <a:lnTo>
                    <a:pt x="1526" y="4489"/>
                  </a:lnTo>
                  <a:lnTo>
                    <a:pt x="1526" y="4337"/>
                  </a:lnTo>
                  <a:lnTo>
                    <a:pt x="76" y="4337"/>
                  </a:lnTo>
                  <a:lnTo>
                    <a:pt x="152" y="4413"/>
                  </a:lnTo>
                  <a:lnTo>
                    <a:pt x="152" y="0"/>
                  </a:lnTo>
                  <a:lnTo>
                    <a:pt x="0" y="0"/>
                  </a:lnTo>
                  <a:close/>
                  <a:moveTo>
                    <a:pt x="1137" y="4777"/>
                  </a:moveTo>
                  <a:lnTo>
                    <a:pt x="1677" y="4400"/>
                  </a:lnTo>
                  <a:lnTo>
                    <a:pt x="1083" y="4116"/>
                  </a:lnTo>
                  <a:cubicBezTo>
                    <a:pt x="1046" y="4097"/>
                    <a:pt x="1000" y="4113"/>
                    <a:pt x="982" y="4151"/>
                  </a:cubicBezTo>
                  <a:cubicBezTo>
                    <a:pt x="964" y="4189"/>
                    <a:pt x="980" y="4234"/>
                    <a:pt x="1018" y="4253"/>
                  </a:cubicBezTo>
                  <a:lnTo>
                    <a:pt x="1494" y="4481"/>
                  </a:lnTo>
                  <a:lnTo>
                    <a:pt x="1483" y="4350"/>
                  </a:lnTo>
                  <a:lnTo>
                    <a:pt x="1050" y="4652"/>
                  </a:lnTo>
                  <a:cubicBezTo>
                    <a:pt x="1015" y="4676"/>
                    <a:pt x="1007" y="4723"/>
                    <a:pt x="1031" y="4758"/>
                  </a:cubicBezTo>
                  <a:cubicBezTo>
                    <a:pt x="1055" y="4792"/>
                    <a:pt x="1102" y="4801"/>
                    <a:pt x="1137" y="4777"/>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6" name="Google Shape;416;p14"/>
            <p:cNvSpPr/>
            <p:nvPr/>
          </p:nvSpPr>
          <p:spPr>
            <a:xfrm>
              <a:off x="5033" y="2206"/>
              <a:ext cx="83" cy="30"/>
            </a:xfrm>
            <a:custGeom>
              <a:avLst/>
              <a:gdLst/>
              <a:ahLst/>
              <a:cxnLst/>
              <a:rect l="l" t="t" r="r" b="b"/>
              <a:pathLst>
                <a:path w="1946" h="706" extrusionOk="0">
                  <a:moveTo>
                    <a:pt x="1" y="438"/>
                  </a:moveTo>
                  <a:lnTo>
                    <a:pt x="1796" y="426"/>
                  </a:lnTo>
                  <a:lnTo>
                    <a:pt x="1795" y="274"/>
                  </a:lnTo>
                  <a:lnTo>
                    <a:pt x="0" y="286"/>
                  </a:lnTo>
                  <a:lnTo>
                    <a:pt x="1" y="438"/>
                  </a:lnTo>
                  <a:close/>
                  <a:moveTo>
                    <a:pt x="1380" y="685"/>
                  </a:moveTo>
                  <a:lnTo>
                    <a:pt x="1946" y="349"/>
                  </a:lnTo>
                  <a:lnTo>
                    <a:pt x="1376" y="21"/>
                  </a:lnTo>
                  <a:cubicBezTo>
                    <a:pt x="1339" y="0"/>
                    <a:pt x="1293" y="13"/>
                    <a:pt x="1272" y="49"/>
                  </a:cubicBezTo>
                  <a:cubicBezTo>
                    <a:pt x="1251" y="86"/>
                    <a:pt x="1264" y="132"/>
                    <a:pt x="1300" y="153"/>
                  </a:cubicBezTo>
                  <a:lnTo>
                    <a:pt x="1758" y="416"/>
                  </a:lnTo>
                  <a:lnTo>
                    <a:pt x="1757" y="285"/>
                  </a:lnTo>
                  <a:lnTo>
                    <a:pt x="1302" y="554"/>
                  </a:lnTo>
                  <a:cubicBezTo>
                    <a:pt x="1266" y="575"/>
                    <a:pt x="1254" y="622"/>
                    <a:pt x="1276" y="658"/>
                  </a:cubicBezTo>
                  <a:cubicBezTo>
                    <a:pt x="1297" y="694"/>
                    <a:pt x="1344" y="706"/>
                    <a:pt x="1380" y="68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7" name="Google Shape;417;p14"/>
            <p:cNvSpPr/>
            <p:nvPr/>
          </p:nvSpPr>
          <p:spPr>
            <a:xfrm>
              <a:off x="4915" y="2214"/>
              <a:ext cx="355" cy="102"/>
            </a:xfrm>
            <a:custGeom>
              <a:avLst/>
              <a:gdLst/>
              <a:ahLst/>
              <a:cxnLst/>
              <a:rect l="l" t="t" r="r" b="b"/>
              <a:pathLst>
                <a:path w="4201" h="1214" extrusionOk="0">
                  <a:moveTo>
                    <a:pt x="0" y="1214"/>
                  </a:moveTo>
                  <a:lnTo>
                    <a:pt x="3654" y="1214"/>
                  </a:lnTo>
                  <a:lnTo>
                    <a:pt x="3654" y="176"/>
                  </a:lnTo>
                  <a:lnTo>
                    <a:pt x="3616" y="214"/>
                  </a:lnTo>
                  <a:lnTo>
                    <a:pt x="4125" y="214"/>
                  </a:lnTo>
                  <a:lnTo>
                    <a:pt x="4125" y="138"/>
                  </a:lnTo>
                  <a:lnTo>
                    <a:pt x="3578" y="138"/>
                  </a:lnTo>
                  <a:lnTo>
                    <a:pt x="3578" y="1176"/>
                  </a:lnTo>
                  <a:lnTo>
                    <a:pt x="3616" y="1138"/>
                  </a:lnTo>
                  <a:lnTo>
                    <a:pt x="0" y="1138"/>
                  </a:lnTo>
                  <a:lnTo>
                    <a:pt x="0" y="1214"/>
                  </a:lnTo>
                  <a:close/>
                  <a:moveTo>
                    <a:pt x="3916" y="342"/>
                  </a:moveTo>
                  <a:lnTo>
                    <a:pt x="4201" y="176"/>
                  </a:lnTo>
                  <a:lnTo>
                    <a:pt x="3916" y="11"/>
                  </a:lnTo>
                  <a:cubicBezTo>
                    <a:pt x="3898" y="0"/>
                    <a:pt x="3875" y="6"/>
                    <a:pt x="3864" y="24"/>
                  </a:cubicBezTo>
                  <a:cubicBezTo>
                    <a:pt x="3854" y="42"/>
                    <a:pt x="3860" y="66"/>
                    <a:pt x="3878" y="76"/>
                  </a:cubicBezTo>
                  <a:lnTo>
                    <a:pt x="4106" y="209"/>
                  </a:lnTo>
                  <a:lnTo>
                    <a:pt x="4106" y="144"/>
                  </a:lnTo>
                  <a:lnTo>
                    <a:pt x="3878" y="277"/>
                  </a:lnTo>
                  <a:cubicBezTo>
                    <a:pt x="3860" y="287"/>
                    <a:pt x="3854" y="310"/>
                    <a:pt x="3864" y="329"/>
                  </a:cubicBezTo>
                  <a:cubicBezTo>
                    <a:pt x="3875" y="347"/>
                    <a:pt x="3898" y="353"/>
                    <a:pt x="3916" y="342"/>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18" name="Google Shape;418;p14"/>
            <p:cNvSpPr/>
            <p:nvPr/>
          </p:nvSpPr>
          <p:spPr>
            <a:xfrm>
              <a:off x="4376" y="2105"/>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19" name="Google Shape;419;p14"/>
            <p:cNvSpPr/>
            <p:nvPr/>
          </p:nvSpPr>
          <p:spPr>
            <a:xfrm>
              <a:off x="4423" y="2105"/>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[11:7]</a:t>
              </a:r>
              <a:endParaRPr sz="2400" dirty="0">
                <a:solidFill>
                  <a:srgbClr val="E4DDD2"/>
                </a:solidFill>
                <a:latin typeface="18 VAG Rounded Light   02390" pitchFamily="2" charset="0"/>
                <a:sym typeface="Arial"/>
              </a:endParaRPr>
            </a:p>
          </p:txBody>
        </p:sp>
        <p:sp>
          <p:nvSpPr>
            <p:cNvPr id="420" name="Google Shape;420;p14"/>
            <p:cNvSpPr/>
            <p:nvPr/>
          </p:nvSpPr>
          <p:spPr>
            <a:xfrm>
              <a:off x="4373" y="2169"/>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1" name="Google Shape;421;p14"/>
            <p:cNvSpPr/>
            <p:nvPr/>
          </p:nvSpPr>
          <p:spPr>
            <a:xfrm>
              <a:off x="4419" y="2169"/>
              <a:ext cx="9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[19:15]</a:t>
              </a:r>
              <a:endParaRPr sz="2400" dirty="0">
                <a:solidFill>
                  <a:srgbClr val="E4DDD2"/>
                </a:solidFill>
                <a:latin typeface="18 VAG Rounded Light   02390" pitchFamily="2" charset="0"/>
                <a:sym typeface="Arial"/>
              </a:endParaRPr>
            </a:p>
          </p:txBody>
        </p:sp>
        <p:sp>
          <p:nvSpPr>
            <p:cNvPr id="422" name="Google Shape;422;p14"/>
            <p:cNvSpPr/>
            <p:nvPr/>
          </p:nvSpPr>
          <p:spPr>
            <a:xfrm>
              <a:off x="4373" y="2220"/>
              <a:ext cx="47"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3" name="Google Shape;423;p14"/>
            <p:cNvSpPr/>
            <p:nvPr/>
          </p:nvSpPr>
          <p:spPr>
            <a:xfrm>
              <a:off x="4419" y="2220"/>
              <a:ext cx="91"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[24:20]</a:t>
              </a:r>
              <a:endParaRPr sz="2400" dirty="0">
                <a:solidFill>
                  <a:srgbClr val="E4DDD2"/>
                </a:solidFill>
                <a:latin typeface="18 VAG Rounded Light   02390" pitchFamily="2" charset="0"/>
                <a:sym typeface="Arial"/>
              </a:endParaRPr>
            </a:p>
          </p:txBody>
        </p:sp>
        <p:sp>
          <p:nvSpPr>
            <p:cNvPr id="424" name="Google Shape;424;p14"/>
            <p:cNvSpPr/>
            <p:nvPr/>
          </p:nvSpPr>
          <p:spPr>
            <a:xfrm>
              <a:off x="4361" y="2362"/>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inst</a:t>
              </a:r>
              <a:endParaRPr sz="2400" dirty="0">
                <a:solidFill>
                  <a:srgbClr val="E4DDD2"/>
                </a:solidFill>
                <a:latin typeface="18 VAG Rounded Light   02390" pitchFamily="2" charset="0"/>
                <a:sym typeface="Arial"/>
              </a:endParaRPr>
            </a:p>
          </p:txBody>
        </p:sp>
        <p:sp>
          <p:nvSpPr>
            <p:cNvPr id="425" name="Google Shape;425;p14"/>
            <p:cNvSpPr/>
            <p:nvPr/>
          </p:nvSpPr>
          <p:spPr>
            <a:xfrm>
              <a:off x="4407" y="2362"/>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[31:7]</a:t>
              </a:r>
              <a:endParaRPr sz="2400" dirty="0">
                <a:solidFill>
                  <a:srgbClr val="E4DDD2"/>
                </a:solidFill>
                <a:latin typeface="18 VAG Rounded Light   02390" pitchFamily="2" charset="0"/>
                <a:sym typeface="Arial"/>
              </a:endParaRPr>
            </a:p>
          </p:txBody>
        </p:sp>
        <p:sp>
          <p:nvSpPr>
            <p:cNvPr id="426" name="Google Shape;426;p14"/>
            <p:cNvSpPr/>
            <p:nvPr/>
          </p:nvSpPr>
          <p:spPr>
            <a:xfrm>
              <a:off x="4912" y="2170"/>
              <a:ext cx="87" cy="147"/>
            </a:xfrm>
            <a:custGeom>
              <a:avLst/>
              <a:gdLst/>
              <a:ahLst/>
              <a:cxnLst/>
              <a:rect l="l" t="t" r="r" b="b"/>
              <a:pathLst>
                <a:path w="2060" h="3475" extrusionOk="0">
                  <a:moveTo>
                    <a:pt x="0" y="3475"/>
                  </a:moveTo>
                  <a:lnTo>
                    <a:pt x="0" y="318"/>
                  </a:lnTo>
                  <a:lnTo>
                    <a:pt x="1910" y="318"/>
                  </a:lnTo>
                  <a:lnTo>
                    <a:pt x="1910" y="470"/>
                  </a:lnTo>
                  <a:lnTo>
                    <a:pt x="76" y="470"/>
                  </a:lnTo>
                  <a:lnTo>
                    <a:pt x="152" y="394"/>
                  </a:lnTo>
                  <a:lnTo>
                    <a:pt x="152" y="3475"/>
                  </a:lnTo>
                  <a:lnTo>
                    <a:pt x="0" y="3475"/>
                  </a:lnTo>
                  <a:close/>
                  <a:moveTo>
                    <a:pt x="1525" y="25"/>
                  </a:moveTo>
                  <a:lnTo>
                    <a:pt x="2060" y="409"/>
                  </a:lnTo>
                  <a:lnTo>
                    <a:pt x="1463" y="685"/>
                  </a:lnTo>
                  <a:cubicBezTo>
                    <a:pt x="1425" y="703"/>
                    <a:pt x="1380" y="686"/>
                    <a:pt x="1362" y="648"/>
                  </a:cubicBezTo>
                  <a:cubicBezTo>
                    <a:pt x="1344" y="610"/>
                    <a:pt x="1361" y="565"/>
                    <a:pt x="1399" y="547"/>
                  </a:cubicBezTo>
                  <a:lnTo>
                    <a:pt x="1878" y="325"/>
                  </a:lnTo>
                  <a:lnTo>
                    <a:pt x="1866" y="456"/>
                  </a:lnTo>
                  <a:lnTo>
                    <a:pt x="1437" y="148"/>
                  </a:lnTo>
                  <a:cubicBezTo>
                    <a:pt x="1403" y="124"/>
                    <a:pt x="1395" y="76"/>
                    <a:pt x="1419" y="42"/>
                  </a:cubicBezTo>
                  <a:cubicBezTo>
                    <a:pt x="1444" y="8"/>
                    <a:pt x="1491" y="0"/>
                    <a:pt x="1525" y="25"/>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27" name="Google Shape;427;p14"/>
            <p:cNvSpPr/>
            <p:nvPr/>
          </p:nvSpPr>
          <p:spPr>
            <a:xfrm>
              <a:off x="5546" y="1980"/>
              <a:ext cx="62"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pc+4</a:t>
              </a:r>
              <a:endParaRPr sz="2400" dirty="0">
                <a:solidFill>
                  <a:srgbClr val="E4DDD2"/>
                </a:solidFill>
                <a:latin typeface="18 VAG Rounded Light   02390" pitchFamily="2" charset="0"/>
                <a:sym typeface="Arial"/>
              </a:endParaRPr>
            </a:p>
          </p:txBody>
        </p:sp>
        <p:sp>
          <p:nvSpPr>
            <p:cNvPr id="428" name="Google Shape;428;p14"/>
            <p:cNvSpPr/>
            <p:nvPr/>
          </p:nvSpPr>
          <p:spPr>
            <a:xfrm>
              <a:off x="5473" y="2011"/>
              <a:ext cx="38"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alu</a:t>
              </a:r>
              <a:endParaRPr sz="2400" dirty="0">
                <a:solidFill>
                  <a:srgbClr val="E4DDD2"/>
                </a:solidFill>
                <a:latin typeface="18 VAG Rounded Light   02390" pitchFamily="2" charset="0"/>
                <a:sym typeface="Arial"/>
              </a:endParaRPr>
            </a:p>
          </p:txBody>
        </p:sp>
        <p:sp>
          <p:nvSpPr>
            <p:cNvPr id="429" name="Google Shape;429;p14"/>
            <p:cNvSpPr/>
            <p:nvPr/>
          </p:nvSpPr>
          <p:spPr>
            <a:xfrm>
              <a:off x="5497" y="2189"/>
              <a:ext cx="6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mem</a:t>
              </a:r>
              <a:endParaRPr sz="2400" dirty="0">
                <a:solidFill>
                  <a:srgbClr val="E4DDD2"/>
                </a:solidFill>
                <a:latin typeface="18 VAG Rounded Light   02390" pitchFamily="2" charset="0"/>
                <a:sym typeface="Arial"/>
              </a:endParaRPr>
            </a:p>
          </p:txBody>
        </p:sp>
        <p:sp>
          <p:nvSpPr>
            <p:cNvPr id="430" name="Google Shape;430;p14"/>
            <p:cNvSpPr/>
            <p:nvPr/>
          </p:nvSpPr>
          <p:spPr>
            <a:xfrm>
              <a:off x="5620" y="2129"/>
              <a:ext cx="3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wb</a:t>
              </a:r>
              <a:endParaRPr sz="2400" dirty="0">
                <a:solidFill>
                  <a:srgbClr val="E4DDD2"/>
                </a:solidFill>
                <a:latin typeface="18 VAG Rounded Light   02390" pitchFamily="2" charset="0"/>
                <a:sym typeface="Arial"/>
              </a:endParaRPr>
            </a:p>
          </p:txBody>
        </p:sp>
        <p:sp>
          <p:nvSpPr>
            <p:cNvPr id="431" name="Google Shape;431;p14"/>
            <p:cNvSpPr/>
            <p:nvPr/>
          </p:nvSpPr>
          <p:spPr>
            <a:xfrm>
              <a:off x="3893" y="2077"/>
              <a:ext cx="38"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alu</a:t>
              </a:r>
              <a:endParaRPr sz="2400" dirty="0">
                <a:solidFill>
                  <a:srgbClr val="E4DDD2"/>
                </a:solidFill>
                <a:latin typeface="18 VAG Rounded Light   02390" pitchFamily="2" charset="0"/>
                <a:sym typeface="Arial"/>
              </a:endParaRPr>
            </a:p>
          </p:txBody>
        </p:sp>
        <p:sp>
          <p:nvSpPr>
            <p:cNvPr id="432" name="Google Shape;432;p14"/>
            <p:cNvSpPr/>
            <p:nvPr/>
          </p:nvSpPr>
          <p:spPr>
            <a:xfrm>
              <a:off x="3868" y="2142"/>
              <a:ext cx="62"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pc+4</a:t>
              </a:r>
              <a:endParaRPr sz="2400" dirty="0">
                <a:solidFill>
                  <a:srgbClr val="E4DDD2"/>
                </a:solidFill>
                <a:latin typeface="18 VAG Rounded Light   02390" pitchFamily="2" charset="0"/>
                <a:sym typeface="Arial"/>
              </a:endParaRPr>
            </a:p>
          </p:txBody>
        </p:sp>
        <p:sp>
          <p:nvSpPr>
            <p:cNvPr id="433" name="Google Shape;433;p14"/>
            <p:cNvSpPr/>
            <p:nvPr/>
          </p:nvSpPr>
          <p:spPr>
            <a:xfrm>
              <a:off x="4893" y="2066"/>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Reg</a:t>
              </a:r>
              <a:endParaRPr sz="2400" dirty="0">
                <a:solidFill>
                  <a:srgbClr val="E4DDD2"/>
                </a:solidFill>
                <a:latin typeface="18 VAG Rounded Light   02390" pitchFamily="2" charset="0"/>
                <a:sym typeface="Arial"/>
              </a:endParaRPr>
            </a:p>
          </p:txBody>
        </p:sp>
        <p:sp>
          <p:nvSpPr>
            <p:cNvPr id="434" name="Google Shape;434;p14"/>
            <p:cNvSpPr/>
            <p:nvPr/>
          </p:nvSpPr>
          <p:spPr>
            <a:xfrm>
              <a:off x="4940" y="2066"/>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[rs1]</a:t>
              </a:r>
              <a:endParaRPr sz="2400" dirty="0">
                <a:solidFill>
                  <a:srgbClr val="E4DDD2"/>
                </a:solidFill>
                <a:latin typeface="18 VAG Rounded Light   02390" pitchFamily="2" charset="0"/>
                <a:sym typeface="Arial"/>
              </a:endParaRPr>
            </a:p>
          </p:txBody>
        </p:sp>
        <p:sp>
          <p:nvSpPr>
            <p:cNvPr id="435" name="Google Shape;435;p14"/>
            <p:cNvSpPr/>
            <p:nvPr/>
          </p:nvSpPr>
          <p:spPr>
            <a:xfrm>
              <a:off x="4911" y="1997"/>
              <a:ext cx="30"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pc</a:t>
              </a:r>
              <a:endParaRPr sz="2400" dirty="0">
                <a:solidFill>
                  <a:srgbClr val="E4DDD2"/>
                </a:solidFill>
                <a:latin typeface="18 VAG Rounded Light   02390" pitchFamily="2" charset="0"/>
                <a:sym typeface="Arial"/>
              </a:endParaRPr>
            </a:p>
          </p:txBody>
        </p:sp>
        <p:sp>
          <p:nvSpPr>
            <p:cNvPr id="436" name="Google Shape;436;p14"/>
            <p:cNvSpPr/>
            <p:nvPr/>
          </p:nvSpPr>
          <p:spPr>
            <a:xfrm>
              <a:off x="4656" y="2379"/>
              <a:ext cx="58"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imm</a:t>
              </a:r>
              <a:endParaRPr sz="2400" dirty="0">
                <a:solidFill>
                  <a:srgbClr val="E4DDD2"/>
                </a:solidFill>
                <a:latin typeface="18 VAG Rounded Light   02390" pitchFamily="2" charset="0"/>
                <a:sym typeface="Arial"/>
              </a:endParaRPr>
            </a:p>
          </p:txBody>
        </p:sp>
        <p:sp>
          <p:nvSpPr>
            <p:cNvPr id="437" name="Google Shape;437;p14"/>
            <p:cNvSpPr/>
            <p:nvPr/>
          </p:nvSpPr>
          <p:spPr>
            <a:xfrm>
              <a:off x="4714" y="2379"/>
              <a:ext cx="75"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[31:0]</a:t>
              </a:r>
              <a:endParaRPr sz="2400" dirty="0">
                <a:solidFill>
                  <a:srgbClr val="E4DDD2"/>
                </a:solidFill>
                <a:latin typeface="18 VAG Rounded Light   02390" pitchFamily="2" charset="0"/>
                <a:sym typeface="Arial"/>
              </a:endParaRPr>
            </a:p>
          </p:txBody>
        </p:sp>
        <p:sp>
          <p:nvSpPr>
            <p:cNvPr id="438" name="Google Shape;438;p14"/>
            <p:cNvSpPr/>
            <p:nvPr/>
          </p:nvSpPr>
          <p:spPr>
            <a:xfrm>
              <a:off x="4890" y="2134"/>
              <a:ext cx="47"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Reg</a:t>
              </a:r>
              <a:endParaRPr sz="2400" dirty="0">
                <a:solidFill>
                  <a:srgbClr val="E4DDD2"/>
                </a:solidFill>
                <a:latin typeface="18 VAG Rounded Light   02390" pitchFamily="2" charset="0"/>
                <a:sym typeface="Arial"/>
              </a:endParaRPr>
            </a:p>
          </p:txBody>
        </p:sp>
        <p:sp>
          <p:nvSpPr>
            <p:cNvPr id="439" name="Google Shape;439;p14"/>
            <p:cNvSpPr/>
            <p:nvPr/>
          </p:nvSpPr>
          <p:spPr>
            <a:xfrm>
              <a:off x="4937" y="2134"/>
              <a:ext cx="59" cy="37"/>
            </a:xfrm>
            <a:prstGeom prst="rect">
              <a:avLst/>
            </a:prstGeom>
            <a:noFill/>
            <a:ln w="9525" cap="flat" cmpd="sng">
              <a:solidFill>
                <a:srgbClr val="000000"/>
              </a:solidFill>
              <a:prstDash val="solid"/>
              <a:miter lim="800000"/>
              <a:headEnd type="none" w="sm" len="sm"/>
              <a:tailEnd type="none" w="sm" len="sm"/>
            </a:ln>
          </p:spPr>
          <p:txBody>
            <a:bodyPr spcFirstLastPara="1" wrap="square" lIns="0" tIns="0" rIns="0" bIns="0" anchor="t" anchorCtr="0">
              <a:spAutoFit/>
            </a:bodyPr>
            <a:lstStyle/>
            <a:p>
              <a:pPr>
                <a:buClr>
                  <a:srgbClr val="E4DDD2"/>
                </a:buClr>
                <a:buSzPts val="400"/>
              </a:pPr>
              <a:r>
                <a:rPr lang="en-US" sz="533" dirty="0">
                  <a:solidFill>
                    <a:srgbClr val="E4DDD2"/>
                  </a:solidFill>
                  <a:latin typeface="Calibri"/>
                  <a:ea typeface="Calibri"/>
                  <a:cs typeface="Calibri"/>
                  <a:sym typeface="Calibri"/>
                </a:rPr>
                <a:t>[rs2]</a:t>
              </a:r>
              <a:endParaRPr sz="2400" dirty="0">
                <a:solidFill>
                  <a:srgbClr val="E4DDD2"/>
                </a:solidFill>
                <a:latin typeface="18 VAG Rounded Light   02390" pitchFamily="2" charset="0"/>
                <a:sym typeface="Arial"/>
              </a:endParaRPr>
            </a:p>
          </p:txBody>
        </p:sp>
        <p:sp>
          <p:nvSpPr>
            <p:cNvPr id="440" name="Google Shape;440;p14"/>
            <p:cNvSpPr/>
            <p:nvPr/>
          </p:nvSpPr>
          <p:spPr>
            <a:xfrm>
              <a:off x="4611" y="2223"/>
              <a:ext cx="388" cy="202"/>
            </a:xfrm>
            <a:custGeom>
              <a:avLst/>
              <a:gdLst/>
              <a:ahLst/>
              <a:cxnLst/>
              <a:rect l="l" t="t" r="r" b="b"/>
              <a:pathLst>
                <a:path w="9167" h="4763" extrusionOk="0">
                  <a:moveTo>
                    <a:pt x="0" y="4763"/>
                  </a:moveTo>
                  <a:lnTo>
                    <a:pt x="7725" y="4763"/>
                  </a:lnTo>
                  <a:lnTo>
                    <a:pt x="7725" y="352"/>
                  </a:lnTo>
                  <a:lnTo>
                    <a:pt x="7649" y="428"/>
                  </a:lnTo>
                  <a:lnTo>
                    <a:pt x="9017" y="428"/>
                  </a:lnTo>
                  <a:lnTo>
                    <a:pt x="9017" y="276"/>
                  </a:lnTo>
                  <a:lnTo>
                    <a:pt x="7573" y="276"/>
                  </a:lnTo>
                  <a:lnTo>
                    <a:pt x="7573" y="4687"/>
                  </a:lnTo>
                  <a:lnTo>
                    <a:pt x="7649" y="4611"/>
                  </a:lnTo>
                  <a:lnTo>
                    <a:pt x="0" y="4611"/>
                  </a:lnTo>
                  <a:lnTo>
                    <a:pt x="0" y="4763"/>
                  </a:lnTo>
                  <a:close/>
                  <a:moveTo>
                    <a:pt x="8599" y="684"/>
                  </a:moveTo>
                  <a:lnTo>
                    <a:pt x="9167" y="352"/>
                  </a:lnTo>
                  <a:lnTo>
                    <a:pt x="8599" y="21"/>
                  </a:lnTo>
                  <a:cubicBezTo>
                    <a:pt x="8563" y="0"/>
                    <a:pt x="8516" y="12"/>
                    <a:pt x="8495" y="48"/>
                  </a:cubicBezTo>
                  <a:cubicBezTo>
                    <a:pt x="8474" y="84"/>
                    <a:pt x="8486" y="131"/>
                    <a:pt x="8522" y="152"/>
                  </a:cubicBezTo>
                  <a:lnTo>
                    <a:pt x="8978" y="418"/>
                  </a:lnTo>
                  <a:lnTo>
                    <a:pt x="8978" y="287"/>
                  </a:lnTo>
                  <a:lnTo>
                    <a:pt x="8522" y="553"/>
                  </a:lnTo>
                  <a:cubicBezTo>
                    <a:pt x="8486" y="574"/>
                    <a:pt x="8474" y="621"/>
                    <a:pt x="8495" y="657"/>
                  </a:cubicBezTo>
                  <a:cubicBezTo>
                    <a:pt x="8516" y="693"/>
                    <a:pt x="8563" y="705"/>
                    <a:pt x="8599" y="684"/>
                  </a:cubicBezTo>
                  <a:close/>
                </a:path>
              </a:pathLst>
            </a:custGeom>
            <a:solidFill>
              <a:srgbClr val="767171"/>
            </a:solidFill>
            <a:ln w="9525" cap="flat" cmpd="sng">
              <a:solidFill>
                <a:srgbClr val="E4DDD2"/>
              </a:solidFill>
              <a:prstDash val="solid"/>
              <a:round/>
              <a:headEnd type="none" w="sm" len="sm"/>
              <a:tailEnd type="none" w="sm" len="sm"/>
            </a:ln>
          </p:spPr>
          <p:txBody>
            <a:bodyPr spcFirstLastPara="1" wrap="square" lIns="121900" tIns="60933" rIns="121900" bIns="60933" anchor="t" anchorCtr="0">
              <a:noAutofit/>
            </a:bodyPr>
            <a:lstStyle/>
            <a:p>
              <a:endParaRPr sz="30499">
                <a:solidFill>
                  <a:srgbClr val="E4DDD2"/>
                </a:solidFill>
                <a:latin typeface="Helvetica Neue"/>
                <a:ea typeface="Helvetica Neue"/>
                <a:cs typeface="Helvetica Neue"/>
                <a:sym typeface="Helvetica Neue"/>
              </a:endParaRPr>
            </a:p>
          </p:txBody>
        </p:sp>
        <p:sp>
          <p:nvSpPr>
            <p:cNvPr id="441" name="Google Shape;441;p14"/>
            <p:cNvSpPr/>
            <p:nvPr/>
          </p:nvSpPr>
          <p:spPr>
            <a:xfrm>
              <a:off x="4469" y="2034"/>
              <a:ext cx="39" cy="37"/>
            </a:xfrm>
            <a:prstGeom prst="rect">
              <a:avLst/>
            </a:prstGeom>
            <a:noFill/>
            <a:ln>
              <a:noFill/>
            </a:ln>
          </p:spPr>
          <p:txBody>
            <a:bodyPr spcFirstLastPara="1" wrap="square" lIns="0" tIns="0" rIns="0" bIns="0" anchor="t" anchorCtr="0">
              <a:spAutoFit/>
            </a:bodyPr>
            <a:lstStyle/>
            <a:p>
              <a:pPr>
                <a:buClr>
                  <a:srgbClr val="E4DDD2"/>
                </a:buClr>
                <a:buSzPts val="400"/>
              </a:pPr>
              <a:r>
                <a:rPr lang="en-US" sz="533" dirty="0" err="1">
                  <a:solidFill>
                    <a:srgbClr val="E4DDD2"/>
                  </a:solidFill>
                  <a:latin typeface="Calibri"/>
                  <a:ea typeface="Calibri"/>
                  <a:cs typeface="Calibri"/>
                  <a:sym typeface="Calibri"/>
                </a:rPr>
                <a:t>wb</a:t>
              </a:r>
              <a:endParaRPr sz="2400" dirty="0">
                <a:solidFill>
                  <a:srgbClr val="E4DDD2"/>
                </a:solidFill>
                <a:latin typeface="18 VAG Rounded Light   02390" pitchFamily="2" charset="0"/>
                <a:sym typeface="Arial"/>
              </a:endParaRPr>
            </a:p>
          </p:txBody>
        </p:sp>
      </p:grpSp>
      <p:sp>
        <p:nvSpPr>
          <p:cNvPr id="442" name="Google Shape;442;p14"/>
          <p:cNvSpPr/>
          <p:nvPr/>
        </p:nvSpPr>
        <p:spPr>
          <a:xfrm>
            <a:off x="3067026" y="1803401"/>
            <a:ext cx="60959" cy="60959"/>
          </a:xfrm>
          <a:prstGeom prst="rect">
            <a:avLst/>
          </a:prstGeom>
          <a:gradFill>
            <a:gsLst>
              <a:gs pos="0">
                <a:srgbClr val="D6F0BB"/>
              </a:gs>
              <a:gs pos="25000">
                <a:srgbClr val="AED57D"/>
              </a:gs>
              <a:gs pos="40000">
                <a:srgbClr val="A5D26A"/>
              </a:gs>
              <a:gs pos="50000">
                <a:srgbClr val="A4D167"/>
              </a:gs>
              <a:gs pos="60000">
                <a:srgbClr val="A5D26A"/>
              </a:gs>
              <a:gs pos="75000">
                <a:srgbClr val="B0D97E"/>
              </a:gs>
              <a:gs pos="100000">
                <a:srgbClr val="D5F2B9"/>
              </a:gs>
            </a:gsLst>
            <a:lin ang="5400000" scaled="0"/>
          </a:gradFill>
          <a:ln w="120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endParaRPr sz="30499">
              <a:solidFill>
                <a:schemeClr val="lt1"/>
              </a:solidFill>
              <a:latin typeface="Helvetica Neue"/>
              <a:ea typeface="Helvetica Neue"/>
              <a:cs typeface="Helvetica Neue"/>
              <a:sym typeface="Helvetica Neue"/>
            </a:endParaRPr>
          </a:p>
        </p:txBody>
      </p:sp>
      <p:sp>
        <p:nvSpPr>
          <p:cNvPr id="443" name="Google Shape;443;p14"/>
          <p:cNvSpPr/>
          <p:nvPr/>
        </p:nvSpPr>
        <p:spPr>
          <a:xfrm>
            <a:off x="3067026" y="3889764"/>
            <a:ext cx="9014813" cy="2368797"/>
          </a:xfrm>
          <a:prstGeom prst="rect">
            <a:avLst/>
          </a:prstGeom>
          <a:solidFill>
            <a:srgbClr val="0070C0">
              <a:alpha val="32549"/>
            </a:srgbClr>
          </a:solidFill>
          <a:ln w="28575" cap="flat" cmpd="sng">
            <a:solidFill>
              <a:srgbClr val="FFFF00"/>
            </a:solidFill>
            <a:prstDash val="solid"/>
            <a:round/>
            <a:headEnd type="none" w="sm" len="sm"/>
            <a:tailEnd type="none" w="sm" len="sm"/>
          </a:ln>
        </p:spPr>
        <p:txBody>
          <a:bodyPr spcFirstLastPara="1" wrap="square" lIns="121900" tIns="60933" rIns="121900" bIns="60933" anchor="ctr" anchorCtr="0">
            <a:noAutofit/>
          </a:bodyPr>
          <a:lstStyle/>
          <a:p>
            <a:pPr algn="ctr"/>
            <a:endParaRPr sz="17156" i="1">
              <a:solidFill>
                <a:schemeClr val="lt1"/>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7A2CB5E3-2AB8-DC8A-AC11-D92760097648}"/>
              </a:ext>
            </a:extLst>
          </p:cNvPr>
          <p:cNvPicPr>
            <a:picLocks noChangeAspect="1"/>
          </p:cNvPicPr>
          <p:nvPr/>
        </p:nvPicPr>
        <p:blipFill>
          <a:blip r:embed="rId4"/>
          <a:stretch>
            <a:fillRect/>
          </a:stretch>
        </p:blipFill>
        <p:spPr>
          <a:xfrm>
            <a:off x="771083" y="2611751"/>
            <a:ext cx="1346200" cy="3149600"/>
          </a:xfrm>
          <a:prstGeom prst="rect">
            <a:avLst/>
          </a:prstGeom>
        </p:spPr>
      </p:pic>
      <p:sp>
        <p:nvSpPr>
          <p:cNvPr id="4" name="Up Arrow 3">
            <a:extLst>
              <a:ext uri="{FF2B5EF4-FFF2-40B4-BE49-F238E27FC236}">
                <a16:creationId xmlns:a16="http://schemas.microsoft.com/office/drawing/2014/main" id="{2963128B-D17C-75C7-C881-BDEB2DA14DA5}"/>
              </a:ext>
            </a:extLst>
          </p:cNvPr>
          <p:cNvSpPr/>
          <p:nvPr/>
        </p:nvSpPr>
        <p:spPr>
          <a:xfrm>
            <a:off x="2326103" y="4048911"/>
            <a:ext cx="575013" cy="1908441"/>
          </a:xfrm>
          <a:prstGeom prst="upArrow">
            <a:avLst/>
          </a:prstGeom>
          <a:solidFill>
            <a:schemeClr val="accent4"/>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42589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What Does the Datapath Need for </a:t>
            </a:r>
            <a:r>
              <a:rPr lang="en-US" dirty="0" err="1">
                <a:solidFill>
                  <a:schemeClr val="bg2"/>
                </a:solidFill>
                <a:latin typeface="Courier New" panose="02070309020205020404" pitchFamily="49" charset="0"/>
                <a:cs typeface="Courier New" panose="02070309020205020404" pitchFamily="49" charset="0"/>
              </a:rPr>
              <a:t>addi</a:t>
            </a:r>
            <a:r>
              <a:rPr lang="en-US" dirty="0"/>
              <a:t>?</a:t>
            </a:r>
            <a:endParaRPr lang="en-US" dirty="0">
              <a:solidFill>
                <a:schemeClr val="bg2"/>
              </a:solidFill>
              <a:latin typeface="Courier New" panose="02070309020205020404" pitchFamily="49" charset="0"/>
              <a:cs typeface="Courier New" panose="02070309020205020404" pitchFamily="49" charset="0"/>
            </a:endParaRP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tx1">
                  <a:lumMod val="50000"/>
                  <a:lumOff val="50000"/>
                </a:schemeClr>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tx1">
                  <a:lumMod val="50000"/>
                  <a:lumOff val="50000"/>
                </a:schemeClr>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bg1"/>
              </a:solidFill>
              <a:latin typeface="18 VAG Rounded Light   02390" pitchFamily="2" charset="0"/>
            </a:endParaRPr>
          </a:p>
        </p:txBody>
      </p: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tx1">
                    <a:lumMod val="50000"/>
                    <a:lumOff val="50000"/>
                  </a:schemeClr>
                </a:solidFill>
                <a:latin typeface="18 VAG Rounded Light   02390" pitchFamily="2" charset="0"/>
              </a:rPr>
              <a:t>RegWEn</a:t>
            </a:r>
            <a:endParaRPr lang="en-US" sz="1600" dirty="0">
              <a:solidFill>
                <a:schemeClr val="tx1">
                  <a:lumMod val="50000"/>
                  <a:lumOff val="50000"/>
                </a:schemeClr>
              </a:solidFill>
              <a:latin typeface="18 VAG Rounded Light   02390" pitchFamily="2" charset="0"/>
            </a:endParaRPr>
          </a:p>
          <a:p>
            <a:pPr algn="ctr">
              <a:lnSpc>
                <a:spcPct val="85000"/>
              </a:lnSpc>
            </a:pPr>
            <a:r>
              <a:rPr lang="en-US" sz="1600" dirty="0">
                <a:solidFill>
                  <a:schemeClr val="tx1">
                    <a:lumMod val="50000"/>
                    <a:lumOff val="50000"/>
                  </a:schemeClr>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63" name="TextBox 162">
            <a:extLst>
              <a:ext uri="{FF2B5EF4-FFF2-40B4-BE49-F238E27FC236}">
                <a16:creationId xmlns:a16="http://schemas.microsoft.com/office/drawing/2014/main" id="{0D0C1867-1FFD-F311-31BB-7C2A4E3DB4AD}"/>
              </a:ext>
            </a:extLst>
          </p:cNvPr>
          <p:cNvSpPr txBox="1"/>
          <p:nvPr/>
        </p:nvSpPr>
        <p:spPr>
          <a:xfrm>
            <a:off x="8421291" y="5536765"/>
            <a:ext cx="702436"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Add</a:t>
            </a: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tx1">
                  <a:lumMod val="50000"/>
                  <a:lumOff val="50000"/>
                </a:schemeClr>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B24231-C5EC-8884-7F89-001FF67827CC}"/>
              </a:ext>
            </a:extLst>
          </p:cNvPr>
          <p:cNvCxnSpPr>
            <a:cxnSpLocks/>
          </p:cNvCxnSpPr>
          <p:nvPr/>
        </p:nvCxnSpPr>
        <p:spPr>
          <a:xfrm flipV="1">
            <a:off x="6261052" y="4243270"/>
            <a:ext cx="2018412"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A665E9-230D-8FC6-DD05-C6BFCBD6134B}"/>
              </a:ext>
            </a:extLst>
          </p:cNvPr>
          <p:cNvSpPr txBox="1"/>
          <p:nvPr/>
        </p:nvSpPr>
        <p:spPr>
          <a:xfrm>
            <a:off x="7464994" y="1429271"/>
            <a:ext cx="4026042" cy="358944"/>
          </a:xfrm>
          <a:prstGeom prst="rect">
            <a:avLst/>
          </a:prstGeom>
          <a:noFill/>
        </p:spPr>
        <p:txBody>
          <a:bodyPr wrap="square" rtlCol="0">
            <a:spAutoFit/>
          </a:bodyPr>
          <a:lstStyle/>
          <a:p>
            <a:pPr algn="l">
              <a:lnSpc>
                <a:spcPct val="95000"/>
              </a:lnSpc>
            </a:pPr>
            <a:r>
              <a:rPr lang="en-US" sz="1800" dirty="0">
                <a:solidFill>
                  <a:schemeClr val="bg1"/>
                </a:solidFill>
                <a:latin typeface="18 VAG Rounded Light   02390" pitchFamily="2" charset="0"/>
              </a:rPr>
              <a:t>To compute </a:t>
            </a:r>
            <a:r>
              <a:rPr lang="en-US" sz="1800" b="1" dirty="0" err="1">
                <a:solidFill>
                  <a:schemeClr val="accent4"/>
                </a:solidFill>
                <a:latin typeface="Courier New" panose="02070309020205020404" pitchFamily="49" charset="0"/>
                <a:cs typeface="Courier New" panose="02070309020205020404" pitchFamily="49" charset="0"/>
              </a:rPr>
              <a:t>alu</a:t>
            </a:r>
            <a:r>
              <a:rPr lang="en-US" sz="1800" b="1" dirty="0">
                <a:solidFill>
                  <a:schemeClr val="accent4"/>
                </a:solidFill>
                <a:latin typeface="Courier New" panose="02070309020205020404" pitchFamily="49" charset="0"/>
                <a:cs typeface="Courier New" panose="02070309020205020404" pitchFamily="49" charset="0"/>
              </a:rPr>
              <a:t> = R[rs1] + </a:t>
            </a:r>
            <a:r>
              <a:rPr lang="en-US" sz="1800" b="1" dirty="0" err="1">
                <a:solidFill>
                  <a:schemeClr val="accent4"/>
                </a:solidFill>
                <a:latin typeface="Courier New" panose="02070309020205020404" pitchFamily="49" charset="0"/>
                <a:cs typeface="Courier New" panose="02070309020205020404" pitchFamily="49" charset="0"/>
              </a:rPr>
              <a:t>imm</a:t>
            </a:r>
            <a:r>
              <a:rPr lang="en-US" sz="1800" b="1" dirty="0">
                <a:solidFill>
                  <a:schemeClr val="accent4"/>
                </a:solidFill>
                <a:latin typeface="Courier New" panose="02070309020205020404" pitchFamily="49" charset="0"/>
                <a:cs typeface="Courier New" panose="02070309020205020404" pitchFamily="49" charset="0"/>
              </a:rPr>
              <a:t>…</a:t>
            </a:r>
          </a:p>
        </p:txBody>
      </p:sp>
      <p:sp>
        <p:nvSpPr>
          <p:cNvPr id="7" name="Down Arrow 6">
            <a:extLst>
              <a:ext uri="{FF2B5EF4-FFF2-40B4-BE49-F238E27FC236}">
                <a16:creationId xmlns:a16="http://schemas.microsoft.com/office/drawing/2014/main" id="{623BF51D-82B1-8146-803D-B5E5EB4EEA0B}"/>
              </a:ext>
            </a:extLst>
          </p:cNvPr>
          <p:cNvSpPr/>
          <p:nvPr/>
        </p:nvSpPr>
        <p:spPr>
          <a:xfrm>
            <a:off x="10067010" y="1811686"/>
            <a:ext cx="338898" cy="2119492"/>
          </a:xfrm>
          <a:prstGeom prst="downArrow">
            <a:avLst/>
          </a:prstGeom>
          <a:solidFill>
            <a:schemeClr val="accent4">
              <a:lumMod val="60000"/>
              <a:lumOff val="4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5" name="TextBox 14">
            <a:extLst>
              <a:ext uri="{FF2B5EF4-FFF2-40B4-BE49-F238E27FC236}">
                <a16:creationId xmlns:a16="http://schemas.microsoft.com/office/drawing/2014/main" id="{3518720A-EED0-504E-AE62-C6EFB472DC53}"/>
              </a:ext>
            </a:extLst>
          </p:cNvPr>
          <p:cNvSpPr txBox="1"/>
          <p:nvPr/>
        </p:nvSpPr>
        <p:spPr>
          <a:xfrm>
            <a:off x="5853569" y="1709914"/>
            <a:ext cx="3632608" cy="618631"/>
          </a:xfrm>
          <a:prstGeom prst="rect">
            <a:avLst/>
          </a:prstGeom>
          <a:noFill/>
        </p:spPr>
        <p:txBody>
          <a:bodyPr wrap="square" rtlCol="0">
            <a:spAutoFit/>
          </a:bodyPr>
          <a:lstStyle/>
          <a:p>
            <a:pPr algn="r">
              <a:lnSpc>
                <a:spcPct val="95000"/>
              </a:lnSpc>
            </a:pPr>
            <a:r>
              <a:rPr lang="en-US" sz="1800" dirty="0">
                <a:solidFill>
                  <a:schemeClr val="bg1"/>
                </a:solidFill>
                <a:latin typeface="18 VAG Rounded Light   02390" pitchFamily="2" charset="0"/>
              </a:rPr>
              <a:t>…we should feed in an </a:t>
            </a:r>
            <a:r>
              <a:rPr lang="en-US" sz="1800" i="1" dirty="0">
                <a:solidFill>
                  <a:schemeClr val="accent5"/>
                </a:solidFill>
                <a:latin typeface="18 VAG Rounded Light   02390" pitchFamily="2" charset="0"/>
              </a:rPr>
              <a:t>immediate </a:t>
            </a:r>
            <a:r>
              <a:rPr lang="en-US" sz="1800" dirty="0">
                <a:solidFill>
                  <a:schemeClr val="bg1"/>
                </a:solidFill>
                <a:latin typeface="18 VAG Rounded Light   02390" pitchFamily="2" charset="0"/>
              </a:rPr>
              <a:t>to </a:t>
            </a:r>
            <a:r>
              <a:rPr lang="en-US" sz="1800" dirty="0">
                <a:solidFill>
                  <a:schemeClr val="accent1"/>
                </a:solidFill>
                <a:latin typeface="18 VAG Rounded Light   02390" pitchFamily="2" charset="0"/>
              </a:rPr>
              <a:t>ALU input B </a:t>
            </a:r>
            <a:r>
              <a:rPr lang="en-US" sz="1800" dirty="0">
                <a:solidFill>
                  <a:schemeClr val="bg1"/>
                </a:solidFill>
                <a:latin typeface="18 VAG Rounded Light   02390" pitchFamily="2" charset="0"/>
              </a:rPr>
              <a:t>(instead of </a:t>
            </a:r>
            <a:r>
              <a:rPr lang="en-US" sz="1800" b="1" dirty="0">
                <a:solidFill>
                  <a:schemeClr val="bg1"/>
                </a:solidFill>
                <a:latin typeface="Courier New" panose="02070309020205020404" pitchFamily="49" charset="0"/>
                <a:cs typeface="Courier New" panose="02070309020205020404" pitchFamily="49" charset="0"/>
              </a:rPr>
              <a:t>R[rs2]</a:t>
            </a:r>
            <a:r>
              <a:rPr lang="en-US" sz="1800" dirty="0">
                <a:solidFill>
                  <a:schemeClr val="bg1"/>
                </a:solidFill>
                <a:latin typeface="18 VAG Rounded Light   02390" pitchFamily="2" charset="0"/>
              </a:rPr>
              <a:t>).</a:t>
            </a:r>
          </a:p>
        </p:txBody>
      </p:sp>
      <p:sp>
        <p:nvSpPr>
          <p:cNvPr id="22" name="Cloud 21">
            <a:extLst>
              <a:ext uri="{FF2B5EF4-FFF2-40B4-BE49-F238E27FC236}">
                <a16:creationId xmlns:a16="http://schemas.microsoft.com/office/drawing/2014/main" id="{E7301435-2843-2EB4-B0C8-0F0543ED05C3}"/>
              </a:ext>
            </a:extLst>
          </p:cNvPr>
          <p:cNvSpPr/>
          <p:nvPr/>
        </p:nvSpPr>
        <p:spPr>
          <a:xfrm>
            <a:off x="7132468" y="3997728"/>
            <a:ext cx="828552" cy="592466"/>
          </a:xfrm>
          <a:prstGeom prst="cloud">
            <a:avLst/>
          </a:prstGeom>
          <a:solidFill>
            <a:schemeClr val="accent5">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 name="Freeform 2">
            <a:extLst>
              <a:ext uri="{FF2B5EF4-FFF2-40B4-BE49-F238E27FC236}">
                <a16:creationId xmlns:a16="http://schemas.microsoft.com/office/drawing/2014/main" id="{56DE453D-A8B6-306B-C73B-3ED047C1AECE}"/>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1" name="Down Arrow 10">
            <a:extLst>
              <a:ext uri="{FF2B5EF4-FFF2-40B4-BE49-F238E27FC236}">
                <a16:creationId xmlns:a16="http://schemas.microsoft.com/office/drawing/2014/main" id="{7229B01B-D5E5-3524-67AD-EB90E1DADE63}"/>
              </a:ext>
            </a:extLst>
          </p:cNvPr>
          <p:cNvSpPr/>
          <p:nvPr/>
        </p:nvSpPr>
        <p:spPr>
          <a:xfrm>
            <a:off x="7639967" y="2311829"/>
            <a:ext cx="338898" cy="1671904"/>
          </a:xfrm>
          <a:prstGeom prst="downArrow">
            <a:avLst/>
          </a:prstGeom>
          <a:solidFill>
            <a:schemeClr val="accent5">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[24:20]</a:t>
            </a:r>
          </a:p>
        </p:txBody>
      </p:sp>
      <p:cxnSp>
        <p:nvCxnSpPr>
          <p:cNvPr id="25" name="Straight Arrow Connector 24">
            <a:extLst>
              <a:ext uri="{FF2B5EF4-FFF2-40B4-BE49-F238E27FC236}">
                <a16:creationId xmlns:a16="http://schemas.microsoft.com/office/drawing/2014/main" id="{8DA1011B-5ACF-04F7-07D9-BEC949545057}"/>
              </a:ext>
            </a:extLst>
          </p:cNvPr>
          <p:cNvCxnSpPr>
            <a:cxnSpLocks/>
          </p:cNvCxnSpPr>
          <p:nvPr/>
        </p:nvCxnSpPr>
        <p:spPr>
          <a:xfrm flipV="1">
            <a:off x="7959424" y="4243270"/>
            <a:ext cx="32004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BE36E6-FA9A-B39A-2231-AABD99961C55}"/>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031430F-B19A-E7C5-B322-B8846AA19A06}"/>
              </a:ext>
            </a:extLst>
          </p:cNvPr>
          <p:cNvSpPr txBox="1"/>
          <p:nvPr/>
        </p:nvSpPr>
        <p:spPr>
          <a:xfrm>
            <a:off x="1827696" y="1568834"/>
            <a:ext cx="492443" cy="461665"/>
          </a:xfrm>
          <a:prstGeom prst="rect">
            <a:avLst/>
          </a:prstGeom>
          <a:noFill/>
        </p:spPr>
        <p:txBody>
          <a:bodyPr wrap="none" rtlCol="0">
            <a:spAutoFit/>
          </a:bodyPr>
          <a:lstStyle/>
          <a:p>
            <a:pPr algn="l"/>
            <a:r>
              <a:rPr lang="en-US" sz="2400" dirty="0">
                <a:solidFill>
                  <a:schemeClr val="accent1"/>
                </a:solidFill>
                <a:latin typeface="18 VAG Rounded Light   02390" pitchFamily="2" charset="0"/>
              </a:rPr>
              <a:t>✅</a:t>
            </a:r>
          </a:p>
        </p:txBody>
      </p:sp>
      <p:grpSp>
        <p:nvGrpSpPr>
          <p:cNvPr id="51" name="Group 50">
            <a:extLst>
              <a:ext uri="{FF2B5EF4-FFF2-40B4-BE49-F238E27FC236}">
                <a16:creationId xmlns:a16="http://schemas.microsoft.com/office/drawing/2014/main" id="{F1089836-4653-1D80-32B0-88F130F0C028}"/>
              </a:ext>
            </a:extLst>
          </p:cNvPr>
          <p:cNvGrpSpPr/>
          <p:nvPr/>
        </p:nvGrpSpPr>
        <p:grpSpPr>
          <a:xfrm>
            <a:off x="669619" y="2248996"/>
            <a:ext cx="2712208" cy="1417320"/>
            <a:chOff x="669619" y="2248996"/>
            <a:chExt cx="2712208" cy="1417320"/>
          </a:xfrm>
        </p:grpSpPr>
        <p:grpSp>
          <p:nvGrpSpPr>
            <p:cNvPr id="52" name="Group 51">
              <a:extLst>
                <a:ext uri="{FF2B5EF4-FFF2-40B4-BE49-F238E27FC236}">
                  <a16:creationId xmlns:a16="http://schemas.microsoft.com/office/drawing/2014/main" id="{4BFC6FCC-9F7D-7382-3BA5-BF6F01D97DD9}"/>
                </a:ext>
              </a:extLst>
            </p:cNvPr>
            <p:cNvGrpSpPr/>
            <p:nvPr/>
          </p:nvGrpSpPr>
          <p:grpSpPr>
            <a:xfrm>
              <a:off x="669619" y="2260284"/>
              <a:ext cx="2712208" cy="1389326"/>
              <a:chOff x="669619" y="2260284"/>
              <a:chExt cx="2712208" cy="1389326"/>
            </a:xfrm>
          </p:grpSpPr>
          <p:grpSp>
            <p:nvGrpSpPr>
              <p:cNvPr id="54" name="Group 53">
                <a:extLst>
                  <a:ext uri="{FF2B5EF4-FFF2-40B4-BE49-F238E27FC236}">
                    <a16:creationId xmlns:a16="http://schemas.microsoft.com/office/drawing/2014/main" id="{5E180314-3698-A05C-F4C5-688EBECE264F}"/>
                  </a:ext>
                </a:extLst>
              </p:cNvPr>
              <p:cNvGrpSpPr/>
              <p:nvPr/>
            </p:nvGrpSpPr>
            <p:grpSpPr>
              <a:xfrm>
                <a:off x="675203" y="2260284"/>
                <a:ext cx="2706624" cy="477526"/>
                <a:chOff x="675203" y="2260284"/>
                <a:chExt cx="2706624" cy="477526"/>
              </a:xfrm>
            </p:grpSpPr>
            <p:cxnSp>
              <p:nvCxnSpPr>
                <p:cNvPr id="56" name="Elbow Connector 55">
                  <a:extLst>
                    <a:ext uri="{FF2B5EF4-FFF2-40B4-BE49-F238E27FC236}">
                      <a16:creationId xmlns:a16="http://schemas.microsoft.com/office/drawing/2014/main" id="{CFED1FEF-CC37-9EE8-B01E-EC781CDC66C6}"/>
                    </a:ext>
                  </a:extLst>
                </p:cNvPr>
                <p:cNvCxnSpPr>
                  <a:cxnSpLocks/>
                </p:cNvCxnSpPr>
                <p:nvPr/>
              </p:nvCxnSpPr>
              <p:spPr>
                <a:xfrm rot="5400000" flipH="1" flipV="1">
                  <a:off x="2999590" y="2363686"/>
                  <a:ext cx="477525" cy="270723"/>
                </a:xfrm>
                <a:prstGeom prst="bentConnector3">
                  <a:avLst>
                    <a:gd name="adj1" fmla="val -2954"/>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4D69582-EF30-2F84-DC59-EF959C1AEE4A}"/>
                    </a:ext>
                  </a:extLst>
                </p:cNvPr>
                <p:cNvCxnSpPr>
                  <a:cxnSpLocks/>
                </p:cNvCxnSpPr>
                <p:nvPr/>
              </p:nvCxnSpPr>
              <p:spPr>
                <a:xfrm flipV="1">
                  <a:off x="675203" y="2260284"/>
                  <a:ext cx="2706624" cy="1985"/>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6BEA6E97-3913-853A-EB9E-3ED58440957B}"/>
                  </a:ext>
                </a:extLst>
              </p:cNvPr>
              <p:cNvCxnSpPr>
                <a:cxnSpLocks/>
              </p:cNvCxnSpPr>
              <p:nvPr/>
            </p:nvCxnSpPr>
            <p:spPr>
              <a:xfrm flipV="1">
                <a:off x="669619" y="3649608"/>
                <a:ext cx="768096"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B638280B-E442-533A-3E9E-FCC0DDC8D95B}"/>
                </a:ext>
              </a:extLst>
            </p:cNvPr>
            <p:cNvCxnSpPr/>
            <p:nvPr/>
          </p:nvCxnSpPr>
          <p:spPr>
            <a:xfrm flipH="1">
              <a:off x="675203" y="2248996"/>
              <a:ext cx="0" cy="141732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3AA95C-9005-44F9-0297-EEF80AA16781}"/>
              </a:ext>
            </a:extLst>
          </p:cNvPr>
          <p:cNvSpPr txBox="1"/>
          <p:nvPr/>
        </p:nvSpPr>
        <p:spPr>
          <a:xfrm>
            <a:off x="981283" y="882773"/>
            <a:ext cx="2212465"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PC = PC + 4</a:t>
            </a:r>
          </a:p>
        </p:txBody>
      </p:sp>
      <p:sp>
        <p:nvSpPr>
          <p:cNvPr id="9" name="TextBox 8">
            <a:extLst>
              <a:ext uri="{FF2B5EF4-FFF2-40B4-BE49-F238E27FC236}">
                <a16:creationId xmlns:a16="http://schemas.microsoft.com/office/drawing/2014/main" id="{767804C8-27EC-5E18-1271-0DDA8112E66D}"/>
              </a:ext>
            </a:extLst>
          </p:cNvPr>
          <p:cNvSpPr txBox="1"/>
          <p:nvPr/>
        </p:nvSpPr>
        <p:spPr>
          <a:xfrm>
            <a:off x="5706644" y="882773"/>
            <a:ext cx="3871573" cy="461665"/>
          </a:xfrm>
          <a:prstGeom prst="rect">
            <a:avLst/>
          </a:prstGeom>
          <a:noFill/>
        </p:spPr>
        <p:txBody>
          <a:bodyPr wrap="none" rtlCol="0">
            <a:spAutoFit/>
          </a:bodyPr>
          <a:lstStyle/>
          <a:p>
            <a:pPr algn="ctr"/>
            <a:r>
              <a:rPr lang="en-US" sz="2400" b="1" dirty="0">
                <a:solidFill>
                  <a:schemeClr val="accent2"/>
                </a:solidFill>
                <a:latin typeface="Courier New" panose="02070309020205020404" pitchFamily="49" charset="0"/>
                <a:cs typeface="Courier New" panose="02070309020205020404" pitchFamily="49" charset="0"/>
              </a:rPr>
              <a:t>R[</a:t>
            </a:r>
            <a:r>
              <a:rPr lang="en-US" sz="2400" b="1" dirty="0" err="1">
                <a:solidFill>
                  <a:schemeClr val="accent2"/>
                </a:solidFill>
                <a:latin typeface="Courier New" panose="02070309020205020404" pitchFamily="49" charset="0"/>
                <a:cs typeface="Courier New" panose="02070309020205020404" pitchFamily="49" charset="0"/>
              </a:rPr>
              <a:t>rd</a:t>
            </a:r>
            <a:r>
              <a:rPr lang="en-US" sz="2400" b="1" dirty="0">
                <a:solidFill>
                  <a:schemeClr val="accent2"/>
                </a:solidFill>
                <a:latin typeface="Courier New" panose="02070309020205020404" pitchFamily="49" charset="0"/>
                <a:cs typeface="Courier New" panose="02070309020205020404" pitchFamily="49" charset="0"/>
              </a:rPr>
              <a:t>] = R[rs1] + </a:t>
            </a:r>
            <a:r>
              <a:rPr lang="en-US" sz="2400" b="1" dirty="0" err="1">
                <a:solidFill>
                  <a:schemeClr val="accent2"/>
                </a:solidFill>
                <a:latin typeface="Courier New" panose="02070309020205020404" pitchFamily="49" charset="0"/>
                <a:cs typeface="Courier New" panose="02070309020205020404" pitchFamily="49" charset="0"/>
              </a:rPr>
              <a:t>imm</a:t>
            </a:r>
            <a:endParaRPr lang="en-US" sz="2400" b="1" dirty="0">
              <a:solidFill>
                <a:schemeClr val="accent2"/>
              </a:solidFill>
              <a:latin typeface="Courier New" panose="02070309020205020404" pitchFamily="49" charset="0"/>
              <a:cs typeface="Courier New" panose="02070309020205020404" pitchFamily="49" charset="0"/>
            </a:endParaRPr>
          </a:p>
        </p:txBody>
      </p:sp>
      <p:sp>
        <p:nvSpPr>
          <p:cNvPr id="10" name="Right Brace 9">
            <a:extLst>
              <a:ext uri="{FF2B5EF4-FFF2-40B4-BE49-F238E27FC236}">
                <a16:creationId xmlns:a16="http://schemas.microsoft.com/office/drawing/2014/main" id="{0B728B86-8C36-FA35-4F3F-8194D751D377}"/>
              </a:ext>
            </a:extLst>
          </p:cNvPr>
          <p:cNvSpPr/>
          <p:nvPr/>
        </p:nvSpPr>
        <p:spPr>
          <a:xfrm rot="16200000">
            <a:off x="2015794" y="-111993"/>
            <a:ext cx="143445" cy="2970484"/>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4E2EFAF9-15D6-81A3-D45F-1AE9BB0AECBD}"/>
              </a:ext>
            </a:extLst>
          </p:cNvPr>
          <p:cNvSpPr/>
          <p:nvPr/>
        </p:nvSpPr>
        <p:spPr>
          <a:xfrm rot="16200000">
            <a:off x="7570709" y="-2596742"/>
            <a:ext cx="143445" cy="7943950"/>
          </a:xfrm>
          <a:prstGeom prst="rightBrace">
            <a:avLst/>
          </a:prstGeom>
          <a:ln w="19050">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3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a:xfrm>
            <a:off x="1104901" y="76199"/>
            <a:ext cx="10914274" cy="768096"/>
          </a:xfrm>
        </p:spPr>
        <p:txBody>
          <a:bodyPr>
            <a:normAutofit/>
          </a:bodyPr>
          <a:lstStyle/>
          <a:p>
            <a:pPr>
              <a:tabLst>
                <a:tab pos="10280650" algn="r"/>
              </a:tabLst>
            </a:pPr>
            <a:r>
              <a:rPr lang="en-US" dirty="0"/>
              <a:t>1. New MUX to Select Immediate for ALU</a:t>
            </a:r>
            <a:endParaRPr lang="en-US" dirty="0">
              <a:solidFill>
                <a:schemeClr val="bg2"/>
              </a:solidFill>
              <a:latin typeface="Courier New" panose="02070309020205020404" pitchFamily="49" charset="0"/>
              <a:cs typeface="Courier New" panose="02070309020205020404" pitchFamily="49" charset="0"/>
            </a:endParaRP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tx1">
                  <a:lumMod val="50000"/>
                  <a:lumOff val="50000"/>
                </a:schemeClr>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tx1">
                  <a:lumMod val="50000"/>
                  <a:lumOff val="50000"/>
                </a:schemeClr>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bg1"/>
              </a:solidFill>
              <a:latin typeface="18 VAG Rounded Light   02390" pitchFamily="2" charset="0"/>
            </a:endParaRPr>
          </a:p>
        </p:txBody>
      </p: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tx1">
                    <a:lumMod val="50000"/>
                    <a:lumOff val="50000"/>
                  </a:schemeClr>
                </a:solidFill>
                <a:latin typeface="18 VAG Rounded Light   02390" pitchFamily="2" charset="0"/>
              </a:rPr>
              <a:t>RegWEn</a:t>
            </a:r>
            <a:endParaRPr lang="en-US" sz="1600" dirty="0">
              <a:solidFill>
                <a:schemeClr val="tx1">
                  <a:lumMod val="50000"/>
                  <a:lumOff val="50000"/>
                </a:schemeClr>
              </a:solidFill>
              <a:latin typeface="18 VAG Rounded Light   02390" pitchFamily="2" charset="0"/>
            </a:endParaRPr>
          </a:p>
          <a:p>
            <a:pPr algn="ctr">
              <a:lnSpc>
                <a:spcPct val="85000"/>
              </a:lnSpc>
            </a:pPr>
            <a:r>
              <a:rPr lang="en-US" sz="1600" dirty="0">
                <a:solidFill>
                  <a:schemeClr val="tx1">
                    <a:lumMod val="50000"/>
                    <a:lumOff val="50000"/>
                  </a:schemeClr>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tx1">
                  <a:lumMod val="50000"/>
                  <a:lumOff val="50000"/>
                </a:schemeClr>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56DE453D-A8B6-306B-C73B-3ED047C1AECE}"/>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[24:20]</a:t>
            </a:r>
          </a:p>
        </p:txBody>
      </p:sp>
      <p:cxnSp>
        <p:nvCxnSpPr>
          <p:cNvPr id="4" name="Straight Arrow Connector 3">
            <a:extLst>
              <a:ext uri="{FF2B5EF4-FFF2-40B4-BE49-F238E27FC236}">
                <a16:creationId xmlns:a16="http://schemas.microsoft.com/office/drawing/2014/main" id="{14AEA537-7903-C296-D0BD-9AF4EC920C3B}"/>
              </a:ext>
            </a:extLst>
          </p:cNvPr>
          <p:cNvCxnSpPr>
            <a:cxnSpLocks/>
          </p:cNvCxnSpPr>
          <p:nvPr/>
        </p:nvCxnSpPr>
        <p:spPr>
          <a:xfrm>
            <a:off x="7983123" y="4427042"/>
            <a:ext cx="301752" cy="149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94E636-CD7D-D4C1-6E47-C68A6EC83DBE}"/>
              </a:ext>
            </a:extLst>
          </p:cNvPr>
          <p:cNvCxnSpPr>
            <a:cxnSpLocks/>
          </p:cNvCxnSpPr>
          <p:nvPr/>
        </p:nvCxnSpPr>
        <p:spPr>
          <a:xfrm flipV="1">
            <a:off x="7883379" y="4657965"/>
            <a:ext cx="0" cy="87951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rapezoid 7">
            <a:extLst>
              <a:ext uri="{FF2B5EF4-FFF2-40B4-BE49-F238E27FC236}">
                <a16:creationId xmlns:a16="http://schemas.microsoft.com/office/drawing/2014/main" id="{DF375AF9-DC53-47CA-1DF5-111B4362C0CF}"/>
              </a:ext>
            </a:extLst>
          </p:cNvPr>
          <p:cNvSpPr/>
          <p:nvPr/>
        </p:nvSpPr>
        <p:spPr>
          <a:xfrm rot="5400000">
            <a:off x="7564091" y="4309794"/>
            <a:ext cx="598172" cy="234496"/>
          </a:xfrm>
          <a:prstGeom prst="trapezoid">
            <a:avLst>
              <a:gd name="adj" fmla="val 62818"/>
            </a:avLst>
          </a:prstGeom>
          <a:noFill/>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16" name="Down Arrow 15">
            <a:extLst>
              <a:ext uri="{FF2B5EF4-FFF2-40B4-BE49-F238E27FC236}">
                <a16:creationId xmlns:a16="http://schemas.microsoft.com/office/drawing/2014/main" id="{786A1424-4906-C5BA-2FFB-29FA8882EF32}"/>
              </a:ext>
            </a:extLst>
          </p:cNvPr>
          <p:cNvSpPr/>
          <p:nvPr/>
        </p:nvSpPr>
        <p:spPr>
          <a:xfrm>
            <a:off x="7639967" y="2222630"/>
            <a:ext cx="338898" cy="1761103"/>
          </a:xfrm>
          <a:prstGeom prst="downArrow">
            <a:avLst/>
          </a:prstGeom>
          <a:solidFill>
            <a:schemeClr val="accent1">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28" name="Elbow Connector 27">
            <a:extLst>
              <a:ext uri="{FF2B5EF4-FFF2-40B4-BE49-F238E27FC236}">
                <a16:creationId xmlns:a16="http://schemas.microsoft.com/office/drawing/2014/main" id="{519E8F3F-287D-460B-C885-34BFFF7B7FFD}"/>
              </a:ext>
            </a:extLst>
          </p:cNvPr>
          <p:cNvCxnSpPr>
            <a:cxnSpLocks/>
            <a:stCxn id="31" idx="0"/>
          </p:cNvCxnSpPr>
          <p:nvPr/>
        </p:nvCxnSpPr>
        <p:spPr>
          <a:xfrm flipV="1">
            <a:off x="6949508" y="4579442"/>
            <a:ext cx="797673" cy="585762"/>
          </a:xfrm>
          <a:prstGeom prst="bentConnector3">
            <a:avLst>
              <a:gd name="adj1" fmla="val 25725"/>
            </a:avLst>
          </a:prstGeom>
          <a:ln w="285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Cloud 30">
            <a:extLst>
              <a:ext uri="{FF2B5EF4-FFF2-40B4-BE49-F238E27FC236}">
                <a16:creationId xmlns:a16="http://schemas.microsoft.com/office/drawing/2014/main" id="{6B0BDAE8-5672-8C0E-5BA3-683226782435}"/>
              </a:ext>
            </a:extLst>
          </p:cNvPr>
          <p:cNvSpPr/>
          <p:nvPr/>
        </p:nvSpPr>
        <p:spPr>
          <a:xfrm>
            <a:off x="6121646" y="4868971"/>
            <a:ext cx="828552" cy="592466"/>
          </a:xfrm>
          <a:prstGeom prst="cloud">
            <a:avLst/>
          </a:prstGeom>
          <a:solidFill>
            <a:schemeClr val="accent5">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32" name="TextBox 31">
            <a:extLst>
              <a:ext uri="{FF2B5EF4-FFF2-40B4-BE49-F238E27FC236}">
                <a16:creationId xmlns:a16="http://schemas.microsoft.com/office/drawing/2014/main" id="{81D81A09-A981-6E53-C77D-08DBC47C1DAA}"/>
              </a:ext>
            </a:extLst>
          </p:cNvPr>
          <p:cNvSpPr txBox="1"/>
          <p:nvPr/>
        </p:nvSpPr>
        <p:spPr>
          <a:xfrm>
            <a:off x="7136972" y="4959519"/>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accent5"/>
                </a:solidFill>
                <a:effectLst/>
                <a:uLnTx/>
                <a:uFillTx/>
                <a:latin typeface="Courier New" panose="02070309020205020404" pitchFamily="49" charset="0"/>
                <a:ea typeface="+mn-ea"/>
                <a:cs typeface="Courier New" panose="02070309020205020404" pitchFamily="49" charset="0"/>
              </a:rPr>
              <a:t>imm</a:t>
            </a:r>
            <a:endParaRPr lang="en-US" sz="2000" dirty="0">
              <a:solidFill>
                <a:schemeClr val="accent5"/>
              </a:solidFill>
              <a:latin typeface="18 VAG Rounded Light   02390" pitchFamily="2" charset="0"/>
            </a:endParaRPr>
          </a:p>
        </p:txBody>
      </p:sp>
      <p:sp>
        <p:nvSpPr>
          <p:cNvPr id="33" name="TextBox 32">
            <a:extLst>
              <a:ext uri="{FF2B5EF4-FFF2-40B4-BE49-F238E27FC236}">
                <a16:creationId xmlns:a16="http://schemas.microsoft.com/office/drawing/2014/main" id="{B6BCE760-DAF9-1424-255D-2C49B6FA42F6}"/>
              </a:ext>
            </a:extLst>
          </p:cNvPr>
          <p:cNvSpPr txBox="1"/>
          <p:nvPr/>
        </p:nvSpPr>
        <p:spPr>
          <a:xfrm>
            <a:off x="7558332" y="5524627"/>
            <a:ext cx="449161" cy="408317"/>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a:p>
            <a:pPr algn="ctr">
              <a:lnSpc>
                <a:spcPct val="85000"/>
              </a:lnSpc>
            </a:pPr>
            <a:r>
              <a:rPr lang="en-US" sz="1200" dirty="0">
                <a:solidFill>
                  <a:schemeClr val="accent1"/>
                </a:solidFill>
                <a:latin typeface="18 VAG Rounded Light   02390" pitchFamily="2" charset="0"/>
              </a:rPr>
              <a:t>1</a:t>
            </a:r>
          </a:p>
        </p:txBody>
      </p:sp>
      <p:cxnSp>
        <p:nvCxnSpPr>
          <p:cNvPr id="35" name="Straight Arrow Connector 34">
            <a:extLst>
              <a:ext uri="{FF2B5EF4-FFF2-40B4-BE49-F238E27FC236}">
                <a16:creationId xmlns:a16="http://schemas.microsoft.com/office/drawing/2014/main" id="{26492243-DDA8-7F0B-4929-832007698FAE}"/>
              </a:ext>
            </a:extLst>
          </p:cNvPr>
          <p:cNvCxnSpPr>
            <a:cxnSpLocks/>
          </p:cNvCxnSpPr>
          <p:nvPr/>
        </p:nvCxnSpPr>
        <p:spPr>
          <a:xfrm>
            <a:off x="6261052" y="4241300"/>
            <a:ext cx="1484877"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3891F5-D96B-C069-D1C1-F1EDA2551363}"/>
              </a:ext>
            </a:extLst>
          </p:cNvPr>
          <p:cNvSpPr txBox="1"/>
          <p:nvPr/>
        </p:nvSpPr>
        <p:spPr>
          <a:xfrm>
            <a:off x="8421291" y="5536765"/>
            <a:ext cx="702436"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Add</a:t>
            </a:r>
          </a:p>
        </p:txBody>
      </p:sp>
      <p:cxnSp>
        <p:nvCxnSpPr>
          <p:cNvPr id="38" name="Straight Arrow Connector 37">
            <a:extLst>
              <a:ext uri="{FF2B5EF4-FFF2-40B4-BE49-F238E27FC236}">
                <a16:creationId xmlns:a16="http://schemas.microsoft.com/office/drawing/2014/main" id="{91F4AAAC-91B9-02C1-4722-D9E97D0D7839}"/>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9B061F0-E19C-CA57-D4BC-EE2F4A6FE476}"/>
              </a:ext>
            </a:extLst>
          </p:cNvPr>
          <p:cNvGrpSpPr/>
          <p:nvPr/>
        </p:nvGrpSpPr>
        <p:grpSpPr>
          <a:xfrm>
            <a:off x="669619" y="2248996"/>
            <a:ext cx="2712208" cy="1417320"/>
            <a:chOff x="669619" y="2248996"/>
            <a:chExt cx="2712208" cy="1417320"/>
          </a:xfrm>
        </p:grpSpPr>
        <p:grpSp>
          <p:nvGrpSpPr>
            <p:cNvPr id="55" name="Group 54">
              <a:extLst>
                <a:ext uri="{FF2B5EF4-FFF2-40B4-BE49-F238E27FC236}">
                  <a16:creationId xmlns:a16="http://schemas.microsoft.com/office/drawing/2014/main" id="{7510373D-F98C-02BB-7A28-E10D97A35EB5}"/>
                </a:ext>
              </a:extLst>
            </p:cNvPr>
            <p:cNvGrpSpPr/>
            <p:nvPr/>
          </p:nvGrpSpPr>
          <p:grpSpPr>
            <a:xfrm>
              <a:off x="669619" y="2260284"/>
              <a:ext cx="2712208" cy="1389326"/>
              <a:chOff x="669619" y="2260284"/>
              <a:chExt cx="2712208" cy="1389326"/>
            </a:xfrm>
          </p:grpSpPr>
          <p:grpSp>
            <p:nvGrpSpPr>
              <p:cNvPr id="57" name="Group 56">
                <a:extLst>
                  <a:ext uri="{FF2B5EF4-FFF2-40B4-BE49-F238E27FC236}">
                    <a16:creationId xmlns:a16="http://schemas.microsoft.com/office/drawing/2014/main" id="{4F8CDC8E-D74C-B2D4-4621-A3398AFEA9A2}"/>
                  </a:ext>
                </a:extLst>
              </p:cNvPr>
              <p:cNvGrpSpPr/>
              <p:nvPr/>
            </p:nvGrpSpPr>
            <p:grpSpPr>
              <a:xfrm>
                <a:off x="675203" y="2260284"/>
                <a:ext cx="2706624" cy="477526"/>
                <a:chOff x="675203" y="2260284"/>
                <a:chExt cx="2706624" cy="477526"/>
              </a:xfrm>
            </p:grpSpPr>
            <p:cxnSp>
              <p:nvCxnSpPr>
                <p:cNvPr id="59" name="Elbow Connector 58">
                  <a:extLst>
                    <a:ext uri="{FF2B5EF4-FFF2-40B4-BE49-F238E27FC236}">
                      <a16:creationId xmlns:a16="http://schemas.microsoft.com/office/drawing/2014/main" id="{EA68F135-D7CB-0E63-5CB3-6C6689AAE924}"/>
                    </a:ext>
                  </a:extLst>
                </p:cNvPr>
                <p:cNvCxnSpPr>
                  <a:cxnSpLocks/>
                </p:cNvCxnSpPr>
                <p:nvPr/>
              </p:nvCxnSpPr>
              <p:spPr>
                <a:xfrm rot="5400000" flipH="1" flipV="1">
                  <a:off x="2999590" y="2363686"/>
                  <a:ext cx="477525" cy="270723"/>
                </a:xfrm>
                <a:prstGeom prst="bentConnector3">
                  <a:avLst>
                    <a:gd name="adj1" fmla="val -2954"/>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D2CD8D6-5413-BF67-70E1-8ACEFEF2E2DC}"/>
                    </a:ext>
                  </a:extLst>
                </p:cNvPr>
                <p:cNvCxnSpPr>
                  <a:cxnSpLocks/>
                </p:cNvCxnSpPr>
                <p:nvPr/>
              </p:nvCxnSpPr>
              <p:spPr>
                <a:xfrm flipV="1">
                  <a:off x="675203" y="2260284"/>
                  <a:ext cx="2706624" cy="1985"/>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F209D709-171E-617E-1F67-6F8F050DB631}"/>
                  </a:ext>
                </a:extLst>
              </p:cNvPr>
              <p:cNvCxnSpPr>
                <a:cxnSpLocks/>
              </p:cNvCxnSpPr>
              <p:nvPr/>
            </p:nvCxnSpPr>
            <p:spPr>
              <a:xfrm flipV="1">
                <a:off x="669619" y="3649608"/>
                <a:ext cx="768096"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8CF1022C-913E-F787-BF2B-79FC2F5EAAAB}"/>
                </a:ext>
              </a:extLst>
            </p:cNvPr>
            <p:cNvCxnSpPr/>
            <p:nvPr/>
          </p:nvCxnSpPr>
          <p:spPr>
            <a:xfrm flipH="1">
              <a:off x="675203" y="2248996"/>
              <a:ext cx="0" cy="141732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90E35DA9-A45C-A464-C4EF-EF5DADA0CC42}"/>
              </a:ext>
            </a:extLst>
          </p:cNvPr>
          <p:cNvSpPr txBox="1"/>
          <p:nvPr/>
        </p:nvSpPr>
        <p:spPr>
          <a:xfrm>
            <a:off x="6917336" y="998582"/>
            <a:ext cx="2356549" cy="1144929"/>
          </a:xfrm>
          <a:prstGeom prst="rect">
            <a:avLst/>
          </a:prstGeom>
          <a:noFill/>
        </p:spPr>
        <p:txBody>
          <a:bodyPr wrap="square" rtlCol="0">
            <a:spAutoFit/>
          </a:bodyPr>
          <a:lstStyle/>
          <a:p>
            <a:pPr algn="l">
              <a:lnSpc>
                <a:spcPct val="95000"/>
              </a:lnSpc>
            </a:pPr>
            <a:r>
              <a:rPr lang="en-US" sz="1800" dirty="0">
                <a:solidFill>
                  <a:schemeClr val="accent1"/>
                </a:solidFill>
                <a:latin typeface="18 VAG Rounded Light   02390" pitchFamily="2" charset="0"/>
              </a:rPr>
              <a:t>1. Control line </a:t>
            </a:r>
            <a:r>
              <a:rPr lang="en-US" sz="1800" dirty="0" err="1">
                <a:solidFill>
                  <a:schemeClr val="accent1"/>
                </a:solidFill>
                <a:latin typeface="18 VAG Rounded Light   02390" pitchFamily="2" charset="0"/>
              </a:rPr>
              <a:t>Bsel</a:t>
            </a:r>
            <a:r>
              <a:rPr lang="en-US" sz="1800" dirty="0">
                <a:solidFill>
                  <a:schemeClr val="accent1"/>
                </a:solidFill>
                <a:latin typeface="18 VAG Rounded Light   02390" pitchFamily="2" charset="0"/>
              </a:rPr>
              <a:t>=1 selects the generated immediate </a:t>
            </a:r>
            <a:r>
              <a:rPr lang="en-US" sz="1800" b="1" dirty="0" err="1">
                <a:solidFill>
                  <a:schemeClr val="accent1"/>
                </a:solidFill>
                <a:latin typeface="Courier New" panose="02070309020205020404" pitchFamily="49" charset="0"/>
                <a:cs typeface="Courier New" panose="02070309020205020404" pitchFamily="49" charset="0"/>
              </a:rPr>
              <a:t>imm</a:t>
            </a:r>
            <a:r>
              <a:rPr lang="en-US" sz="1800" dirty="0">
                <a:solidFill>
                  <a:schemeClr val="accent1"/>
                </a:solidFill>
                <a:latin typeface="18 VAG Rounded Light   02390" pitchFamily="2" charset="0"/>
              </a:rPr>
              <a:t> for ALU input B.</a:t>
            </a:r>
          </a:p>
        </p:txBody>
      </p:sp>
    </p:spTree>
    <p:extLst>
      <p:ext uri="{BB962C8B-B14F-4D97-AF65-F5344CB8AC3E}">
        <p14:creationId xmlns:p14="http://schemas.microsoft.com/office/powerpoint/2010/main" val="923041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3AA1396-2C6A-D02D-7731-252469673087}"/>
              </a:ext>
            </a:extLst>
          </p:cNvPr>
          <p:cNvGrpSpPr/>
          <p:nvPr/>
        </p:nvGrpSpPr>
        <p:grpSpPr>
          <a:xfrm>
            <a:off x="3793678" y="2375192"/>
            <a:ext cx="7343673" cy="1592748"/>
            <a:chOff x="3793678" y="2375192"/>
            <a:chExt cx="7343673" cy="1592748"/>
          </a:xfrm>
        </p:grpSpPr>
        <p:grpSp>
          <p:nvGrpSpPr>
            <p:cNvPr id="14" name="Group 13">
              <a:extLst>
                <a:ext uri="{FF2B5EF4-FFF2-40B4-BE49-F238E27FC236}">
                  <a16:creationId xmlns:a16="http://schemas.microsoft.com/office/drawing/2014/main" id="{D09EDBDC-99FC-8618-B868-68A73021618A}"/>
                </a:ext>
              </a:extLst>
            </p:cNvPr>
            <p:cNvGrpSpPr/>
            <p:nvPr/>
          </p:nvGrpSpPr>
          <p:grpSpPr>
            <a:xfrm>
              <a:off x="3793678" y="2384802"/>
              <a:ext cx="7342632" cy="657210"/>
              <a:chOff x="3793678" y="2384802"/>
              <a:chExt cx="7342632" cy="657210"/>
            </a:xfrm>
          </p:grpSpPr>
          <p:cxnSp>
            <p:nvCxnSpPr>
              <p:cNvPr id="23" name="Straight Connector 22">
                <a:extLst>
                  <a:ext uri="{FF2B5EF4-FFF2-40B4-BE49-F238E27FC236}">
                    <a16:creationId xmlns:a16="http://schemas.microsoft.com/office/drawing/2014/main" id="{BE6A0BE6-E5FF-6B72-1933-39397EBDE4AB}"/>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971754AB-1C7E-B6CE-9A8E-5C1A4C6D9BFD}"/>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8" name="Elbow Connector 17">
              <a:extLst>
                <a:ext uri="{FF2B5EF4-FFF2-40B4-BE49-F238E27FC236}">
                  <a16:creationId xmlns:a16="http://schemas.microsoft.com/office/drawing/2014/main" id="{67F34C69-074B-1C9A-2C8E-A08A88FAA9E0}"/>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solidFill>
                  <a:schemeClr val="bg2">
                    <a:alpha val="99000"/>
                  </a:schemeClr>
                </a:solidFill>
                <a:latin typeface="18 VAG ROUNDED BOLD   07390" pitchFamily="2" charset="0"/>
                <a:cs typeface="Courier New" panose="02070309020205020404" pitchFamily="49" charset="0"/>
              </a:rPr>
              <a:t>2. New Block to Generate 32-bit Immediate</a:t>
            </a:r>
            <a:endParaRPr lang="en-US" dirty="0">
              <a:solidFill>
                <a:schemeClr val="bg2"/>
              </a:solidFill>
              <a:latin typeface="Courier New" panose="02070309020205020404" pitchFamily="49" charset="0"/>
              <a:cs typeface="Courier New" panose="02070309020205020404" pitchFamily="49" charset="0"/>
            </a:endParaRP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tx1">
                    <a:lumMod val="50000"/>
                    <a:lumOff val="50000"/>
                  </a:schemeClr>
                </a:solidFill>
                <a:latin typeface="18 VAG Rounded Light   02390" pitchFamily="2" charset="0"/>
              </a:rPr>
              <a:t>addr</a:t>
            </a:r>
            <a:endParaRPr lang="en-US" sz="1400" i="1" dirty="0">
              <a:solidFill>
                <a:schemeClr val="tx1">
                  <a:lumMod val="50000"/>
                  <a:lumOff val="50000"/>
                </a:schemeClr>
              </a:solidFill>
              <a:latin typeface="18 VAG Rounded Light   02390" pitchFamily="2" charset="0"/>
            </a:endParaRPr>
          </a:p>
          <a:p>
            <a:pPr algn="r"/>
            <a:r>
              <a:rPr lang="en-US" sz="1400" i="1" dirty="0" err="1">
                <a:solidFill>
                  <a:schemeClr val="tx1">
                    <a:lumMod val="50000"/>
                    <a:lumOff val="50000"/>
                  </a:schemeClr>
                </a:solidFill>
                <a:latin typeface="18 VAG Rounded Light   02390" pitchFamily="2" charset="0"/>
              </a:rPr>
              <a:t>inst</a:t>
            </a:r>
            <a:endParaRPr lang="en-US" sz="1400" i="1" dirty="0">
              <a:solidFill>
                <a:schemeClr val="tx1">
                  <a:lumMod val="50000"/>
                  <a:lumOff val="50000"/>
                </a:schemeClr>
              </a:solidFill>
              <a:latin typeface="18 VAG Rounded Light   02390" pitchFamily="2" charset="0"/>
            </a:endParaRPr>
          </a:p>
          <a:p>
            <a:endParaRPr lang="en-US" sz="1600" dirty="0">
              <a:solidFill>
                <a:schemeClr val="tx1">
                  <a:lumMod val="50000"/>
                  <a:lumOff val="50000"/>
                </a:schemeClr>
              </a:solidFill>
              <a:latin typeface="18 VAG Rounded Light   02390" pitchFamily="2" charset="0"/>
            </a:endParaRP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tx1">
                    <a:lumMod val="50000"/>
                    <a:lumOff val="50000"/>
                  </a:schemeClr>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tx1">
                  <a:lumMod val="50000"/>
                  <a:lumOff val="50000"/>
                </a:schemeClr>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tx1">
                  <a:lumMod val="50000"/>
                  <a:lumOff val="50000"/>
                </a:scheme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tx1">
                    <a:lumMod val="50000"/>
                    <a:lumOff val="50000"/>
                  </a:schemeClr>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28575">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tx1">
                    <a:lumMod val="50000"/>
                    <a:lumOff val="50000"/>
                  </a:schemeClr>
                </a:solidFill>
                <a:latin typeface="18 VAG Rounded Light   02390" pitchFamily="2" charset="0"/>
              </a:rPr>
              <a:t>clk</a:t>
            </a:r>
            <a:endParaRPr lang="en-US" sz="1100" dirty="0">
              <a:solidFill>
                <a:schemeClr val="tx1">
                  <a:lumMod val="50000"/>
                  <a:lumOff val="50000"/>
                </a:schemeClr>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tx1">
                  <a:lumMod val="50000"/>
                  <a:lumOff val="50000"/>
                </a:schemeClr>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tx1">
                  <a:lumMod val="50000"/>
                  <a:lumOff val="50000"/>
                </a:schemeClr>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tx1">
                  <a:lumMod val="50000"/>
                  <a:lumOff val="50000"/>
                </a:schemeClr>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4" name="TextBox 473">
            <a:extLst>
              <a:ext uri="{FF2B5EF4-FFF2-40B4-BE49-F238E27FC236}">
                <a16:creationId xmlns:a16="http://schemas.microsoft.com/office/drawing/2014/main" id="{EADA092F-D4E9-20EF-B62D-834B9B1CF63B}"/>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bg1"/>
              </a:solidFill>
              <a:latin typeface="18 VAG Rounded Light   02390" pitchFamily="2" charset="0"/>
            </a:endParaRPr>
          </a:p>
        </p:txBody>
      </p: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tx1">
                    <a:lumMod val="50000"/>
                    <a:lumOff val="50000"/>
                  </a:schemeClr>
                </a:solidFill>
                <a:latin typeface="18 VAG Rounded Light   02390" pitchFamily="2" charset="0"/>
              </a:rPr>
              <a:t>RegWEn</a:t>
            </a:r>
            <a:endParaRPr lang="en-US" sz="1600" dirty="0">
              <a:solidFill>
                <a:schemeClr val="tx1">
                  <a:lumMod val="50000"/>
                  <a:lumOff val="50000"/>
                </a:schemeClr>
              </a:solidFill>
              <a:latin typeface="18 VAG Rounded Light   02390" pitchFamily="2" charset="0"/>
            </a:endParaRPr>
          </a:p>
          <a:p>
            <a:pPr algn="ctr">
              <a:lnSpc>
                <a:spcPct val="85000"/>
              </a:lnSpc>
            </a:pPr>
            <a:r>
              <a:rPr lang="en-US" sz="1600" dirty="0">
                <a:solidFill>
                  <a:schemeClr val="tx1">
                    <a:lumMod val="50000"/>
                    <a:lumOff val="50000"/>
                  </a:schemeClr>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tx1">
                    <a:lumMod val="50000"/>
                    <a:lumOff val="50000"/>
                  </a:schemeClr>
                </a:solidFill>
                <a:latin typeface="18 VAG Rounded Light   02390" pitchFamily="2" charset="0"/>
              </a:rPr>
              <a:t>rsW</a:t>
            </a:r>
            <a:endParaRPr lang="en-US" sz="1400" i="1" dirty="0">
              <a:solidFill>
                <a:schemeClr val="tx1">
                  <a:lumMod val="50000"/>
                  <a:lumOff val="50000"/>
                </a:schemeClr>
              </a:solidFill>
              <a:latin typeface="18 VAG Rounded Light   02390" pitchFamily="2" charset="0"/>
            </a:endParaRP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rsR1	dataR1</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rsR2	</a:t>
            </a:r>
          </a:p>
          <a:p>
            <a:pPr>
              <a:spcBef>
                <a:spcPts val="400"/>
              </a:spcBef>
              <a:tabLst>
                <a:tab pos="1249363" algn="r"/>
              </a:tabLst>
            </a:pPr>
            <a:r>
              <a:rPr lang="en-US" sz="1400" i="1" dirty="0">
                <a:solidFill>
                  <a:schemeClr val="tx1">
                    <a:lumMod val="50000"/>
                    <a:lumOff val="50000"/>
                  </a:schemeClr>
                </a:solidFill>
                <a:latin typeface="18 VAG Rounded Light   02390" pitchFamily="2" charset="0"/>
              </a:rPr>
              <a:t>	dataR2</a:t>
            </a:r>
          </a:p>
          <a:p>
            <a:r>
              <a:rPr lang="en-US" sz="1600" b="1" dirty="0">
                <a:solidFill>
                  <a:schemeClr val="tx1">
                    <a:lumMod val="50000"/>
                    <a:lumOff val="50000"/>
                  </a:schemeClr>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tx1">
                    <a:lumMod val="50000"/>
                    <a:lumOff val="50000"/>
                  </a:schemeClr>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tx1">
                  <a:lumMod val="50000"/>
                  <a:lumOff val="50000"/>
                </a:schemeClr>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56DE453D-A8B6-306B-C73B-3ED047C1AECE}"/>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12" name="TextBox 11">
            <a:extLst>
              <a:ext uri="{FF2B5EF4-FFF2-40B4-BE49-F238E27FC236}">
                <a16:creationId xmlns:a16="http://schemas.microsoft.com/office/drawing/2014/main" id="{5193D0A6-42CC-44F9-82F3-EA02C6EAFB4F}"/>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tx1">
                    <a:lumMod val="50000"/>
                    <a:lumOff val="50000"/>
                  </a:schemeClr>
                </a:solidFill>
                <a:latin typeface="Courier New" panose="02070309020205020404" pitchFamily="49" charset="0"/>
                <a:cs typeface="Courier New" panose="02070309020205020404" pitchFamily="49" charset="0"/>
              </a:rPr>
              <a:t>inst</a:t>
            </a:r>
            <a:r>
              <a:rPr lang="en-US" sz="1100" dirty="0">
                <a:solidFill>
                  <a:schemeClr val="tx1">
                    <a:lumMod val="50000"/>
                    <a:lumOff val="50000"/>
                  </a:schemeClr>
                </a:solidFill>
                <a:latin typeface="Courier New" panose="02070309020205020404" pitchFamily="49" charset="0"/>
                <a:cs typeface="Courier New" panose="02070309020205020404" pitchFamily="49" charset="0"/>
              </a:rPr>
              <a:t>[24:20]</a:t>
            </a:r>
          </a:p>
        </p:txBody>
      </p:sp>
      <p:cxnSp>
        <p:nvCxnSpPr>
          <p:cNvPr id="4" name="Straight Arrow Connector 3">
            <a:extLst>
              <a:ext uri="{FF2B5EF4-FFF2-40B4-BE49-F238E27FC236}">
                <a16:creationId xmlns:a16="http://schemas.microsoft.com/office/drawing/2014/main" id="{14AEA537-7903-C296-D0BD-9AF4EC920C3B}"/>
              </a:ext>
            </a:extLst>
          </p:cNvPr>
          <p:cNvCxnSpPr>
            <a:cxnSpLocks/>
          </p:cNvCxnSpPr>
          <p:nvPr/>
        </p:nvCxnSpPr>
        <p:spPr>
          <a:xfrm>
            <a:off x="7983123" y="4427042"/>
            <a:ext cx="301752" cy="149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94E636-CD7D-D4C1-6E47-C68A6EC83DBE}"/>
              </a:ext>
            </a:extLst>
          </p:cNvPr>
          <p:cNvCxnSpPr>
            <a:cxnSpLocks/>
          </p:cNvCxnSpPr>
          <p:nvPr/>
        </p:nvCxnSpPr>
        <p:spPr>
          <a:xfrm flipV="1">
            <a:off x="7883379" y="4657965"/>
            <a:ext cx="0" cy="87951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rapezoid 7">
            <a:extLst>
              <a:ext uri="{FF2B5EF4-FFF2-40B4-BE49-F238E27FC236}">
                <a16:creationId xmlns:a16="http://schemas.microsoft.com/office/drawing/2014/main" id="{DF375AF9-DC53-47CA-1DF5-111B4362C0CF}"/>
              </a:ext>
            </a:extLst>
          </p:cNvPr>
          <p:cNvSpPr/>
          <p:nvPr/>
        </p:nvSpPr>
        <p:spPr>
          <a:xfrm rot="5400000">
            <a:off x="7564091" y="4309794"/>
            <a:ext cx="598172" cy="234496"/>
          </a:xfrm>
          <a:prstGeom prst="trapezoid">
            <a:avLst>
              <a:gd name="adj" fmla="val 62818"/>
            </a:avLst>
          </a:prstGeom>
          <a:noFill/>
          <a:ln w="571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33" name="TextBox 32">
            <a:extLst>
              <a:ext uri="{FF2B5EF4-FFF2-40B4-BE49-F238E27FC236}">
                <a16:creationId xmlns:a16="http://schemas.microsoft.com/office/drawing/2014/main" id="{B6BCE760-DAF9-1424-255D-2C49B6FA42F6}"/>
              </a:ext>
            </a:extLst>
          </p:cNvPr>
          <p:cNvSpPr txBox="1"/>
          <p:nvPr/>
        </p:nvSpPr>
        <p:spPr>
          <a:xfrm>
            <a:off x="7558332" y="5524627"/>
            <a:ext cx="449161" cy="408317"/>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a:p>
            <a:pPr algn="ctr">
              <a:lnSpc>
                <a:spcPct val="85000"/>
              </a:lnSpc>
            </a:pPr>
            <a:r>
              <a:rPr lang="en-US" sz="1200" dirty="0">
                <a:solidFill>
                  <a:schemeClr val="accent1"/>
                </a:solidFill>
                <a:latin typeface="18 VAG Rounded Light   02390" pitchFamily="2" charset="0"/>
              </a:rPr>
              <a:t>1</a:t>
            </a:r>
          </a:p>
        </p:txBody>
      </p:sp>
      <p:cxnSp>
        <p:nvCxnSpPr>
          <p:cNvPr id="35" name="Straight Arrow Connector 34">
            <a:extLst>
              <a:ext uri="{FF2B5EF4-FFF2-40B4-BE49-F238E27FC236}">
                <a16:creationId xmlns:a16="http://schemas.microsoft.com/office/drawing/2014/main" id="{26492243-DDA8-7F0B-4929-832007698FAE}"/>
              </a:ext>
            </a:extLst>
          </p:cNvPr>
          <p:cNvCxnSpPr>
            <a:cxnSpLocks/>
          </p:cNvCxnSpPr>
          <p:nvPr/>
        </p:nvCxnSpPr>
        <p:spPr>
          <a:xfrm>
            <a:off x="6261052" y="4241300"/>
            <a:ext cx="1484877" cy="0"/>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0F92333-B80F-7868-1CBA-C7E667DD5979}"/>
              </a:ext>
            </a:extLst>
          </p:cNvPr>
          <p:cNvSpPr txBox="1"/>
          <p:nvPr/>
        </p:nvSpPr>
        <p:spPr>
          <a:xfrm>
            <a:off x="436368" y="4705774"/>
            <a:ext cx="2443547" cy="646331"/>
          </a:xfrm>
          <a:prstGeom prst="rect">
            <a:avLst/>
          </a:prstGeom>
          <a:noFill/>
        </p:spPr>
        <p:txBody>
          <a:bodyPr wrap="square" rtlCol="0">
            <a:spAutoFit/>
          </a:bodyPr>
          <a:lstStyle/>
          <a:p>
            <a:pPr algn="r"/>
            <a:r>
              <a:rPr lang="en-US" sz="1800" dirty="0">
                <a:solidFill>
                  <a:schemeClr val="accent1"/>
                </a:solidFill>
                <a:latin typeface="18 VAG Rounded Light   02390" pitchFamily="2" charset="0"/>
              </a:rPr>
              <a:t>Split and get the upper 12 bits of </a:t>
            </a:r>
            <a:r>
              <a:rPr lang="en-US" sz="1800" b="1" dirty="0">
                <a:solidFill>
                  <a:schemeClr val="accent1"/>
                </a:solidFill>
                <a:latin typeface="Courier New" panose="02070309020205020404" pitchFamily="49" charset="0"/>
                <a:cs typeface="Courier New" panose="02070309020205020404" pitchFamily="49" charset="0"/>
              </a:rPr>
              <a:t>instr</a:t>
            </a:r>
            <a:r>
              <a:rPr lang="en-US" sz="1800" dirty="0">
                <a:solidFill>
                  <a:schemeClr val="accent1"/>
                </a:solidFill>
                <a:latin typeface="18 VAG Rounded Light   02390" pitchFamily="2" charset="0"/>
              </a:rPr>
              <a:t>.</a:t>
            </a:r>
          </a:p>
        </p:txBody>
      </p:sp>
      <p:grpSp>
        <p:nvGrpSpPr>
          <p:cNvPr id="6" name="Group 5">
            <a:extLst>
              <a:ext uri="{FF2B5EF4-FFF2-40B4-BE49-F238E27FC236}">
                <a16:creationId xmlns:a16="http://schemas.microsoft.com/office/drawing/2014/main" id="{E62E4782-3A66-8D6F-31DA-33D6BA8BF26B}"/>
              </a:ext>
            </a:extLst>
          </p:cNvPr>
          <p:cNvGrpSpPr/>
          <p:nvPr/>
        </p:nvGrpSpPr>
        <p:grpSpPr>
          <a:xfrm>
            <a:off x="3106523" y="4530234"/>
            <a:ext cx="4639406" cy="1542027"/>
            <a:chOff x="3106523" y="4530234"/>
            <a:chExt cx="4639406" cy="1542027"/>
          </a:xfrm>
        </p:grpSpPr>
        <p:sp>
          <p:nvSpPr>
            <p:cNvPr id="45" name="TextBox 44">
              <a:extLst>
                <a:ext uri="{FF2B5EF4-FFF2-40B4-BE49-F238E27FC236}">
                  <a16:creationId xmlns:a16="http://schemas.microsoft.com/office/drawing/2014/main" id="{1CC4CB68-646B-0A51-7C57-2414E94EECCA}"/>
                </a:ext>
              </a:extLst>
            </p:cNvPr>
            <p:cNvSpPr txBox="1"/>
            <p:nvPr/>
          </p:nvSpPr>
          <p:spPr>
            <a:xfrm>
              <a:off x="3106523" y="4777354"/>
              <a:ext cx="1119217"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5"/>
                  </a:solidFill>
                  <a:effectLst/>
                  <a:uLnTx/>
                  <a:uFillTx/>
                  <a:latin typeface="Courier New" panose="02070309020205020404" pitchFamily="49" charset="0"/>
                  <a:ea typeface="+mn-ea"/>
                  <a:cs typeface="Courier New" panose="02070309020205020404" pitchFamily="49" charset="0"/>
                </a:rPr>
                <a:t>inst</a:t>
              </a:r>
              <a:r>
                <a:rPr kumimoji="0" lang="en-US" sz="1100" b="1" i="0" u="none" strike="noStrike" kern="1200" cap="none" spc="0" normalizeH="0" baseline="0" noProof="0" dirty="0">
                  <a:ln>
                    <a:noFill/>
                  </a:ln>
                  <a:solidFill>
                    <a:schemeClr val="accent5"/>
                  </a:solidFill>
                  <a:effectLst/>
                  <a:uLnTx/>
                  <a:uFillTx/>
                  <a:latin typeface="Courier New" panose="02070309020205020404" pitchFamily="49" charset="0"/>
                  <a:ea typeface="+mn-ea"/>
                  <a:cs typeface="Courier New" panose="02070309020205020404" pitchFamily="49" charset="0"/>
                </a:rPr>
                <a:t>[31:20]</a:t>
              </a:r>
              <a:endParaRPr lang="en-US" sz="2000" b="1" dirty="0">
                <a:solidFill>
                  <a:schemeClr val="accent5"/>
                </a:solidFill>
                <a:latin typeface="18 VAG Rounded Light   02390" pitchFamily="2" charset="0"/>
              </a:endParaRPr>
            </a:p>
          </p:txBody>
        </p:sp>
        <p:cxnSp>
          <p:nvCxnSpPr>
            <p:cNvPr id="46" name="Elbow Connector 45">
              <a:extLst>
                <a:ext uri="{FF2B5EF4-FFF2-40B4-BE49-F238E27FC236}">
                  <a16:creationId xmlns:a16="http://schemas.microsoft.com/office/drawing/2014/main" id="{A982EF39-0A3B-6BF7-64F1-784B226C0F4B}"/>
                </a:ext>
              </a:extLst>
            </p:cNvPr>
            <p:cNvCxnSpPr>
              <a:cxnSpLocks/>
            </p:cNvCxnSpPr>
            <p:nvPr/>
          </p:nvCxnSpPr>
          <p:spPr>
            <a:xfrm rot="10800000" flipH="1">
              <a:off x="4808959" y="4530234"/>
              <a:ext cx="2936970" cy="596712"/>
            </a:xfrm>
            <a:prstGeom prst="bentConnector3">
              <a:avLst>
                <a:gd name="adj1" fmla="val 92537"/>
              </a:avLst>
            </a:prstGeom>
            <a:ln w="28575">
              <a:solidFill>
                <a:schemeClr val="accent5"/>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4D6D02E-39BB-968F-74E3-31A19DC21A63}"/>
                </a:ext>
              </a:extLst>
            </p:cNvPr>
            <p:cNvCxnSpPr>
              <a:cxnSpLocks/>
            </p:cNvCxnSpPr>
            <p:nvPr/>
          </p:nvCxnSpPr>
          <p:spPr>
            <a:xfrm flipV="1">
              <a:off x="3187909" y="5013221"/>
              <a:ext cx="914400" cy="0"/>
            </a:xfrm>
            <a:prstGeom prst="straightConnector1">
              <a:avLst/>
            </a:prstGeom>
            <a:ln w="28575">
              <a:solidFill>
                <a:schemeClr val="accent5"/>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0AAE2-BF05-E481-7A79-09E74EA21995}"/>
                </a:ext>
              </a:extLst>
            </p:cNvPr>
            <p:cNvCxnSpPr>
              <a:cxnSpLocks/>
            </p:cNvCxnSpPr>
            <p:nvPr/>
          </p:nvCxnSpPr>
          <p:spPr>
            <a:xfrm flipV="1">
              <a:off x="4408736" y="5301220"/>
              <a:ext cx="0" cy="23626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494DA4A-CB8D-A13C-E689-064EDEB8D745}"/>
                </a:ext>
              </a:extLst>
            </p:cNvPr>
            <p:cNvSpPr txBox="1"/>
            <p:nvPr/>
          </p:nvSpPr>
          <p:spPr>
            <a:xfrm>
              <a:off x="4789384" y="4884927"/>
              <a:ext cx="949299" cy="261610"/>
            </a:xfrm>
            <a:prstGeom prst="rect">
              <a:avLst/>
            </a:prstGeom>
            <a:noFill/>
          </p:spPr>
          <p:txBody>
            <a:bodyPr wrap="none" rtlCol="0">
              <a:spAutoFit/>
            </a:bodyPr>
            <a:lstStyle/>
            <a:p>
              <a:r>
                <a:rPr kumimoji="0" lang="en-US" sz="1100" b="1" i="0" u="none" strike="noStrike" kern="1200" cap="none" spc="0" normalizeH="0" baseline="0" noProof="0" dirty="0" err="1">
                  <a:ln>
                    <a:noFill/>
                  </a:ln>
                  <a:solidFill>
                    <a:schemeClr val="accent5"/>
                  </a:solidFill>
                  <a:effectLst/>
                  <a:uLnTx/>
                  <a:uFillTx/>
                  <a:latin typeface="Courier New" panose="02070309020205020404" pitchFamily="49" charset="0"/>
                  <a:ea typeface="+mn-ea"/>
                  <a:cs typeface="Courier New" panose="02070309020205020404" pitchFamily="49" charset="0"/>
                </a:rPr>
                <a:t>imm</a:t>
              </a:r>
              <a:r>
                <a:rPr kumimoji="0" lang="en-US" sz="1100" b="1" i="0" u="none" strike="noStrike" kern="1200" cap="none" spc="0" normalizeH="0" baseline="0" noProof="0" dirty="0">
                  <a:ln>
                    <a:noFill/>
                  </a:ln>
                  <a:solidFill>
                    <a:schemeClr val="accent5"/>
                  </a:solidFill>
                  <a:effectLst/>
                  <a:uLnTx/>
                  <a:uFillTx/>
                  <a:latin typeface="Courier New" panose="02070309020205020404" pitchFamily="49" charset="0"/>
                  <a:ea typeface="+mn-ea"/>
                  <a:cs typeface="Courier New" panose="02070309020205020404" pitchFamily="49" charset="0"/>
                </a:rPr>
                <a:t>[31:0]</a:t>
              </a:r>
              <a:endParaRPr lang="en-US" sz="2000" b="1" dirty="0">
                <a:solidFill>
                  <a:schemeClr val="accent5"/>
                </a:solidFill>
                <a:latin typeface="18 VAG Rounded Light   02390" pitchFamily="2" charset="0"/>
              </a:endParaRPr>
            </a:p>
          </p:txBody>
        </p:sp>
        <p:sp>
          <p:nvSpPr>
            <p:cNvPr id="50" name="TextBox 49">
              <a:extLst>
                <a:ext uri="{FF2B5EF4-FFF2-40B4-BE49-F238E27FC236}">
                  <a16:creationId xmlns:a16="http://schemas.microsoft.com/office/drawing/2014/main" id="{895B047C-43B9-5987-04B7-10F553D64291}"/>
                </a:ext>
              </a:extLst>
            </p:cNvPr>
            <p:cNvSpPr txBox="1"/>
            <p:nvPr/>
          </p:nvSpPr>
          <p:spPr>
            <a:xfrm>
              <a:off x="4062897" y="5552119"/>
              <a:ext cx="817853" cy="520142"/>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ImmSel</a:t>
              </a:r>
              <a:endParaRPr lang="en-US" sz="1600" dirty="0">
                <a:solidFill>
                  <a:schemeClr val="accent3"/>
                </a:solidFill>
                <a:latin typeface="18 VAG Rounded Light   02390" pitchFamily="2" charset="0"/>
              </a:endParaRPr>
            </a:p>
            <a:p>
              <a:pPr algn="ctr">
                <a:lnSpc>
                  <a:spcPct val="85000"/>
                </a:lnSpc>
              </a:pPr>
              <a:r>
                <a:rPr lang="en-US" sz="1600" b="1" dirty="0">
                  <a:solidFill>
                    <a:schemeClr val="accent5"/>
                  </a:solidFill>
                  <a:latin typeface="Courier New" panose="02070309020205020404" pitchFamily="49" charset="0"/>
                  <a:cs typeface="Courier New" panose="02070309020205020404" pitchFamily="49" charset="0"/>
                </a:rPr>
                <a:t>I</a:t>
              </a:r>
            </a:p>
          </p:txBody>
        </p:sp>
        <p:sp>
          <p:nvSpPr>
            <p:cNvPr id="51" name="Rounded Rectangle 50">
              <a:extLst>
                <a:ext uri="{FF2B5EF4-FFF2-40B4-BE49-F238E27FC236}">
                  <a16:creationId xmlns:a16="http://schemas.microsoft.com/office/drawing/2014/main" id="{BA2B2B26-C7D8-EC09-4723-07A9C123344C}"/>
                </a:ext>
              </a:extLst>
            </p:cNvPr>
            <p:cNvSpPr/>
            <p:nvPr/>
          </p:nvSpPr>
          <p:spPr>
            <a:xfrm>
              <a:off x="4095066" y="4684066"/>
              <a:ext cx="734547" cy="615137"/>
            </a:xfrm>
            <a:prstGeom prst="roundRect">
              <a:avLst/>
            </a:prstGeom>
            <a:solidFill>
              <a:srgbClr val="011223"/>
            </a:solidFill>
            <a:ln w="571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b="1" dirty="0" err="1">
                  <a:solidFill>
                    <a:schemeClr val="accent5"/>
                  </a:solidFill>
                  <a:latin typeface="18 VAG Rounded Bold   07390" pitchFamily="2" charset="0"/>
                </a:rPr>
                <a:t>Imm</a:t>
              </a:r>
              <a:r>
                <a:rPr lang="en-US" sz="1400" b="1" dirty="0">
                  <a:solidFill>
                    <a:schemeClr val="accent5"/>
                  </a:solidFill>
                  <a:latin typeface="18 VAG Rounded Bold   07390" pitchFamily="2" charset="0"/>
                </a:rPr>
                <a:t>. Gen</a:t>
              </a:r>
            </a:p>
          </p:txBody>
        </p:sp>
      </p:grpSp>
      <p:sp>
        <p:nvSpPr>
          <p:cNvPr id="53" name="Freeform 52">
            <a:extLst>
              <a:ext uri="{FF2B5EF4-FFF2-40B4-BE49-F238E27FC236}">
                <a16:creationId xmlns:a16="http://schemas.microsoft.com/office/drawing/2014/main" id="{F1349C0D-4171-A514-B372-DE18E06DDD44}"/>
              </a:ext>
            </a:extLst>
          </p:cNvPr>
          <p:cNvSpPr/>
          <p:nvPr/>
        </p:nvSpPr>
        <p:spPr>
          <a:xfrm>
            <a:off x="2904565" y="4554071"/>
            <a:ext cx="815836" cy="394447"/>
          </a:xfrm>
          <a:custGeom>
            <a:avLst/>
            <a:gdLst>
              <a:gd name="connsiteX0" fmla="*/ 0 w 815836"/>
              <a:gd name="connsiteY0" fmla="*/ 394447 h 394447"/>
              <a:gd name="connsiteX1" fmla="*/ 17929 w 815836"/>
              <a:gd name="connsiteY1" fmla="*/ 322729 h 394447"/>
              <a:gd name="connsiteX2" fmla="*/ 35859 w 815836"/>
              <a:gd name="connsiteY2" fmla="*/ 295835 h 394447"/>
              <a:gd name="connsiteX3" fmla="*/ 62753 w 815836"/>
              <a:gd name="connsiteY3" fmla="*/ 251011 h 394447"/>
              <a:gd name="connsiteX4" fmla="*/ 80682 w 815836"/>
              <a:gd name="connsiteY4" fmla="*/ 224117 h 394447"/>
              <a:gd name="connsiteX5" fmla="*/ 125506 w 815836"/>
              <a:gd name="connsiteY5" fmla="*/ 179294 h 394447"/>
              <a:gd name="connsiteX6" fmla="*/ 143435 w 815836"/>
              <a:gd name="connsiteY6" fmla="*/ 161364 h 394447"/>
              <a:gd name="connsiteX7" fmla="*/ 170329 w 815836"/>
              <a:gd name="connsiteY7" fmla="*/ 143435 h 394447"/>
              <a:gd name="connsiteX8" fmla="*/ 188259 w 815836"/>
              <a:gd name="connsiteY8" fmla="*/ 125505 h 394447"/>
              <a:gd name="connsiteX9" fmla="*/ 206188 w 815836"/>
              <a:gd name="connsiteY9" fmla="*/ 98611 h 394447"/>
              <a:gd name="connsiteX10" fmla="*/ 233082 w 815836"/>
              <a:gd name="connsiteY10" fmla="*/ 89647 h 394447"/>
              <a:gd name="connsiteX11" fmla="*/ 277906 w 815836"/>
              <a:gd name="connsiteY11" fmla="*/ 53788 h 394447"/>
              <a:gd name="connsiteX12" fmla="*/ 304800 w 815836"/>
              <a:gd name="connsiteY12" fmla="*/ 44823 h 394447"/>
              <a:gd name="connsiteX13" fmla="*/ 340659 w 815836"/>
              <a:gd name="connsiteY13" fmla="*/ 26894 h 394447"/>
              <a:gd name="connsiteX14" fmla="*/ 394447 w 815836"/>
              <a:gd name="connsiteY14" fmla="*/ 8964 h 394447"/>
              <a:gd name="connsiteX15" fmla="*/ 421341 w 815836"/>
              <a:gd name="connsiteY15" fmla="*/ 0 h 394447"/>
              <a:gd name="connsiteX16" fmla="*/ 502023 w 815836"/>
              <a:gd name="connsiteY16" fmla="*/ 17929 h 394447"/>
              <a:gd name="connsiteX17" fmla="*/ 537882 w 815836"/>
              <a:gd name="connsiteY17" fmla="*/ 53788 h 394447"/>
              <a:gd name="connsiteX18" fmla="*/ 537882 w 815836"/>
              <a:gd name="connsiteY18" fmla="*/ 152400 h 394447"/>
              <a:gd name="connsiteX19" fmla="*/ 528917 w 815836"/>
              <a:gd name="connsiteY19" fmla="*/ 179294 h 394447"/>
              <a:gd name="connsiteX20" fmla="*/ 502023 w 815836"/>
              <a:gd name="connsiteY20" fmla="*/ 188258 h 394447"/>
              <a:gd name="connsiteX21" fmla="*/ 457200 w 815836"/>
              <a:gd name="connsiteY21" fmla="*/ 179294 h 394447"/>
              <a:gd name="connsiteX22" fmla="*/ 421341 w 815836"/>
              <a:gd name="connsiteY22" fmla="*/ 134470 h 394447"/>
              <a:gd name="connsiteX23" fmla="*/ 403411 w 815836"/>
              <a:gd name="connsiteY23" fmla="*/ 116541 h 394447"/>
              <a:gd name="connsiteX24" fmla="*/ 394447 w 815836"/>
              <a:gd name="connsiteY24" fmla="*/ 89647 h 394447"/>
              <a:gd name="connsiteX25" fmla="*/ 403411 w 815836"/>
              <a:gd name="connsiteY25" fmla="*/ 62753 h 394447"/>
              <a:gd name="connsiteX26" fmla="*/ 430306 w 815836"/>
              <a:gd name="connsiteY26" fmla="*/ 53788 h 394447"/>
              <a:gd name="connsiteX27" fmla="*/ 493059 w 815836"/>
              <a:gd name="connsiteY27" fmla="*/ 44823 h 394447"/>
              <a:gd name="connsiteX28" fmla="*/ 555811 w 815836"/>
              <a:gd name="connsiteY28" fmla="*/ 53788 h 394447"/>
              <a:gd name="connsiteX29" fmla="*/ 663388 w 815836"/>
              <a:gd name="connsiteY29" fmla="*/ 71717 h 394447"/>
              <a:gd name="connsiteX30" fmla="*/ 726141 w 815836"/>
              <a:gd name="connsiteY30" fmla="*/ 116541 h 394447"/>
              <a:gd name="connsiteX31" fmla="*/ 779929 w 815836"/>
              <a:gd name="connsiteY31" fmla="*/ 179294 h 394447"/>
              <a:gd name="connsiteX32" fmla="*/ 797859 w 815836"/>
              <a:gd name="connsiteY32" fmla="*/ 197223 h 394447"/>
              <a:gd name="connsiteX33" fmla="*/ 815788 w 815836"/>
              <a:gd name="connsiteY33" fmla="*/ 268941 h 39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5836" h="394447">
                <a:moveTo>
                  <a:pt x="0" y="394447"/>
                </a:moveTo>
                <a:cubicBezTo>
                  <a:pt x="3410" y="377395"/>
                  <a:pt x="8739" y="341108"/>
                  <a:pt x="17929" y="322729"/>
                </a:cubicBezTo>
                <a:cubicBezTo>
                  <a:pt x="22748" y="313092"/>
                  <a:pt x="29882" y="304800"/>
                  <a:pt x="35859" y="295835"/>
                </a:cubicBezTo>
                <a:cubicBezTo>
                  <a:pt x="51426" y="249130"/>
                  <a:pt x="34626" y="286171"/>
                  <a:pt x="62753" y="251011"/>
                </a:cubicBezTo>
                <a:cubicBezTo>
                  <a:pt x="69484" y="242598"/>
                  <a:pt x="73587" y="232225"/>
                  <a:pt x="80682" y="224117"/>
                </a:cubicBezTo>
                <a:cubicBezTo>
                  <a:pt x="94596" y="208215"/>
                  <a:pt x="110565" y="194235"/>
                  <a:pt x="125506" y="179294"/>
                </a:cubicBezTo>
                <a:cubicBezTo>
                  <a:pt x="131483" y="173317"/>
                  <a:pt x="136402" y="166052"/>
                  <a:pt x="143435" y="161364"/>
                </a:cubicBezTo>
                <a:cubicBezTo>
                  <a:pt x="152400" y="155388"/>
                  <a:pt x="161916" y="150166"/>
                  <a:pt x="170329" y="143435"/>
                </a:cubicBezTo>
                <a:cubicBezTo>
                  <a:pt x="176929" y="138155"/>
                  <a:pt x="182979" y="132105"/>
                  <a:pt x="188259" y="125505"/>
                </a:cubicBezTo>
                <a:cubicBezTo>
                  <a:pt x="194990" y="117092"/>
                  <a:pt x="197775" y="105341"/>
                  <a:pt x="206188" y="98611"/>
                </a:cubicBezTo>
                <a:cubicBezTo>
                  <a:pt x="213567" y="92708"/>
                  <a:pt x="224117" y="92635"/>
                  <a:pt x="233082" y="89647"/>
                </a:cubicBezTo>
                <a:cubicBezTo>
                  <a:pt x="249760" y="72968"/>
                  <a:pt x="255284" y="65099"/>
                  <a:pt x="277906" y="53788"/>
                </a:cubicBezTo>
                <a:cubicBezTo>
                  <a:pt x="286358" y="49562"/>
                  <a:pt x="296114" y="48545"/>
                  <a:pt x="304800" y="44823"/>
                </a:cubicBezTo>
                <a:cubicBezTo>
                  <a:pt x="317083" y="39559"/>
                  <a:pt x="328251" y="31857"/>
                  <a:pt x="340659" y="26894"/>
                </a:cubicBezTo>
                <a:cubicBezTo>
                  <a:pt x="358206" y="19875"/>
                  <a:pt x="376518" y="14940"/>
                  <a:pt x="394447" y="8964"/>
                </a:cubicBezTo>
                <a:lnTo>
                  <a:pt x="421341" y="0"/>
                </a:lnTo>
                <a:cubicBezTo>
                  <a:pt x="425392" y="675"/>
                  <a:pt x="488588" y="8333"/>
                  <a:pt x="502023" y="17929"/>
                </a:cubicBezTo>
                <a:cubicBezTo>
                  <a:pt x="515778" y="27754"/>
                  <a:pt x="537882" y="53788"/>
                  <a:pt x="537882" y="53788"/>
                </a:cubicBezTo>
                <a:cubicBezTo>
                  <a:pt x="553296" y="100029"/>
                  <a:pt x="551001" y="80250"/>
                  <a:pt x="537882" y="152400"/>
                </a:cubicBezTo>
                <a:cubicBezTo>
                  <a:pt x="536192" y="161697"/>
                  <a:pt x="535599" y="172612"/>
                  <a:pt x="528917" y="179294"/>
                </a:cubicBezTo>
                <a:cubicBezTo>
                  <a:pt x="522235" y="185976"/>
                  <a:pt x="510988" y="185270"/>
                  <a:pt x="502023" y="188258"/>
                </a:cubicBezTo>
                <a:cubicBezTo>
                  <a:pt x="487082" y="185270"/>
                  <a:pt x="471205" y="185296"/>
                  <a:pt x="457200" y="179294"/>
                </a:cubicBezTo>
                <a:cubicBezTo>
                  <a:pt x="444024" y="173647"/>
                  <a:pt x="428188" y="143028"/>
                  <a:pt x="421341" y="134470"/>
                </a:cubicBezTo>
                <a:cubicBezTo>
                  <a:pt x="416061" y="127870"/>
                  <a:pt x="409388" y="122517"/>
                  <a:pt x="403411" y="116541"/>
                </a:cubicBezTo>
                <a:cubicBezTo>
                  <a:pt x="400423" y="107576"/>
                  <a:pt x="394447" y="99097"/>
                  <a:pt x="394447" y="89647"/>
                </a:cubicBezTo>
                <a:cubicBezTo>
                  <a:pt x="394447" y="80197"/>
                  <a:pt x="396729" y="69435"/>
                  <a:pt x="403411" y="62753"/>
                </a:cubicBezTo>
                <a:cubicBezTo>
                  <a:pt x="410093" y="56071"/>
                  <a:pt x="421040" y="55641"/>
                  <a:pt x="430306" y="53788"/>
                </a:cubicBezTo>
                <a:cubicBezTo>
                  <a:pt x="451026" y="49644"/>
                  <a:pt x="472141" y="47811"/>
                  <a:pt x="493059" y="44823"/>
                </a:cubicBezTo>
                <a:lnTo>
                  <a:pt x="555811" y="53788"/>
                </a:lnTo>
                <a:cubicBezTo>
                  <a:pt x="651892" y="65799"/>
                  <a:pt x="608725" y="53497"/>
                  <a:pt x="663388" y="71717"/>
                </a:cubicBezTo>
                <a:cubicBezTo>
                  <a:pt x="705929" y="114258"/>
                  <a:pt x="683210" y="102230"/>
                  <a:pt x="726141" y="116541"/>
                </a:cubicBezTo>
                <a:cubicBezTo>
                  <a:pt x="753446" y="157499"/>
                  <a:pt x="736453" y="135819"/>
                  <a:pt x="779929" y="179294"/>
                </a:cubicBezTo>
                <a:lnTo>
                  <a:pt x="797859" y="197223"/>
                </a:lnTo>
                <a:cubicBezTo>
                  <a:pt x="817678" y="256681"/>
                  <a:pt x="815788" y="232112"/>
                  <a:pt x="815788" y="268941"/>
                </a:cubicBezTo>
              </a:path>
            </a:pathLst>
          </a:custGeom>
          <a:noFill/>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70B8E6B3-E8DA-6C5C-9EEE-94A258710CC4}"/>
              </a:ext>
            </a:extLst>
          </p:cNvPr>
          <p:cNvSpPr txBox="1"/>
          <p:nvPr/>
        </p:nvSpPr>
        <p:spPr>
          <a:xfrm>
            <a:off x="8421291" y="5536765"/>
            <a:ext cx="702436"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Add</a:t>
            </a:r>
          </a:p>
        </p:txBody>
      </p:sp>
      <p:cxnSp>
        <p:nvCxnSpPr>
          <p:cNvPr id="56" name="Straight Arrow Connector 55">
            <a:extLst>
              <a:ext uri="{FF2B5EF4-FFF2-40B4-BE49-F238E27FC236}">
                <a16:creationId xmlns:a16="http://schemas.microsoft.com/office/drawing/2014/main" id="{AEBCA607-DC28-8F45-2E1F-E7D3D06F26AB}"/>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4347F93-9D8E-42BC-32B3-0BE2BDCA3C2A}"/>
              </a:ext>
            </a:extLst>
          </p:cNvPr>
          <p:cNvSpPr txBox="1"/>
          <p:nvPr/>
        </p:nvSpPr>
        <p:spPr>
          <a:xfrm>
            <a:off x="6917336" y="998582"/>
            <a:ext cx="2356549" cy="1144929"/>
          </a:xfrm>
          <a:prstGeom prst="rect">
            <a:avLst/>
          </a:prstGeom>
          <a:noFill/>
        </p:spPr>
        <p:txBody>
          <a:bodyPr wrap="square" rtlCol="0">
            <a:spAutoFit/>
          </a:bodyPr>
          <a:lstStyle/>
          <a:p>
            <a:pPr algn="l">
              <a:lnSpc>
                <a:spcPct val="95000"/>
              </a:lnSpc>
            </a:pPr>
            <a:r>
              <a:rPr lang="en-US" sz="1800" dirty="0">
                <a:solidFill>
                  <a:schemeClr val="tx1">
                    <a:lumMod val="50000"/>
                    <a:lumOff val="50000"/>
                  </a:schemeClr>
                </a:solidFill>
                <a:latin typeface="18 VAG Rounded Light   02390" pitchFamily="2" charset="0"/>
              </a:rPr>
              <a:t>1. Control line </a:t>
            </a:r>
            <a:r>
              <a:rPr lang="en-US" sz="1800" dirty="0" err="1">
                <a:solidFill>
                  <a:schemeClr val="tx1">
                    <a:lumMod val="50000"/>
                    <a:lumOff val="50000"/>
                  </a:schemeClr>
                </a:solidFill>
                <a:latin typeface="18 VAG Rounded Light   02390" pitchFamily="2" charset="0"/>
              </a:rPr>
              <a:t>Bsel</a:t>
            </a:r>
            <a:r>
              <a:rPr lang="en-US" sz="1800" dirty="0">
                <a:solidFill>
                  <a:schemeClr val="tx1">
                    <a:lumMod val="50000"/>
                    <a:lumOff val="50000"/>
                  </a:schemeClr>
                </a:solidFill>
                <a:latin typeface="18 VAG Rounded Light   02390" pitchFamily="2" charset="0"/>
              </a:rPr>
              <a:t>=1 selects the generated immediate </a:t>
            </a:r>
            <a:r>
              <a:rPr lang="en-US" sz="1800" b="1" dirty="0" err="1">
                <a:solidFill>
                  <a:schemeClr val="tx1">
                    <a:lumMod val="50000"/>
                    <a:lumOff val="50000"/>
                  </a:schemeClr>
                </a:solidFill>
                <a:latin typeface="Courier New" panose="02070309020205020404" pitchFamily="49" charset="0"/>
                <a:cs typeface="Courier New" panose="02070309020205020404" pitchFamily="49" charset="0"/>
              </a:rPr>
              <a:t>imm</a:t>
            </a:r>
            <a:r>
              <a:rPr lang="en-US" sz="1800" dirty="0">
                <a:solidFill>
                  <a:schemeClr val="tx1">
                    <a:lumMod val="50000"/>
                    <a:lumOff val="50000"/>
                  </a:schemeClr>
                </a:solidFill>
                <a:latin typeface="18 VAG Rounded Light   02390" pitchFamily="2" charset="0"/>
              </a:rPr>
              <a:t> for ALU input B.</a:t>
            </a:r>
          </a:p>
        </p:txBody>
      </p:sp>
      <p:sp>
        <p:nvSpPr>
          <p:cNvPr id="59" name="Down Arrow 58">
            <a:extLst>
              <a:ext uri="{FF2B5EF4-FFF2-40B4-BE49-F238E27FC236}">
                <a16:creationId xmlns:a16="http://schemas.microsoft.com/office/drawing/2014/main" id="{2966FCB9-9690-13FA-353A-42E99CF840DC}"/>
              </a:ext>
            </a:extLst>
          </p:cNvPr>
          <p:cNvSpPr/>
          <p:nvPr/>
        </p:nvSpPr>
        <p:spPr>
          <a:xfrm>
            <a:off x="4225740" y="2222630"/>
            <a:ext cx="415708" cy="2304743"/>
          </a:xfrm>
          <a:prstGeom prst="downArrow">
            <a:avLst/>
          </a:prstGeom>
          <a:solidFill>
            <a:schemeClr val="accent5">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grpSp>
        <p:nvGrpSpPr>
          <p:cNvPr id="451" name="Group 450">
            <a:extLst>
              <a:ext uri="{FF2B5EF4-FFF2-40B4-BE49-F238E27FC236}">
                <a16:creationId xmlns:a16="http://schemas.microsoft.com/office/drawing/2014/main" id="{65C6F539-3179-4A2F-0FA0-70520EFDBD80}"/>
              </a:ext>
            </a:extLst>
          </p:cNvPr>
          <p:cNvGrpSpPr/>
          <p:nvPr/>
        </p:nvGrpSpPr>
        <p:grpSpPr>
          <a:xfrm>
            <a:off x="669619" y="2248996"/>
            <a:ext cx="2712208" cy="1417320"/>
            <a:chOff x="669619" y="2248996"/>
            <a:chExt cx="2712208" cy="1417320"/>
          </a:xfrm>
        </p:grpSpPr>
        <p:grpSp>
          <p:nvGrpSpPr>
            <p:cNvPr id="452" name="Group 451">
              <a:extLst>
                <a:ext uri="{FF2B5EF4-FFF2-40B4-BE49-F238E27FC236}">
                  <a16:creationId xmlns:a16="http://schemas.microsoft.com/office/drawing/2014/main" id="{367610FC-0E45-3C7D-7771-D693D5E28847}"/>
                </a:ext>
              </a:extLst>
            </p:cNvPr>
            <p:cNvGrpSpPr/>
            <p:nvPr/>
          </p:nvGrpSpPr>
          <p:grpSpPr>
            <a:xfrm>
              <a:off x="669619" y="2260284"/>
              <a:ext cx="2712208" cy="1389326"/>
              <a:chOff x="669619" y="2260284"/>
              <a:chExt cx="2712208" cy="1389326"/>
            </a:xfrm>
          </p:grpSpPr>
          <p:grpSp>
            <p:nvGrpSpPr>
              <p:cNvPr id="455" name="Group 454">
                <a:extLst>
                  <a:ext uri="{FF2B5EF4-FFF2-40B4-BE49-F238E27FC236}">
                    <a16:creationId xmlns:a16="http://schemas.microsoft.com/office/drawing/2014/main" id="{C45972A3-3BF5-A12A-7F89-BD356C318B3B}"/>
                  </a:ext>
                </a:extLst>
              </p:cNvPr>
              <p:cNvGrpSpPr/>
              <p:nvPr/>
            </p:nvGrpSpPr>
            <p:grpSpPr>
              <a:xfrm>
                <a:off x="675203" y="2260284"/>
                <a:ext cx="2706624" cy="477526"/>
                <a:chOff x="675203" y="2260284"/>
                <a:chExt cx="2706624" cy="477526"/>
              </a:xfrm>
            </p:grpSpPr>
            <p:cxnSp>
              <p:nvCxnSpPr>
                <p:cNvPr id="459" name="Elbow Connector 458">
                  <a:extLst>
                    <a:ext uri="{FF2B5EF4-FFF2-40B4-BE49-F238E27FC236}">
                      <a16:creationId xmlns:a16="http://schemas.microsoft.com/office/drawing/2014/main" id="{F3FBF817-AD9A-D574-2BF3-83046E096000}"/>
                    </a:ext>
                  </a:extLst>
                </p:cNvPr>
                <p:cNvCxnSpPr>
                  <a:cxnSpLocks/>
                </p:cNvCxnSpPr>
                <p:nvPr/>
              </p:nvCxnSpPr>
              <p:spPr>
                <a:xfrm rot="5400000" flipH="1" flipV="1">
                  <a:off x="2999590" y="2363686"/>
                  <a:ext cx="477525" cy="270723"/>
                </a:xfrm>
                <a:prstGeom prst="bentConnector3">
                  <a:avLst>
                    <a:gd name="adj1" fmla="val -2954"/>
                  </a:avLst>
                </a:prstGeom>
                <a:ln w="28575">
                  <a:solidFill>
                    <a:schemeClr val="tx1">
                      <a:lumMod val="50000"/>
                      <a:lumOff val="50000"/>
                    </a:schemeClr>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BA6567B2-D6DB-D6FB-3485-6F857CD80EB2}"/>
                    </a:ext>
                  </a:extLst>
                </p:cNvPr>
                <p:cNvCxnSpPr>
                  <a:cxnSpLocks/>
                </p:cNvCxnSpPr>
                <p:nvPr/>
              </p:nvCxnSpPr>
              <p:spPr>
                <a:xfrm flipV="1">
                  <a:off x="675203" y="2260284"/>
                  <a:ext cx="2706624" cy="1985"/>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58" name="Straight Arrow Connector 457">
                <a:extLst>
                  <a:ext uri="{FF2B5EF4-FFF2-40B4-BE49-F238E27FC236}">
                    <a16:creationId xmlns:a16="http://schemas.microsoft.com/office/drawing/2014/main" id="{1DEF4AFA-BD71-45F4-BC2B-0564E0C7A76F}"/>
                  </a:ext>
                </a:extLst>
              </p:cNvPr>
              <p:cNvCxnSpPr>
                <a:cxnSpLocks/>
              </p:cNvCxnSpPr>
              <p:nvPr/>
            </p:nvCxnSpPr>
            <p:spPr>
              <a:xfrm flipV="1">
                <a:off x="669619" y="3649608"/>
                <a:ext cx="768096" cy="2"/>
              </a:xfrm>
              <a:prstGeom prst="straightConnector1">
                <a:avLst/>
              </a:prstGeom>
              <a:ln w="28575">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53" name="Straight Connector 452">
              <a:extLst>
                <a:ext uri="{FF2B5EF4-FFF2-40B4-BE49-F238E27FC236}">
                  <a16:creationId xmlns:a16="http://schemas.microsoft.com/office/drawing/2014/main" id="{FCB08FD0-893D-395C-F3B5-E14188476A81}"/>
                </a:ext>
              </a:extLst>
            </p:cNvPr>
            <p:cNvCxnSpPr/>
            <p:nvPr/>
          </p:nvCxnSpPr>
          <p:spPr>
            <a:xfrm flipH="1">
              <a:off x="675203" y="2248996"/>
              <a:ext cx="0" cy="1417320"/>
            </a:xfrm>
            <a:prstGeom prst="line">
              <a:avLst/>
            </a:prstGeom>
            <a:ln w="28575">
              <a:solidFill>
                <a:schemeClr val="tx1">
                  <a:lumMod val="50000"/>
                  <a:lumOff val="50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469" name="TextBox 468">
            <a:extLst>
              <a:ext uri="{FF2B5EF4-FFF2-40B4-BE49-F238E27FC236}">
                <a16:creationId xmlns:a16="http://schemas.microsoft.com/office/drawing/2014/main" id="{D03DA913-62C2-7459-6E2E-50F9264A088B}"/>
              </a:ext>
            </a:extLst>
          </p:cNvPr>
          <p:cNvSpPr txBox="1"/>
          <p:nvPr/>
        </p:nvSpPr>
        <p:spPr>
          <a:xfrm>
            <a:off x="3118252" y="1001582"/>
            <a:ext cx="2664586" cy="1147897"/>
          </a:xfrm>
          <a:prstGeom prst="rect">
            <a:avLst/>
          </a:prstGeom>
          <a:noFill/>
        </p:spPr>
        <p:txBody>
          <a:bodyPr wrap="square" rtlCol="0">
            <a:spAutoFit/>
          </a:bodyPr>
          <a:lstStyle/>
          <a:p>
            <a:pPr algn="l">
              <a:lnSpc>
                <a:spcPct val="95000"/>
              </a:lnSpc>
            </a:pPr>
            <a:r>
              <a:rPr lang="en-US" sz="1800" dirty="0">
                <a:solidFill>
                  <a:schemeClr val="accent5"/>
                </a:solidFill>
                <a:latin typeface="18 VAG Rounded Light   02390" pitchFamily="2" charset="0"/>
              </a:rPr>
              <a:t>2. </a:t>
            </a:r>
            <a:r>
              <a:rPr lang="en-US" sz="1800" i="1" dirty="0">
                <a:solidFill>
                  <a:schemeClr val="accent5"/>
                </a:solidFill>
                <a:latin typeface="18 VAG Rounded Light   02390" pitchFamily="2" charset="0"/>
              </a:rPr>
              <a:t>Immediate Generation Block </a:t>
            </a:r>
            <a:r>
              <a:rPr lang="en-US" sz="1800" dirty="0">
                <a:solidFill>
                  <a:schemeClr val="accent5"/>
                </a:solidFill>
                <a:latin typeface="18 VAG Rounded Light   02390" pitchFamily="2" charset="0"/>
              </a:rPr>
              <a:t>builds a 32-bit immediate </a:t>
            </a:r>
            <a:r>
              <a:rPr lang="en-US" sz="1800" b="1" dirty="0" err="1">
                <a:solidFill>
                  <a:schemeClr val="accent5"/>
                </a:solidFill>
                <a:latin typeface="Courier New" panose="02070309020205020404" pitchFamily="49" charset="0"/>
                <a:cs typeface="Courier New" panose="02070309020205020404" pitchFamily="49" charset="0"/>
              </a:rPr>
              <a:t>imm</a:t>
            </a:r>
            <a:r>
              <a:rPr lang="en-US" sz="1800" dirty="0">
                <a:solidFill>
                  <a:schemeClr val="accent5"/>
                </a:solidFill>
                <a:latin typeface="18 VAG Rounded Light   02390" pitchFamily="2" charset="0"/>
              </a:rPr>
              <a:t> from instruction bits.</a:t>
            </a:r>
          </a:p>
        </p:txBody>
      </p:sp>
    </p:spTree>
    <p:extLst>
      <p:ext uri="{BB962C8B-B14F-4D97-AF65-F5344CB8AC3E}">
        <p14:creationId xmlns:p14="http://schemas.microsoft.com/office/powerpoint/2010/main" val="1434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3" grpId="0" animBg="1"/>
      <p:bldP spid="59" grpId="0" animBg="1"/>
      <p:bldP spid="4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6" name="Group 495">
            <a:extLst>
              <a:ext uri="{FF2B5EF4-FFF2-40B4-BE49-F238E27FC236}">
                <a16:creationId xmlns:a16="http://schemas.microsoft.com/office/drawing/2014/main" id="{0CCFBA22-6BE9-68E7-5282-A1008D19A432}"/>
              </a:ext>
            </a:extLst>
          </p:cNvPr>
          <p:cNvGrpSpPr/>
          <p:nvPr/>
        </p:nvGrpSpPr>
        <p:grpSpPr>
          <a:xfrm>
            <a:off x="659332" y="2260284"/>
            <a:ext cx="2712208" cy="1417320"/>
            <a:chOff x="669619" y="2248996"/>
            <a:chExt cx="2712208" cy="1417320"/>
          </a:xfrm>
        </p:grpSpPr>
        <p:grpSp>
          <p:nvGrpSpPr>
            <p:cNvPr id="497" name="Group 496">
              <a:extLst>
                <a:ext uri="{FF2B5EF4-FFF2-40B4-BE49-F238E27FC236}">
                  <a16:creationId xmlns:a16="http://schemas.microsoft.com/office/drawing/2014/main" id="{C917DCBB-1BFE-4AA0-DEE8-F585C1661471}"/>
                </a:ext>
              </a:extLst>
            </p:cNvPr>
            <p:cNvGrpSpPr/>
            <p:nvPr/>
          </p:nvGrpSpPr>
          <p:grpSpPr>
            <a:xfrm>
              <a:off x="669619" y="2260284"/>
              <a:ext cx="2712208" cy="1389326"/>
              <a:chOff x="669619" y="2260284"/>
              <a:chExt cx="2712208" cy="1389326"/>
            </a:xfrm>
          </p:grpSpPr>
          <p:grpSp>
            <p:nvGrpSpPr>
              <p:cNvPr id="499" name="Group 498">
                <a:extLst>
                  <a:ext uri="{FF2B5EF4-FFF2-40B4-BE49-F238E27FC236}">
                    <a16:creationId xmlns:a16="http://schemas.microsoft.com/office/drawing/2014/main" id="{DF03A4AA-19B8-4FB9-7F8F-2681AF43143E}"/>
                  </a:ext>
                </a:extLst>
              </p:cNvPr>
              <p:cNvGrpSpPr/>
              <p:nvPr/>
            </p:nvGrpSpPr>
            <p:grpSpPr>
              <a:xfrm>
                <a:off x="675203" y="2260284"/>
                <a:ext cx="2706624" cy="477526"/>
                <a:chOff x="675203" y="2260284"/>
                <a:chExt cx="2706624" cy="477526"/>
              </a:xfrm>
            </p:grpSpPr>
            <p:cxnSp>
              <p:nvCxnSpPr>
                <p:cNvPr id="501" name="Elbow Connector 500">
                  <a:extLst>
                    <a:ext uri="{FF2B5EF4-FFF2-40B4-BE49-F238E27FC236}">
                      <a16:creationId xmlns:a16="http://schemas.microsoft.com/office/drawing/2014/main" id="{7746EDF5-5F7C-7F2D-3B19-1C16310BFE48}"/>
                    </a:ext>
                  </a:extLst>
                </p:cNvPr>
                <p:cNvCxnSpPr>
                  <a:cxnSpLocks/>
                </p:cNvCxnSpPr>
                <p:nvPr/>
              </p:nvCxnSpPr>
              <p:spPr>
                <a:xfrm rot="5400000" flipH="1" flipV="1">
                  <a:off x="2999590" y="2363686"/>
                  <a:ext cx="477525" cy="270723"/>
                </a:xfrm>
                <a:prstGeom prst="bentConnector3">
                  <a:avLst>
                    <a:gd name="adj1" fmla="val -2954"/>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338B666B-9246-2990-5D3E-04B391705962}"/>
                    </a:ext>
                  </a:extLst>
                </p:cNvPr>
                <p:cNvCxnSpPr>
                  <a:cxnSpLocks/>
                </p:cNvCxnSpPr>
                <p:nvPr/>
              </p:nvCxnSpPr>
              <p:spPr>
                <a:xfrm flipV="1">
                  <a:off x="675203" y="2260284"/>
                  <a:ext cx="2706624" cy="1985"/>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500" name="Straight Arrow Connector 499">
                <a:extLst>
                  <a:ext uri="{FF2B5EF4-FFF2-40B4-BE49-F238E27FC236}">
                    <a16:creationId xmlns:a16="http://schemas.microsoft.com/office/drawing/2014/main" id="{C3E55B35-9E9E-E787-419E-A99F4788C70C}"/>
                  </a:ext>
                </a:extLst>
              </p:cNvPr>
              <p:cNvCxnSpPr>
                <a:cxnSpLocks/>
              </p:cNvCxnSpPr>
              <p:nvPr/>
            </p:nvCxnSpPr>
            <p:spPr>
              <a:xfrm flipV="1">
                <a:off x="669619" y="3649608"/>
                <a:ext cx="768096"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98" name="Straight Connector 497">
              <a:extLst>
                <a:ext uri="{FF2B5EF4-FFF2-40B4-BE49-F238E27FC236}">
                  <a16:creationId xmlns:a16="http://schemas.microsoft.com/office/drawing/2014/main" id="{985399C2-0900-0857-6908-7E0992938258}"/>
                </a:ext>
              </a:extLst>
            </p:cNvPr>
            <p:cNvCxnSpPr/>
            <p:nvPr/>
          </p:nvCxnSpPr>
          <p:spPr>
            <a:xfrm flipH="1">
              <a:off x="675203" y="2248996"/>
              <a:ext cx="0" cy="141732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B42F0B2-F341-D3A6-B467-28E3737D187C}"/>
              </a:ext>
            </a:extLst>
          </p:cNvPr>
          <p:cNvGrpSpPr/>
          <p:nvPr/>
        </p:nvGrpSpPr>
        <p:grpSpPr>
          <a:xfrm>
            <a:off x="659332" y="2260284"/>
            <a:ext cx="2743200" cy="1409285"/>
            <a:chOff x="659332" y="2260284"/>
            <a:chExt cx="2743200" cy="1409285"/>
          </a:xfrm>
          <a:effectLst>
            <a:glow rad="63500">
              <a:schemeClr val="accent2">
                <a:satMod val="175000"/>
                <a:alpha val="40000"/>
              </a:schemeClr>
            </a:glow>
          </a:effectLst>
        </p:grpSpPr>
        <p:grpSp>
          <p:nvGrpSpPr>
            <p:cNvPr id="25" name="Group 24">
              <a:extLst>
                <a:ext uri="{FF2B5EF4-FFF2-40B4-BE49-F238E27FC236}">
                  <a16:creationId xmlns:a16="http://schemas.microsoft.com/office/drawing/2014/main" id="{9DC1D61D-4B1E-ECCF-6F1D-5E0682AF1867}"/>
                </a:ext>
              </a:extLst>
            </p:cNvPr>
            <p:cNvGrpSpPr/>
            <p:nvPr/>
          </p:nvGrpSpPr>
          <p:grpSpPr>
            <a:xfrm>
              <a:off x="659332" y="2260284"/>
              <a:ext cx="2743200" cy="1409285"/>
              <a:chOff x="659332" y="2260284"/>
              <a:chExt cx="2743200" cy="1409285"/>
            </a:xfrm>
          </p:grpSpPr>
          <p:cxnSp>
            <p:nvCxnSpPr>
              <p:cNvPr id="43" name="Elbow Connector 42">
                <a:extLst>
                  <a:ext uri="{FF2B5EF4-FFF2-40B4-BE49-F238E27FC236}">
                    <a16:creationId xmlns:a16="http://schemas.microsoft.com/office/drawing/2014/main" id="{F644AB74-F9A6-3422-460F-E38E85DE7F6C}"/>
                  </a:ext>
                </a:extLst>
              </p:cNvPr>
              <p:cNvCxnSpPr>
                <a:cxnSpLocks/>
                <a:endCxn id="331" idx="1"/>
              </p:cNvCxnSpPr>
              <p:nvPr/>
            </p:nvCxnSpPr>
            <p:spPr>
              <a:xfrm rot="16200000" flipH="1">
                <a:off x="368042" y="2581247"/>
                <a:ext cx="1383680" cy="741756"/>
              </a:xfrm>
              <a:prstGeom prst="bentConnector2">
                <a:avLst/>
              </a:prstGeom>
              <a:ln w="571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3FB4651-3EC4-9F91-65BF-D4BE3C40098A}"/>
                  </a:ext>
                </a:extLst>
              </p:cNvPr>
              <p:cNvGrpSpPr/>
              <p:nvPr/>
            </p:nvGrpSpPr>
            <p:grpSpPr>
              <a:xfrm>
                <a:off x="1780532" y="2965993"/>
                <a:ext cx="673038" cy="703576"/>
                <a:chOff x="1780532" y="2965993"/>
                <a:chExt cx="673038" cy="703576"/>
              </a:xfrm>
            </p:grpSpPr>
            <p:cxnSp>
              <p:nvCxnSpPr>
                <p:cNvPr id="44" name="Elbow Connector 43">
                  <a:extLst>
                    <a:ext uri="{FF2B5EF4-FFF2-40B4-BE49-F238E27FC236}">
                      <a16:creationId xmlns:a16="http://schemas.microsoft.com/office/drawing/2014/main" id="{45798298-E577-A327-7CBF-FA0995B6AD0E}"/>
                    </a:ext>
                  </a:extLst>
                </p:cNvPr>
                <p:cNvCxnSpPr>
                  <a:cxnSpLocks/>
                </p:cNvCxnSpPr>
                <p:nvPr/>
              </p:nvCxnSpPr>
              <p:spPr>
                <a:xfrm rot="5400000" flipH="1" flipV="1">
                  <a:off x="1830481" y="3046480"/>
                  <a:ext cx="703576" cy="542602"/>
                </a:xfrm>
                <a:prstGeom prst="bentConnector3">
                  <a:avLst>
                    <a:gd name="adj1" fmla="val 100542"/>
                  </a:avLst>
                </a:prstGeom>
                <a:ln w="57150">
                  <a:solidFill>
                    <a:schemeClr val="accent2"/>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31C1B1-08ED-FA31-EA82-2543128D7678}"/>
                    </a:ext>
                  </a:extLst>
                </p:cNvPr>
                <p:cNvCxnSpPr>
                  <a:cxnSpLocks/>
                </p:cNvCxnSpPr>
                <p:nvPr/>
              </p:nvCxnSpPr>
              <p:spPr>
                <a:xfrm>
                  <a:off x="1780532" y="3655540"/>
                  <a:ext cx="130436" cy="0"/>
                </a:xfrm>
                <a:prstGeom prst="line">
                  <a:avLst/>
                </a:prstGeom>
                <a:ln w="57150">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D80FAFB5-E547-3846-D695-4267F69AEECD}"/>
                  </a:ext>
                </a:extLst>
              </p:cNvPr>
              <p:cNvCxnSpPr>
                <a:cxnSpLocks/>
              </p:cNvCxnSpPr>
              <p:nvPr/>
            </p:nvCxnSpPr>
            <p:spPr>
              <a:xfrm flipV="1">
                <a:off x="659332" y="2260284"/>
                <a:ext cx="2743200" cy="1985"/>
              </a:xfrm>
              <a:prstGeom prst="line">
                <a:avLst/>
              </a:prstGeom>
              <a:ln w="57150">
                <a:solidFill>
                  <a:schemeClr val="accent2"/>
                </a:solidFill>
                <a:headEnd w="sm" len="sm"/>
                <a:tailEnd type="none" w="sm" len="sm"/>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C1646F1-7C78-BDC3-1D62-7284DFA5B330}"/>
                  </a:ext>
                </a:extLst>
              </p:cNvPr>
              <p:cNvCxnSpPr>
                <a:cxnSpLocks/>
              </p:cNvCxnSpPr>
              <p:nvPr/>
            </p:nvCxnSpPr>
            <p:spPr>
              <a:xfrm rot="5400000" flipH="1" flipV="1">
                <a:off x="2993946" y="2363686"/>
                <a:ext cx="477525" cy="270723"/>
              </a:xfrm>
              <a:prstGeom prst="bentConnector3">
                <a:avLst>
                  <a:gd name="adj1" fmla="val -5318"/>
                </a:avLst>
              </a:prstGeom>
              <a:ln w="57150">
                <a:solidFill>
                  <a:schemeClr val="accent2"/>
                </a:solidFill>
                <a:headEnd w="sm" len="sm"/>
                <a:tailEnd type="none" w="sm" len="sm"/>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C8C285CD-B982-036A-7AB9-3A1914437054}"/>
                </a:ext>
              </a:extLst>
            </p:cNvPr>
            <p:cNvCxnSpPr>
              <a:cxnSpLocks/>
            </p:cNvCxnSpPr>
            <p:nvPr/>
          </p:nvCxnSpPr>
          <p:spPr>
            <a:xfrm flipV="1">
              <a:off x="1772305" y="3657994"/>
              <a:ext cx="365760" cy="0"/>
            </a:xfrm>
            <a:prstGeom prst="straightConnector1">
              <a:avLst/>
            </a:prstGeom>
            <a:ln w="57150">
              <a:solidFill>
                <a:schemeClr val="accent2"/>
              </a:solidFill>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451" name="Group 450">
            <a:extLst>
              <a:ext uri="{FF2B5EF4-FFF2-40B4-BE49-F238E27FC236}">
                <a16:creationId xmlns:a16="http://schemas.microsoft.com/office/drawing/2014/main" id="{25A363BC-F3EC-F307-9C5F-C477F4E0BF5D}"/>
              </a:ext>
            </a:extLst>
          </p:cNvPr>
          <p:cNvGrpSpPr/>
          <p:nvPr/>
        </p:nvGrpSpPr>
        <p:grpSpPr>
          <a:xfrm>
            <a:off x="3793678" y="2375192"/>
            <a:ext cx="7343673" cy="1592748"/>
            <a:chOff x="3793678" y="2375192"/>
            <a:chExt cx="7343673" cy="1592748"/>
          </a:xfrm>
        </p:grpSpPr>
        <p:grpSp>
          <p:nvGrpSpPr>
            <p:cNvPr id="452" name="Group 451">
              <a:extLst>
                <a:ext uri="{FF2B5EF4-FFF2-40B4-BE49-F238E27FC236}">
                  <a16:creationId xmlns:a16="http://schemas.microsoft.com/office/drawing/2014/main" id="{3FDA88FA-A6E6-2ADA-DFF8-0D52C14D5FF7}"/>
                </a:ext>
              </a:extLst>
            </p:cNvPr>
            <p:cNvGrpSpPr/>
            <p:nvPr/>
          </p:nvGrpSpPr>
          <p:grpSpPr>
            <a:xfrm>
              <a:off x="3793678" y="2384802"/>
              <a:ext cx="7342632" cy="657210"/>
              <a:chOff x="3793678" y="2384802"/>
              <a:chExt cx="7342632" cy="657210"/>
            </a:xfrm>
          </p:grpSpPr>
          <p:cxnSp>
            <p:nvCxnSpPr>
              <p:cNvPr id="455" name="Straight Connector 454">
                <a:extLst>
                  <a:ext uri="{FF2B5EF4-FFF2-40B4-BE49-F238E27FC236}">
                    <a16:creationId xmlns:a16="http://schemas.microsoft.com/office/drawing/2014/main" id="{F51F4384-E489-2706-E123-A4AA9C01FFC3}"/>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8" name="Elbow Connector 457">
                <a:extLst>
                  <a:ext uri="{FF2B5EF4-FFF2-40B4-BE49-F238E27FC236}">
                    <a16:creationId xmlns:a16="http://schemas.microsoft.com/office/drawing/2014/main" id="{D043D99D-9440-E6BB-E443-47672CA460FE}"/>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53" name="Elbow Connector 452">
              <a:extLst>
                <a:ext uri="{FF2B5EF4-FFF2-40B4-BE49-F238E27FC236}">
                  <a16:creationId xmlns:a16="http://schemas.microsoft.com/office/drawing/2014/main" id="{7434BE4B-4928-E601-6DAE-DA5857543D5C}"/>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35" name="Rounded Rectangle 34">
            <a:extLst>
              <a:ext uri="{FF2B5EF4-FFF2-40B4-BE49-F238E27FC236}">
                <a16:creationId xmlns:a16="http://schemas.microsoft.com/office/drawing/2014/main" id="{0F34E2EF-E6E4-480A-85BB-220BE1C28AFF}"/>
              </a:ext>
            </a:extLst>
          </p:cNvPr>
          <p:cNvSpPr/>
          <p:nvPr/>
        </p:nvSpPr>
        <p:spPr>
          <a:xfrm>
            <a:off x="4095066" y="4684066"/>
            <a:ext cx="734547" cy="615137"/>
          </a:xfrm>
          <a:prstGeom prst="round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bg1"/>
                </a:solidFill>
                <a:latin typeface="18 VAG Rounded Light   02390" pitchFamily="2" charset="0"/>
              </a:rPr>
              <a:t>Imm</a:t>
            </a:r>
            <a:r>
              <a:rPr lang="en-US" sz="1400" dirty="0">
                <a:solidFill>
                  <a:schemeClr val="bg1"/>
                </a:solidFill>
                <a:latin typeface="18 VAG Rounded Light   02390" pitchFamily="2" charset="0"/>
              </a:rPr>
              <a:t>. Gen</a:t>
            </a:r>
          </a:p>
        </p:txBody>
      </p:sp>
      <p:sp>
        <p:nvSpPr>
          <p:cNvPr id="33" name="TextBox 32">
            <a:extLst>
              <a:ext uri="{FF2B5EF4-FFF2-40B4-BE49-F238E27FC236}">
                <a16:creationId xmlns:a16="http://schemas.microsoft.com/office/drawing/2014/main" id="{2A5E8AD9-296E-37B4-4E87-99DCBDA65600}"/>
              </a:ext>
            </a:extLst>
          </p:cNvPr>
          <p:cNvSpPr txBox="1"/>
          <p:nvPr/>
        </p:nvSpPr>
        <p:spPr>
          <a:xfrm>
            <a:off x="3106523" y="4777354"/>
            <a:ext cx="1119217" cy="261610"/>
          </a:xfrm>
          <a:prstGeom prst="rect">
            <a:avLst/>
          </a:prstGeom>
          <a:noFill/>
        </p:spPr>
        <p:txBody>
          <a:bodyPr wrap="none" rtlCol="0">
            <a:spAutoFit/>
          </a:bodyPr>
          <a:lstStyle/>
          <a:p>
            <a:r>
              <a:rPr kumimoji="0" lang="en-US" sz="110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[31:20]</a:t>
            </a:r>
            <a:endParaRPr lang="en-US" sz="2000" dirty="0">
              <a:solidFill>
                <a:schemeClr val="bg1"/>
              </a:solidFill>
              <a:latin typeface="18 VAG Rounded Light   02390" pitchFamily="2" charset="0"/>
            </a:endParaRPr>
          </a:p>
        </p:txBody>
      </p:sp>
      <p:cxnSp>
        <p:nvCxnSpPr>
          <p:cNvPr id="9" name="Elbow Connector 8">
            <a:extLst>
              <a:ext uri="{FF2B5EF4-FFF2-40B4-BE49-F238E27FC236}">
                <a16:creationId xmlns:a16="http://schemas.microsoft.com/office/drawing/2014/main" id="{C4CABF1C-C840-9F3E-AB67-F1D6561813BC}"/>
              </a:ext>
            </a:extLst>
          </p:cNvPr>
          <p:cNvCxnSpPr>
            <a:cxnSpLocks/>
          </p:cNvCxnSpPr>
          <p:nvPr/>
        </p:nvCxnSpPr>
        <p:spPr>
          <a:xfrm rot="10800000" flipH="1">
            <a:off x="4808959" y="4530234"/>
            <a:ext cx="2936970" cy="596712"/>
          </a:xfrm>
          <a:prstGeom prst="bentConnector3">
            <a:avLst>
              <a:gd name="adj1" fmla="val 92537"/>
            </a:avLst>
          </a:prstGeom>
          <a:ln w="28575">
            <a:solidFill>
              <a:schemeClr val="bg1"/>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E4D1DEAE-7AAB-4FA5-9AC7-CEF254DF6C1E}"/>
              </a:ext>
            </a:extLst>
          </p:cNvPr>
          <p:cNvCxnSpPr>
            <a:cxnSpLocks/>
          </p:cNvCxnSpPr>
          <p:nvPr/>
        </p:nvCxnSpPr>
        <p:spPr>
          <a:xfrm>
            <a:off x="7983123" y="4427042"/>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Tracing/Lighting the </a:t>
            </a:r>
            <a:r>
              <a:rPr lang="en-US" dirty="0" err="1">
                <a:solidFill>
                  <a:schemeClr val="bg2"/>
                </a:solidFill>
                <a:latin typeface="Courier New" panose="02070309020205020404" pitchFamily="49" charset="0"/>
                <a:cs typeface="Courier New" panose="02070309020205020404" pitchFamily="49" charset="0"/>
              </a:rPr>
              <a:t>addi</a:t>
            </a:r>
            <a:r>
              <a:rPr lang="en-US" dirty="0"/>
              <a:t> Datapath</a:t>
            </a:r>
            <a:endParaRPr lang="en-US" dirty="0">
              <a:solidFill>
                <a:schemeClr val="bg2"/>
              </a:solidFill>
              <a:latin typeface="Courier New" panose="02070309020205020404" pitchFamily="49" charset="0"/>
              <a:cs typeface="Courier New" panose="02070309020205020404" pitchFamily="49" charset="0"/>
            </a:endParaRP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3C014DA4-D84B-41C9-9809-76936069E596}"/>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[24:20]</a:t>
            </a:r>
          </a:p>
        </p:txBody>
      </p:sp>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A5D422CF-1692-106D-093A-8F6E171C79D9}"/>
              </a:ext>
            </a:extLst>
          </p:cNvPr>
          <p:cNvCxnSpPr>
            <a:cxnSpLocks/>
          </p:cNvCxnSpPr>
          <p:nvPr/>
        </p:nvCxnSpPr>
        <p:spPr>
          <a:xfrm flipV="1">
            <a:off x="3187909" y="5013221"/>
            <a:ext cx="914400"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908607ED-5082-B8EB-0CB6-ED344CA1BE73}"/>
              </a:ext>
            </a:extLst>
          </p:cNvPr>
          <p:cNvCxnSpPr>
            <a:cxnSpLocks/>
          </p:cNvCxnSpPr>
          <p:nvPr/>
        </p:nvCxnSpPr>
        <p:spPr>
          <a:xfrm flipV="1">
            <a:off x="4408736" y="5301220"/>
            <a:ext cx="0" cy="23626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77D15A79-CBAA-3476-E953-9E88EC542CAD}"/>
              </a:ext>
            </a:extLst>
          </p:cNvPr>
          <p:cNvCxnSpPr>
            <a:cxnSpLocks/>
          </p:cNvCxnSpPr>
          <p:nvPr/>
        </p:nvCxnSpPr>
        <p:spPr>
          <a:xfrm flipV="1">
            <a:off x="7883379" y="4657965"/>
            <a:ext cx="0" cy="87951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30435E35-829A-9B0E-3C1B-8AC96951ACA1}"/>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747081"/>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13" name="TextBox 12">
            <a:extLst>
              <a:ext uri="{FF2B5EF4-FFF2-40B4-BE49-F238E27FC236}">
                <a16:creationId xmlns:a16="http://schemas.microsoft.com/office/drawing/2014/main" id="{EA1D8640-1BD8-BEED-DD26-8BB1044FBB16}"/>
              </a:ext>
            </a:extLst>
          </p:cNvPr>
          <p:cNvSpPr txBox="1"/>
          <p:nvPr/>
        </p:nvSpPr>
        <p:spPr>
          <a:xfrm>
            <a:off x="4789384" y="4884927"/>
            <a:ext cx="949299"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imm</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5" name="TextBox 154">
            <a:extLst>
              <a:ext uri="{FF2B5EF4-FFF2-40B4-BE49-F238E27FC236}">
                <a16:creationId xmlns:a16="http://schemas.microsoft.com/office/drawing/2014/main" id="{805FC406-05B2-8242-650C-D6E9D3BC10DC}"/>
              </a:ext>
            </a:extLst>
          </p:cNvPr>
          <p:cNvSpPr txBox="1"/>
          <p:nvPr/>
        </p:nvSpPr>
        <p:spPr>
          <a:xfrm>
            <a:off x="4062897" y="5552119"/>
            <a:ext cx="817853" cy="304314"/>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ImmSel</a:t>
            </a:r>
            <a:endParaRPr lang="en-US" sz="1600" dirty="0">
              <a:solidFill>
                <a:schemeClr val="accent3"/>
              </a:solidFill>
              <a:latin typeface="18 VAG Rounded Light   02390" pitchFamily="2" charset="0"/>
            </a:endParaRP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04" y="5554208"/>
            <a:ext cx="885179" cy="513602"/>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61" name="TextBox 160">
            <a:extLst>
              <a:ext uri="{FF2B5EF4-FFF2-40B4-BE49-F238E27FC236}">
                <a16:creationId xmlns:a16="http://schemas.microsoft.com/office/drawing/2014/main" id="{3632A612-D2B9-ADCD-8A02-64FC0648A297}"/>
              </a:ext>
            </a:extLst>
          </p:cNvPr>
          <p:cNvSpPr txBox="1"/>
          <p:nvPr/>
        </p:nvSpPr>
        <p:spPr>
          <a:xfrm>
            <a:off x="7558332" y="5524627"/>
            <a:ext cx="449161" cy="251351"/>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p:txBody>
      </p:sp>
      <p:sp>
        <p:nvSpPr>
          <p:cNvPr id="163" name="TextBox 162">
            <a:extLst>
              <a:ext uri="{FF2B5EF4-FFF2-40B4-BE49-F238E27FC236}">
                <a16:creationId xmlns:a16="http://schemas.microsoft.com/office/drawing/2014/main" id="{0D0C1867-1FFD-F311-31BB-7C2A4E3DB4AD}"/>
              </a:ext>
            </a:extLst>
          </p:cNvPr>
          <p:cNvSpPr txBox="1"/>
          <p:nvPr/>
        </p:nvSpPr>
        <p:spPr>
          <a:xfrm>
            <a:off x="8421291" y="5536765"/>
            <a:ext cx="702436" cy="277833"/>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bg1"/>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 name="Trapezoid 13">
            <a:extLst>
              <a:ext uri="{FF2B5EF4-FFF2-40B4-BE49-F238E27FC236}">
                <a16:creationId xmlns:a16="http://schemas.microsoft.com/office/drawing/2014/main" id="{1FA82655-74D3-4483-7C00-4AA72A5B4B28}"/>
              </a:ext>
            </a:extLst>
          </p:cNvPr>
          <p:cNvSpPr/>
          <p:nvPr/>
        </p:nvSpPr>
        <p:spPr>
          <a:xfrm rot="5400000">
            <a:off x="7564091" y="430979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34" name="Rounded Rectangle 33">
            <a:extLst>
              <a:ext uri="{FF2B5EF4-FFF2-40B4-BE49-F238E27FC236}">
                <a16:creationId xmlns:a16="http://schemas.microsoft.com/office/drawing/2014/main" id="{5FF65934-C540-D4EB-5E26-A7998F695809}"/>
              </a:ext>
            </a:extLst>
          </p:cNvPr>
          <p:cNvSpPr/>
          <p:nvPr/>
        </p:nvSpPr>
        <p:spPr>
          <a:xfrm>
            <a:off x="4095066" y="4684066"/>
            <a:ext cx="734547" cy="615137"/>
          </a:xfrm>
          <a:prstGeom prst="roundRect">
            <a:avLst/>
          </a:prstGeom>
          <a:solidFill>
            <a:srgbClr val="011223"/>
          </a:solid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bg1"/>
                </a:solidFill>
                <a:latin typeface="18 VAG Rounded Light   02390" pitchFamily="2" charset="0"/>
              </a:rPr>
              <a:t>Imm</a:t>
            </a:r>
            <a:r>
              <a:rPr lang="en-US" sz="1400" dirty="0">
                <a:solidFill>
                  <a:schemeClr val="bg1"/>
                </a:solidFill>
                <a:latin typeface="18 VAG Rounded Light   02390" pitchFamily="2" charset="0"/>
              </a:rPr>
              <a:t>. Gen</a:t>
            </a:r>
          </a:p>
        </p:txBody>
      </p: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19" name="Freeform 318">
            <a:extLst>
              <a:ext uri="{FF2B5EF4-FFF2-40B4-BE49-F238E27FC236}">
                <a16:creationId xmlns:a16="http://schemas.microsoft.com/office/drawing/2014/main" id="{50D48F20-2317-959C-0E0D-67B0974EEDE2}"/>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3" name="TextBox 2">
            <a:extLst>
              <a:ext uri="{FF2B5EF4-FFF2-40B4-BE49-F238E27FC236}">
                <a16:creationId xmlns:a16="http://schemas.microsoft.com/office/drawing/2014/main" id="{96BF62AB-D003-CE6D-95FC-D64854190426}"/>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bg1"/>
              </a:solidFill>
              <a:latin typeface="18 VAG Rounded Light   02390" pitchFamily="2" charset="0"/>
            </a:endParaRPr>
          </a:p>
        </p:txBody>
      </p:sp>
      <p:cxnSp>
        <p:nvCxnSpPr>
          <p:cNvPr id="5" name="Straight Arrow Connector 4">
            <a:extLst>
              <a:ext uri="{FF2B5EF4-FFF2-40B4-BE49-F238E27FC236}">
                <a16:creationId xmlns:a16="http://schemas.microsoft.com/office/drawing/2014/main" id="{E68353A1-9BC2-8230-F13A-FF44087243AD}"/>
              </a:ext>
            </a:extLst>
          </p:cNvPr>
          <p:cNvCxnSpPr>
            <a:cxnSpLocks/>
          </p:cNvCxnSpPr>
          <p:nvPr/>
        </p:nvCxnSpPr>
        <p:spPr>
          <a:xfrm>
            <a:off x="6261052" y="4241300"/>
            <a:ext cx="1484877"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5D2FDB-A24E-2C02-9670-E22393C0534C}"/>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50" name="TextBox 49">
            <a:extLst>
              <a:ext uri="{FF2B5EF4-FFF2-40B4-BE49-F238E27FC236}">
                <a16:creationId xmlns:a16="http://schemas.microsoft.com/office/drawing/2014/main" id="{CD0B220B-263C-D1ED-6CE8-90F0C0D10B0D}"/>
              </a:ext>
            </a:extLst>
          </p:cNvPr>
          <p:cNvSpPr txBox="1"/>
          <p:nvPr/>
        </p:nvSpPr>
        <p:spPr>
          <a:xfrm>
            <a:off x="1740001" y="3662940"/>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cxnSp>
        <p:nvCxnSpPr>
          <p:cNvPr id="60" name="Straight Arrow Connector 59">
            <a:extLst>
              <a:ext uri="{FF2B5EF4-FFF2-40B4-BE49-F238E27FC236}">
                <a16:creationId xmlns:a16="http://schemas.microsoft.com/office/drawing/2014/main" id="{183C312F-A3A0-310E-0D52-F621E891E5A7}"/>
              </a:ext>
            </a:extLst>
          </p:cNvPr>
          <p:cNvCxnSpPr>
            <a:cxnSpLocks/>
          </p:cNvCxnSpPr>
          <p:nvPr/>
        </p:nvCxnSpPr>
        <p:spPr>
          <a:xfrm>
            <a:off x="7996240" y="4431194"/>
            <a:ext cx="301752" cy="149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1" name="Freeform 60">
            <a:extLst>
              <a:ext uri="{FF2B5EF4-FFF2-40B4-BE49-F238E27FC236}">
                <a16:creationId xmlns:a16="http://schemas.microsoft.com/office/drawing/2014/main" id="{6570C08D-F85D-7767-D2B9-3D3341743EEF}"/>
              </a:ext>
            </a:extLst>
          </p:cNvPr>
          <p:cNvSpPr/>
          <p:nvPr/>
        </p:nvSpPr>
        <p:spPr>
          <a:xfrm>
            <a:off x="7685590" y="4433105"/>
            <a:ext cx="405114" cy="94053"/>
          </a:xfrm>
          <a:custGeom>
            <a:avLst/>
            <a:gdLst>
              <a:gd name="connsiteX0" fmla="*/ 0 w 405114"/>
              <a:gd name="connsiteY0" fmla="*/ 150471 h 162045"/>
              <a:gd name="connsiteX1" fmla="*/ 57873 w 405114"/>
              <a:gd name="connsiteY1" fmla="*/ 162045 h 162045"/>
              <a:gd name="connsiteX2" fmla="*/ 104172 w 405114"/>
              <a:gd name="connsiteY2" fmla="*/ 150471 h 162045"/>
              <a:gd name="connsiteX3" fmla="*/ 208344 w 405114"/>
              <a:gd name="connsiteY3" fmla="*/ 92597 h 162045"/>
              <a:gd name="connsiteX4" fmla="*/ 254643 w 405114"/>
              <a:gd name="connsiteY4" fmla="*/ 46298 h 162045"/>
              <a:gd name="connsiteX5" fmla="*/ 358815 w 405114"/>
              <a:gd name="connsiteY5" fmla="*/ 0 h 162045"/>
              <a:gd name="connsiteX6" fmla="*/ 405114 w 405114"/>
              <a:gd name="connsiteY6" fmla="*/ 0 h 16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4" h="162045">
                <a:moveTo>
                  <a:pt x="0" y="150471"/>
                </a:moveTo>
                <a:cubicBezTo>
                  <a:pt x="19291" y="154329"/>
                  <a:pt x="38200" y="162045"/>
                  <a:pt x="57873" y="162045"/>
                </a:cubicBezTo>
                <a:cubicBezTo>
                  <a:pt x="73781" y="162045"/>
                  <a:pt x="88876" y="154841"/>
                  <a:pt x="104172" y="150471"/>
                </a:cubicBezTo>
                <a:cubicBezTo>
                  <a:pt x="144925" y="138827"/>
                  <a:pt x="175184" y="125757"/>
                  <a:pt x="208344" y="92597"/>
                </a:cubicBezTo>
                <a:cubicBezTo>
                  <a:pt x="223777" y="77164"/>
                  <a:pt x="236483" y="58405"/>
                  <a:pt x="254643" y="46298"/>
                </a:cubicBezTo>
                <a:cubicBezTo>
                  <a:pt x="286113" y="25318"/>
                  <a:pt x="317492" y="0"/>
                  <a:pt x="358815" y="0"/>
                </a:cubicBezTo>
                <a:lnTo>
                  <a:pt x="405114" y="0"/>
                </a:lnTo>
              </a:path>
            </a:pathLst>
          </a:custGeom>
          <a:noFill/>
          <a:ln w="57150">
            <a:solidFill>
              <a:schemeClr val="accent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59" name="Group 458">
            <a:extLst>
              <a:ext uri="{FF2B5EF4-FFF2-40B4-BE49-F238E27FC236}">
                <a16:creationId xmlns:a16="http://schemas.microsoft.com/office/drawing/2014/main" id="{A0EA4394-E7E0-C0FE-AF54-AF787C6E3EE2}"/>
              </a:ext>
            </a:extLst>
          </p:cNvPr>
          <p:cNvGrpSpPr/>
          <p:nvPr/>
        </p:nvGrpSpPr>
        <p:grpSpPr>
          <a:xfrm>
            <a:off x="3766321" y="2375192"/>
            <a:ext cx="7379208" cy="1592748"/>
            <a:chOff x="3766321" y="2375192"/>
            <a:chExt cx="7379208" cy="1592748"/>
          </a:xfrm>
        </p:grpSpPr>
        <p:grpSp>
          <p:nvGrpSpPr>
            <p:cNvPr id="460" name="Group 459">
              <a:extLst>
                <a:ext uri="{FF2B5EF4-FFF2-40B4-BE49-F238E27FC236}">
                  <a16:creationId xmlns:a16="http://schemas.microsoft.com/office/drawing/2014/main" id="{10EE1678-1FBF-3563-0E3E-71E65667D8D6}"/>
                </a:ext>
              </a:extLst>
            </p:cNvPr>
            <p:cNvGrpSpPr/>
            <p:nvPr/>
          </p:nvGrpSpPr>
          <p:grpSpPr>
            <a:xfrm>
              <a:off x="3766321" y="2384802"/>
              <a:ext cx="7379208" cy="657210"/>
              <a:chOff x="3766321" y="2384802"/>
              <a:chExt cx="7379208" cy="657210"/>
            </a:xfrm>
          </p:grpSpPr>
          <p:cxnSp>
            <p:nvCxnSpPr>
              <p:cNvPr id="462" name="Straight Connector 461">
                <a:extLst>
                  <a:ext uri="{FF2B5EF4-FFF2-40B4-BE49-F238E27FC236}">
                    <a16:creationId xmlns:a16="http://schemas.microsoft.com/office/drawing/2014/main" id="{3326E8A9-E726-6F6C-6A60-9C0D2DCC98C3}"/>
                  </a:ext>
                </a:extLst>
              </p:cNvPr>
              <p:cNvCxnSpPr/>
              <p:nvPr/>
            </p:nvCxnSpPr>
            <p:spPr>
              <a:xfrm>
                <a:off x="3766321" y="2384802"/>
                <a:ext cx="7379208" cy="0"/>
              </a:xfrm>
              <a:prstGeom prst="line">
                <a:avLst/>
              </a:prstGeom>
              <a:ln w="57150">
                <a:solidFill>
                  <a:schemeClr val="accent4"/>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3" name="Elbow Connector 462">
                <a:extLst>
                  <a:ext uri="{FF2B5EF4-FFF2-40B4-BE49-F238E27FC236}">
                    <a16:creationId xmlns:a16="http://schemas.microsoft.com/office/drawing/2014/main" id="{BD682324-99A1-9E14-9FF6-B184939CBE76}"/>
                  </a:ext>
                </a:extLst>
              </p:cNvPr>
              <p:cNvCxnSpPr>
                <a:cxnSpLocks/>
              </p:cNvCxnSpPr>
              <p:nvPr/>
            </p:nvCxnSpPr>
            <p:spPr>
              <a:xfrm rot="16200000" flipH="1">
                <a:off x="3970539" y="2216906"/>
                <a:ext cx="657210" cy="993002"/>
              </a:xfrm>
              <a:prstGeom prst="bentConnector2">
                <a:avLst/>
              </a:prstGeom>
              <a:ln w="5715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1" name="Elbow Connector 460">
              <a:extLst>
                <a:ext uri="{FF2B5EF4-FFF2-40B4-BE49-F238E27FC236}">
                  <a16:creationId xmlns:a16="http://schemas.microsoft.com/office/drawing/2014/main" id="{861B31DB-036C-56A5-406D-94FAD5208F99}"/>
                </a:ext>
              </a:extLst>
            </p:cNvPr>
            <p:cNvCxnSpPr>
              <a:cxnSpLocks/>
            </p:cNvCxnSpPr>
            <p:nvPr/>
          </p:nvCxnSpPr>
          <p:spPr>
            <a:xfrm flipV="1">
              <a:off x="8861193" y="2375192"/>
              <a:ext cx="2276158" cy="1592748"/>
            </a:xfrm>
            <a:prstGeom prst="bentConnector3">
              <a:avLst>
                <a:gd name="adj1" fmla="val 99625"/>
              </a:avLst>
            </a:prstGeom>
            <a:ln w="57150">
              <a:solidFill>
                <a:schemeClr val="accent4"/>
              </a:solidFill>
              <a:tailEnd type="none"/>
            </a:ln>
          </p:spPr>
          <p:style>
            <a:lnRef idx="1">
              <a:schemeClr val="accent1"/>
            </a:lnRef>
            <a:fillRef idx="0">
              <a:schemeClr val="accent1"/>
            </a:fillRef>
            <a:effectRef idx="0">
              <a:schemeClr val="accent1"/>
            </a:effectRef>
            <a:fontRef idx="minor">
              <a:schemeClr val="tx1"/>
            </a:fontRef>
          </p:style>
        </p:cxnSp>
      </p:grpSp>
      <p:cxnSp>
        <p:nvCxnSpPr>
          <p:cNvPr id="477" name="Straight Arrow Connector 476">
            <a:extLst>
              <a:ext uri="{FF2B5EF4-FFF2-40B4-BE49-F238E27FC236}">
                <a16:creationId xmlns:a16="http://schemas.microsoft.com/office/drawing/2014/main" id="{55A1D23C-98A6-C877-632A-490F50B21AC0}"/>
              </a:ext>
            </a:extLst>
          </p:cNvPr>
          <p:cNvCxnSpPr>
            <a:cxnSpLocks/>
          </p:cNvCxnSpPr>
          <p:nvPr/>
        </p:nvCxnSpPr>
        <p:spPr>
          <a:xfrm>
            <a:off x="6246032" y="3676635"/>
            <a:ext cx="2048256" cy="0"/>
          </a:xfrm>
          <a:prstGeom prst="straightConnector1">
            <a:avLst/>
          </a:prstGeom>
          <a:ln w="57150">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3ED36F86-4DD1-3F58-0B1A-40F91223ED4E}"/>
              </a:ext>
            </a:extLst>
          </p:cNvPr>
          <p:cNvSpPr txBox="1"/>
          <p:nvPr/>
        </p:nvSpPr>
        <p:spPr>
          <a:xfrm>
            <a:off x="2513699" y="5984491"/>
            <a:ext cx="7042043" cy="622093"/>
          </a:xfrm>
          <a:prstGeom prst="rect">
            <a:avLst/>
          </a:prstGeom>
          <a:solidFill>
            <a:schemeClr val="accent3"/>
          </a:solidFill>
        </p:spPr>
        <p:txBody>
          <a:bodyPr wrap="square" rtlCol="0">
            <a:spAutoFit/>
          </a:bodyPr>
          <a:lstStyle/>
          <a:p>
            <a:pPr algn="l">
              <a:lnSpc>
                <a:spcPct val="95000"/>
              </a:lnSpc>
            </a:pPr>
            <a:r>
              <a:rPr lang="en-US" sz="1800" dirty="0">
                <a:latin typeface="18 VAG Rounded Light   02390" pitchFamily="2" charset="0"/>
              </a:rPr>
              <a:t>Data </a:t>
            </a:r>
            <a:r>
              <a:rPr lang="en-US" sz="1800" b="1" dirty="0" err="1">
                <a:latin typeface="Courier New" panose="02070309020205020404" pitchFamily="49" charset="0"/>
                <a:cs typeface="Courier New" panose="02070309020205020404" pitchFamily="49" charset="0"/>
              </a:rPr>
              <a:t>inst</a:t>
            </a:r>
            <a:r>
              <a:rPr lang="en-US" sz="1800" b="1" dirty="0">
                <a:latin typeface="Courier New" panose="02070309020205020404" pitchFamily="49" charset="0"/>
                <a:cs typeface="Courier New" panose="02070309020205020404" pitchFamily="49" charset="0"/>
              </a:rPr>
              <a:t>[24:20]</a:t>
            </a:r>
            <a:r>
              <a:rPr lang="en-US" sz="1800" dirty="0">
                <a:latin typeface="18 VAG Rounded Light   02390" pitchFamily="2" charset="0"/>
              </a:rPr>
              <a:t> </a:t>
            </a:r>
            <a:r>
              <a:rPr lang="en-US" sz="1800" i="1" dirty="0">
                <a:latin typeface="18 VAG Rounded Light   02390" pitchFamily="2" charset="0"/>
              </a:rPr>
              <a:t>still</a:t>
            </a:r>
            <a:r>
              <a:rPr lang="en-US" sz="1800" dirty="0">
                <a:latin typeface="18 VAG Rounded Light   02390" pitchFamily="2" charset="0"/>
              </a:rPr>
              <a:t> </a:t>
            </a:r>
            <a:r>
              <a:rPr lang="en-US" sz="1800" i="1" dirty="0">
                <a:latin typeface="18 VAG Rounded Light   02390" pitchFamily="2" charset="0"/>
              </a:rPr>
              <a:t>feeds into </a:t>
            </a:r>
            <a:r>
              <a:rPr lang="en-US" sz="1800" b="1" dirty="0">
                <a:latin typeface="Courier New" panose="02070309020205020404" pitchFamily="49" charset="0"/>
                <a:cs typeface="Courier New" panose="02070309020205020404" pitchFamily="49" charset="0"/>
              </a:rPr>
              <a:t>Reg[]</a:t>
            </a:r>
            <a:r>
              <a:rPr lang="en-US" sz="1800" dirty="0">
                <a:latin typeface="18 VAG Rounded Light   02390" pitchFamily="2" charset="0"/>
              </a:rPr>
              <a:t>, which </a:t>
            </a:r>
            <a:r>
              <a:rPr lang="en-US" sz="1800" i="1" dirty="0">
                <a:latin typeface="18 VAG Rounded Light   02390" pitchFamily="2" charset="0"/>
              </a:rPr>
              <a:t>still outputs </a:t>
            </a:r>
            <a:r>
              <a:rPr lang="en-US" sz="1800" b="1" dirty="0">
                <a:latin typeface="Courier New" panose="02070309020205020404" pitchFamily="49" charset="0"/>
                <a:cs typeface="Courier New" panose="02070309020205020404" pitchFamily="49" charset="0"/>
              </a:rPr>
              <a:t>R[rs2]</a:t>
            </a:r>
            <a:r>
              <a:rPr lang="en-US" sz="1800" dirty="0">
                <a:latin typeface="18 VAG Rounded Light   02390" pitchFamily="2" charset="0"/>
              </a:rPr>
              <a:t>.</a:t>
            </a:r>
          </a:p>
          <a:p>
            <a:pPr algn="l">
              <a:lnSpc>
                <a:spcPct val="95000"/>
              </a:lnSpc>
            </a:pPr>
            <a:r>
              <a:rPr lang="en-US" sz="1800" dirty="0">
                <a:latin typeface="18 VAG Rounded Light   02390" pitchFamily="2" charset="0"/>
              </a:rPr>
              <a:t>However, control </a:t>
            </a:r>
            <a:r>
              <a:rPr lang="en-US" sz="1800" b="1" dirty="0" err="1">
                <a:latin typeface="Courier New" panose="02070309020205020404" pitchFamily="49" charset="0"/>
                <a:cs typeface="Courier New" panose="02070309020205020404" pitchFamily="49" charset="0"/>
              </a:rPr>
              <a:t>Bsel</a:t>
            </a:r>
            <a:r>
              <a:rPr lang="en-US" sz="1800" b="1" dirty="0">
                <a:latin typeface="Courier New" panose="02070309020205020404" pitchFamily="49" charset="0"/>
                <a:cs typeface="Courier New" panose="02070309020205020404" pitchFamily="49" charset="0"/>
              </a:rPr>
              <a:t>=1</a:t>
            </a:r>
            <a:r>
              <a:rPr lang="en-US" sz="1800" dirty="0">
                <a:latin typeface="18 VAG Rounded Light   02390" pitchFamily="2" charset="0"/>
              </a:rPr>
              <a:t> means </a:t>
            </a:r>
            <a:r>
              <a:rPr lang="en-US" sz="1800" b="1" dirty="0">
                <a:latin typeface="Courier New" panose="02070309020205020404" pitchFamily="49" charset="0"/>
                <a:cs typeface="Courier New" panose="02070309020205020404" pitchFamily="49" charset="0"/>
              </a:rPr>
              <a:t>R[rs2]</a:t>
            </a:r>
            <a:r>
              <a:rPr lang="en-US" sz="1800" dirty="0">
                <a:latin typeface="18 VAG Rounded Light   02390" pitchFamily="2" charset="0"/>
              </a:rPr>
              <a:t> data line is </a:t>
            </a:r>
            <a:r>
              <a:rPr lang="en-US" sz="1800" i="1" dirty="0">
                <a:latin typeface="18 VAG Rounded Light   02390" pitchFamily="2" charset="0"/>
              </a:rPr>
              <a:t>ignored</a:t>
            </a:r>
            <a:r>
              <a:rPr lang="en-US" sz="1800" dirty="0">
                <a:latin typeface="18 VAG Rounded Light   02390" pitchFamily="2" charset="0"/>
              </a:rPr>
              <a:t>.</a:t>
            </a:r>
          </a:p>
        </p:txBody>
      </p:sp>
      <p:sp>
        <p:nvSpPr>
          <p:cNvPr id="483" name="TextBox 482">
            <a:extLst>
              <a:ext uri="{FF2B5EF4-FFF2-40B4-BE49-F238E27FC236}">
                <a16:creationId xmlns:a16="http://schemas.microsoft.com/office/drawing/2014/main" id="{B1666656-08E2-6996-A9CE-1772584D8B04}"/>
              </a:ext>
            </a:extLst>
          </p:cNvPr>
          <p:cNvSpPr txBox="1"/>
          <p:nvPr/>
        </p:nvSpPr>
        <p:spPr>
          <a:xfrm>
            <a:off x="293424" y="1001583"/>
            <a:ext cx="2639992" cy="646331"/>
          </a:xfrm>
          <a:prstGeom prst="rect">
            <a:avLst/>
          </a:prstGeom>
          <a:noFill/>
        </p:spPr>
        <p:txBody>
          <a:bodyPr wrap="square" rtlCol="0">
            <a:spAutoFit/>
          </a:bodyPr>
          <a:lstStyle/>
          <a:p>
            <a:pPr algn="l"/>
            <a:r>
              <a:rPr lang="en-US" sz="1800" dirty="0">
                <a:solidFill>
                  <a:schemeClr val="accent2"/>
                </a:solidFill>
                <a:latin typeface="18 VAG Rounded Light   02390" pitchFamily="2" charset="0"/>
              </a:rPr>
              <a:t>Increment PC to next instruction.</a:t>
            </a:r>
          </a:p>
        </p:txBody>
      </p:sp>
      <p:sp>
        <p:nvSpPr>
          <p:cNvPr id="484" name="TextBox 483">
            <a:extLst>
              <a:ext uri="{FF2B5EF4-FFF2-40B4-BE49-F238E27FC236}">
                <a16:creationId xmlns:a16="http://schemas.microsoft.com/office/drawing/2014/main" id="{A8BDDB36-B185-0572-9D6B-9856F9B13AAB}"/>
              </a:ext>
            </a:extLst>
          </p:cNvPr>
          <p:cNvSpPr txBox="1"/>
          <p:nvPr/>
        </p:nvSpPr>
        <p:spPr>
          <a:xfrm>
            <a:off x="10229952" y="998582"/>
            <a:ext cx="1907102" cy="1323439"/>
          </a:xfrm>
          <a:prstGeom prst="rect">
            <a:avLst/>
          </a:prstGeom>
          <a:noFill/>
        </p:spPr>
        <p:txBody>
          <a:bodyPr wrap="square" rtlCol="0">
            <a:spAutoFit/>
          </a:bodyPr>
          <a:lstStyle/>
          <a:p>
            <a:pPr algn="l"/>
            <a:r>
              <a:rPr lang="en-US" sz="2000" dirty="0">
                <a:solidFill>
                  <a:schemeClr val="accent4"/>
                </a:solidFill>
                <a:latin typeface="18 VAG Rounded Light   02390" pitchFamily="2" charset="0"/>
              </a:rPr>
              <a:t>Write ALU output to destination register.</a:t>
            </a:r>
          </a:p>
        </p:txBody>
      </p:sp>
      <p:sp>
        <p:nvSpPr>
          <p:cNvPr id="485" name="TextBox 484">
            <a:extLst>
              <a:ext uri="{FF2B5EF4-FFF2-40B4-BE49-F238E27FC236}">
                <a16:creationId xmlns:a16="http://schemas.microsoft.com/office/drawing/2014/main" id="{0F29BF5A-B6C6-6BF1-F082-AA446956A51B}"/>
              </a:ext>
            </a:extLst>
          </p:cNvPr>
          <p:cNvSpPr txBox="1"/>
          <p:nvPr/>
        </p:nvSpPr>
        <p:spPr>
          <a:xfrm>
            <a:off x="6917336" y="998582"/>
            <a:ext cx="2356549" cy="1144929"/>
          </a:xfrm>
          <a:prstGeom prst="rect">
            <a:avLst/>
          </a:prstGeom>
          <a:noFill/>
        </p:spPr>
        <p:txBody>
          <a:bodyPr wrap="square" rtlCol="0">
            <a:spAutoFit/>
          </a:bodyPr>
          <a:lstStyle/>
          <a:p>
            <a:pPr algn="l">
              <a:lnSpc>
                <a:spcPct val="95000"/>
              </a:lnSpc>
            </a:pPr>
            <a:r>
              <a:rPr lang="en-US" sz="1800" dirty="0">
                <a:solidFill>
                  <a:schemeClr val="accent1"/>
                </a:solidFill>
                <a:latin typeface="18 VAG Rounded Light   02390" pitchFamily="2" charset="0"/>
              </a:rPr>
              <a:t>Control line </a:t>
            </a:r>
            <a:r>
              <a:rPr lang="en-US" sz="1800" dirty="0" err="1">
                <a:solidFill>
                  <a:schemeClr val="accent1"/>
                </a:solidFill>
                <a:latin typeface="18 VAG Rounded Light   02390" pitchFamily="2" charset="0"/>
              </a:rPr>
              <a:t>Bsel</a:t>
            </a:r>
            <a:r>
              <a:rPr lang="en-US" sz="1800" dirty="0">
                <a:solidFill>
                  <a:schemeClr val="accent1"/>
                </a:solidFill>
                <a:latin typeface="18 VAG Rounded Light   02390" pitchFamily="2" charset="0"/>
              </a:rPr>
              <a:t>=1 selects the generated immediate </a:t>
            </a:r>
            <a:r>
              <a:rPr lang="en-US" sz="1800" b="1" dirty="0" err="1">
                <a:solidFill>
                  <a:schemeClr val="accent1"/>
                </a:solidFill>
                <a:latin typeface="Courier New" panose="02070309020205020404" pitchFamily="49" charset="0"/>
                <a:cs typeface="Courier New" panose="02070309020205020404" pitchFamily="49" charset="0"/>
              </a:rPr>
              <a:t>imm</a:t>
            </a:r>
            <a:r>
              <a:rPr lang="en-US" sz="1800" dirty="0">
                <a:solidFill>
                  <a:schemeClr val="accent1"/>
                </a:solidFill>
                <a:latin typeface="18 VAG Rounded Light   02390" pitchFamily="2" charset="0"/>
              </a:rPr>
              <a:t> for ALU input B.</a:t>
            </a:r>
          </a:p>
        </p:txBody>
      </p:sp>
      <p:sp>
        <p:nvSpPr>
          <p:cNvPr id="486" name="TextBox 485">
            <a:extLst>
              <a:ext uri="{FF2B5EF4-FFF2-40B4-BE49-F238E27FC236}">
                <a16:creationId xmlns:a16="http://schemas.microsoft.com/office/drawing/2014/main" id="{06305F79-2EB8-D107-1711-E4B4124B56F3}"/>
              </a:ext>
            </a:extLst>
          </p:cNvPr>
          <p:cNvSpPr txBox="1"/>
          <p:nvPr/>
        </p:nvSpPr>
        <p:spPr>
          <a:xfrm>
            <a:off x="3118252" y="1001582"/>
            <a:ext cx="2664586" cy="1147897"/>
          </a:xfrm>
          <a:prstGeom prst="rect">
            <a:avLst/>
          </a:prstGeom>
          <a:noFill/>
        </p:spPr>
        <p:txBody>
          <a:bodyPr wrap="square" rtlCol="0">
            <a:spAutoFit/>
          </a:bodyPr>
          <a:lstStyle/>
          <a:p>
            <a:pPr algn="l">
              <a:lnSpc>
                <a:spcPct val="95000"/>
              </a:lnSpc>
            </a:pPr>
            <a:r>
              <a:rPr lang="en-US" sz="1800" i="1" dirty="0">
                <a:solidFill>
                  <a:schemeClr val="accent5"/>
                </a:solidFill>
                <a:latin typeface="18 VAG Rounded Light   02390" pitchFamily="2" charset="0"/>
              </a:rPr>
              <a:t>Immediate Generation Block </a:t>
            </a:r>
            <a:r>
              <a:rPr lang="en-US" sz="1800" dirty="0">
                <a:solidFill>
                  <a:schemeClr val="accent5"/>
                </a:solidFill>
                <a:latin typeface="18 VAG Rounded Light   02390" pitchFamily="2" charset="0"/>
              </a:rPr>
              <a:t>builds a 32-bit immediate </a:t>
            </a:r>
            <a:r>
              <a:rPr lang="en-US" sz="1800" b="1" dirty="0" err="1">
                <a:solidFill>
                  <a:schemeClr val="accent5"/>
                </a:solidFill>
                <a:latin typeface="Courier New" panose="02070309020205020404" pitchFamily="49" charset="0"/>
                <a:cs typeface="Courier New" panose="02070309020205020404" pitchFamily="49" charset="0"/>
              </a:rPr>
              <a:t>imm</a:t>
            </a:r>
            <a:r>
              <a:rPr lang="en-US" sz="1800" dirty="0">
                <a:solidFill>
                  <a:schemeClr val="accent5"/>
                </a:solidFill>
                <a:latin typeface="18 VAG Rounded Light   02390" pitchFamily="2" charset="0"/>
              </a:rPr>
              <a:t> from instruction bits.</a:t>
            </a:r>
          </a:p>
        </p:txBody>
      </p:sp>
      <p:grpSp>
        <p:nvGrpSpPr>
          <p:cNvPr id="11" name="Group 10">
            <a:extLst>
              <a:ext uri="{FF2B5EF4-FFF2-40B4-BE49-F238E27FC236}">
                <a16:creationId xmlns:a16="http://schemas.microsoft.com/office/drawing/2014/main" id="{7C17E2B2-0FD6-F632-0955-6B76FDE7B3F1}"/>
              </a:ext>
            </a:extLst>
          </p:cNvPr>
          <p:cNvGrpSpPr/>
          <p:nvPr/>
        </p:nvGrpSpPr>
        <p:grpSpPr>
          <a:xfrm>
            <a:off x="3062791" y="3425699"/>
            <a:ext cx="4696255" cy="2111811"/>
            <a:chOff x="3062791" y="3425699"/>
            <a:chExt cx="4696255" cy="2111811"/>
          </a:xfrm>
        </p:grpSpPr>
        <p:grpSp>
          <p:nvGrpSpPr>
            <p:cNvPr id="466" name="Group 465">
              <a:extLst>
                <a:ext uri="{FF2B5EF4-FFF2-40B4-BE49-F238E27FC236}">
                  <a16:creationId xmlns:a16="http://schemas.microsoft.com/office/drawing/2014/main" id="{17B073A7-A87E-BDB8-C84D-E78993E463DB}"/>
                </a:ext>
              </a:extLst>
            </p:cNvPr>
            <p:cNvGrpSpPr/>
            <p:nvPr/>
          </p:nvGrpSpPr>
          <p:grpSpPr>
            <a:xfrm>
              <a:off x="3191225" y="3962068"/>
              <a:ext cx="4567821" cy="1575442"/>
              <a:chOff x="3191225" y="3962068"/>
              <a:chExt cx="4567821" cy="1575442"/>
            </a:xfrm>
          </p:grpSpPr>
          <p:cxnSp>
            <p:nvCxnSpPr>
              <p:cNvPr id="469" name="Straight Arrow Connector 468">
                <a:extLst>
                  <a:ext uri="{FF2B5EF4-FFF2-40B4-BE49-F238E27FC236}">
                    <a16:creationId xmlns:a16="http://schemas.microsoft.com/office/drawing/2014/main" id="{BEDCB37D-730D-EDEE-17E5-C8F1E5B2A9B1}"/>
                  </a:ext>
                </a:extLst>
              </p:cNvPr>
              <p:cNvCxnSpPr/>
              <p:nvPr/>
            </p:nvCxnSpPr>
            <p:spPr>
              <a:xfrm>
                <a:off x="3193946" y="3962068"/>
                <a:ext cx="0" cy="1575442"/>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8D059919-1CE8-3933-9A12-92631AB9B0FF}"/>
                  </a:ext>
                </a:extLst>
              </p:cNvPr>
              <p:cNvCxnSpPr>
                <a:cxnSpLocks/>
              </p:cNvCxnSpPr>
              <p:nvPr/>
            </p:nvCxnSpPr>
            <p:spPr>
              <a:xfrm flipV="1">
                <a:off x="3191225" y="5015025"/>
                <a:ext cx="923544" cy="0"/>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471" name="Elbow Connector 470">
                <a:extLst>
                  <a:ext uri="{FF2B5EF4-FFF2-40B4-BE49-F238E27FC236}">
                    <a16:creationId xmlns:a16="http://schemas.microsoft.com/office/drawing/2014/main" id="{B4990C4D-8CC5-DD29-5197-05B16BC9BAC4}"/>
                  </a:ext>
                </a:extLst>
              </p:cNvPr>
              <p:cNvCxnSpPr>
                <a:cxnSpLocks/>
              </p:cNvCxnSpPr>
              <p:nvPr/>
            </p:nvCxnSpPr>
            <p:spPr>
              <a:xfrm rot="10800000" flipH="1">
                <a:off x="4822076" y="4530234"/>
                <a:ext cx="2936970" cy="596712"/>
              </a:xfrm>
              <a:prstGeom prst="bentConnector3">
                <a:avLst>
                  <a:gd name="adj1" fmla="val 92537"/>
                </a:avLst>
              </a:prstGeom>
              <a:ln w="57150">
                <a:solidFill>
                  <a:schemeClr val="accent5"/>
                </a:solidFill>
                <a:tailEnd type="triangle" w="med" len="med"/>
              </a:ln>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78F7F27-50B7-8442-3729-F3DD91F07456}"/>
                </a:ext>
              </a:extLst>
            </p:cNvPr>
            <p:cNvGrpSpPr/>
            <p:nvPr/>
          </p:nvGrpSpPr>
          <p:grpSpPr>
            <a:xfrm>
              <a:off x="3062791" y="3425699"/>
              <a:ext cx="1764997" cy="524103"/>
              <a:chOff x="3062789" y="3425699"/>
              <a:chExt cx="1777734" cy="524103"/>
            </a:xfrm>
          </p:grpSpPr>
          <p:grpSp>
            <p:nvGrpSpPr>
              <p:cNvPr id="6" name="Group 5">
                <a:extLst>
                  <a:ext uri="{FF2B5EF4-FFF2-40B4-BE49-F238E27FC236}">
                    <a16:creationId xmlns:a16="http://schemas.microsoft.com/office/drawing/2014/main" id="{24A62533-B74D-5C70-A149-4BA4C76CE68A}"/>
                  </a:ext>
                </a:extLst>
              </p:cNvPr>
              <p:cNvGrpSpPr/>
              <p:nvPr/>
            </p:nvGrpSpPr>
            <p:grpSpPr>
              <a:xfrm>
                <a:off x="3062789" y="3425699"/>
                <a:ext cx="1774643" cy="524103"/>
                <a:chOff x="3062789" y="3425699"/>
                <a:chExt cx="1774643" cy="524103"/>
              </a:xfrm>
            </p:grpSpPr>
            <p:cxnSp>
              <p:nvCxnSpPr>
                <p:cNvPr id="8" name="Elbow Connector 7">
                  <a:extLst>
                    <a:ext uri="{FF2B5EF4-FFF2-40B4-BE49-F238E27FC236}">
                      <a16:creationId xmlns:a16="http://schemas.microsoft.com/office/drawing/2014/main" id="{A8608BA6-FD32-A93E-0C1C-D5335A65067C}"/>
                    </a:ext>
                  </a:extLst>
                </p:cNvPr>
                <p:cNvCxnSpPr>
                  <a:cxnSpLocks/>
                </p:cNvCxnSpPr>
                <p:nvPr/>
              </p:nvCxnSpPr>
              <p:spPr>
                <a:xfrm flipV="1">
                  <a:off x="3062789" y="3425699"/>
                  <a:ext cx="1765694" cy="524103"/>
                </a:xfrm>
                <a:prstGeom prst="bentConnector3">
                  <a:avLst>
                    <a:gd name="adj1" fmla="val 17967"/>
                  </a:avLst>
                </a:prstGeom>
                <a:ln w="57150">
                  <a:solidFill>
                    <a:schemeClr val="accent5"/>
                  </a:solidFill>
                  <a:headEnd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3AD115-1CA9-1F64-7938-45A1466DDCC2}"/>
                    </a:ext>
                  </a:extLst>
                </p:cNvPr>
                <p:cNvCxnSpPr>
                  <a:cxnSpLocks/>
                </p:cNvCxnSpPr>
                <p:nvPr/>
              </p:nvCxnSpPr>
              <p:spPr>
                <a:xfrm>
                  <a:off x="3373043" y="3685038"/>
                  <a:ext cx="1464389" cy="0"/>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A4039E85-309D-685A-8D30-ACEF12713754}"/>
                  </a:ext>
                </a:extLst>
              </p:cNvPr>
              <p:cNvCxnSpPr>
                <a:cxnSpLocks/>
              </p:cNvCxnSpPr>
              <p:nvPr/>
            </p:nvCxnSpPr>
            <p:spPr>
              <a:xfrm>
                <a:off x="3376135" y="3945891"/>
                <a:ext cx="1464388" cy="0"/>
              </a:xfrm>
              <a:prstGeom prst="straightConnector1">
                <a:avLst/>
              </a:prstGeom>
              <a:ln w="57150">
                <a:solidFill>
                  <a:schemeClr val="accent5"/>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56CB08AE-EF84-D361-9009-1D984CAE07F5}"/>
              </a:ext>
            </a:extLst>
          </p:cNvPr>
          <p:cNvSpPr txBox="1"/>
          <p:nvPr/>
        </p:nvSpPr>
        <p:spPr>
          <a:xfrm>
            <a:off x="4062897" y="5552119"/>
            <a:ext cx="817853" cy="520142"/>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ImmSel</a:t>
            </a:r>
            <a:endParaRPr lang="en-US" sz="1600" dirty="0">
              <a:solidFill>
                <a:schemeClr val="accent3"/>
              </a:solidFill>
              <a:latin typeface="18 VAG Rounded Light   02390" pitchFamily="2" charset="0"/>
            </a:endParaRPr>
          </a:p>
          <a:p>
            <a:pPr algn="ctr">
              <a:lnSpc>
                <a:spcPct val="85000"/>
              </a:lnSpc>
            </a:pPr>
            <a:r>
              <a:rPr lang="en-US" sz="1600" b="1" dirty="0">
                <a:solidFill>
                  <a:schemeClr val="accent5"/>
                </a:solidFill>
                <a:latin typeface="Courier New" panose="02070309020205020404" pitchFamily="49" charset="0"/>
                <a:cs typeface="Courier New" panose="02070309020205020404" pitchFamily="49" charset="0"/>
              </a:rPr>
              <a:t>I</a:t>
            </a:r>
          </a:p>
        </p:txBody>
      </p:sp>
      <p:sp>
        <p:nvSpPr>
          <p:cNvPr id="17" name="TextBox 16">
            <a:extLst>
              <a:ext uri="{FF2B5EF4-FFF2-40B4-BE49-F238E27FC236}">
                <a16:creationId xmlns:a16="http://schemas.microsoft.com/office/drawing/2014/main" id="{56D242A0-E8FA-7E72-D9D1-434F5D1CFFC8}"/>
              </a:ext>
            </a:extLst>
          </p:cNvPr>
          <p:cNvSpPr txBox="1"/>
          <p:nvPr/>
        </p:nvSpPr>
        <p:spPr>
          <a:xfrm>
            <a:off x="5333604"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accent4"/>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9" name="TextBox 18">
            <a:extLst>
              <a:ext uri="{FF2B5EF4-FFF2-40B4-BE49-F238E27FC236}">
                <a16:creationId xmlns:a16="http://schemas.microsoft.com/office/drawing/2014/main" id="{19E46055-A94A-08AF-62DE-99BE6654A422}"/>
              </a:ext>
            </a:extLst>
          </p:cNvPr>
          <p:cNvSpPr txBox="1"/>
          <p:nvPr/>
        </p:nvSpPr>
        <p:spPr>
          <a:xfrm>
            <a:off x="7558332" y="5524627"/>
            <a:ext cx="449161" cy="408317"/>
          </a:xfrm>
          <a:prstGeom prst="rect">
            <a:avLst/>
          </a:prstGeom>
          <a:noFill/>
        </p:spPr>
        <p:txBody>
          <a:bodyPr wrap="non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a:p>
            <a:pPr algn="ctr">
              <a:lnSpc>
                <a:spcPct val="85000"/>
              </a:lnSpc>
            </a:pPr>
            <a:r>
              <a:rPr lang="en-US" sz="1200" dirty="0">
                <a:solidFill>
                  <a:schemeClr val="accent1"/>
                </a:solidFill>
                <a:latin typeface="18 VAG Rounded Light   02390" pitchFamily="2" charset="0"/>
              </a:rPr>
              <a:t>1</a:t>
            </a:r>
          </a:p>
        </p:txBody>
      </p:sp>
      <p:sp>
        <p:nvSpPr>
          <p:cNvPr id="22" name="TextBox 21">
            <a:extLst>
              <a:ext uri="{FF2B5EF4-FFF2-40B4-BE49-F238E27FC236}">
                <a16:creationId xmlns:a16="http://schemas.microsoft.com/office/drawing/2014/main" id="{0B2F3760-0073-9212-0898-D7A547D865CA}"/>
              </a:ext>
            </a:extLst>
          </p:cNvPr>
          <p:cNvSpPr txBox="1"/>
          <p:nvPr/>
        </p:nvSpPr>
        <p:spPr>
          <a:xfrm>
            <a:off x="8421291" y="5536765"/>
            <a:ext cx="702436" cy="460960"/>
          </a:xfrm>
          <a:prstGeom prst="rect">
            <a:avLst/>
          </a:prstGeom>
          <a:noFill/>
        </p:spPr>
        <p:txBody>
          <a:bodyPr wrap="none" rtlCol="0">
            <a:spAutoFit/>
          </a:bodyPr>
          <a:lstStyle/>
          <a:p>
            <a:pPr algn="ct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gn="ctr">
              <a:lnSpc>
                <a:spcPct val="85000"/>
              </a:lnSpc>
            </a:pPr>
            <a:r>
              <a:rPr lang="en-US" sz="1400" dirty="0">
                <a:solidFill>
                  <a:schemeClr val="accent1"/>
                </a:solidFill>
                <a:latin typeface="18 VAG Rounded Light   02390" pitchFamily="2" charset="0"/>
              </a:rPr>
              <a:t>Add</a:t>
            </a:r>
          </a:p>
        </p:txBody>
      </p:sp>
    </p:spTree>
    <p:extLst>
      <p:ext uri="{BB962C8B-B14F-4D97-AF65-F5344CB8AC3E}">
        <p14:creationId xmlns:p14="http://schemas.microsoft.com/office/powerpoint/2010/main" val="42604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479" grpId="0" animBg="1"/>
      <p:bldP spid="483" grpId="0"/>
      <p:bldP spid="484" grpId="0"/>
      <p:bldP spid="485" grpId="0"/>
      <p:bldP spid="486" grpId="0"/>
      <p:bldP spid="15" grpId="0"/>
      <p:bldP spid="17" grpId="0"/>
      <p:bldP spid="19"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2560B5A6-68DC-6703-0D14-B4817AD1470C}"/>
              </a:ext>
            </a:extLst>
          </p:cNvPr>
          <p:cNvSpPr/>
          <p:nvPr/>
        </p:nvSpPr>
        <p:spPr>
          <a:xfrm>
            <a:off x="1187777" y="2988297"/>
            <a:ext cx="10443928" cy="2469823"/>
          </a:xfrm>
          <a:custGeom>
            <a:avLst/>
            <a:gdLst>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0 w 10360058"/>
              <a:gd name="connsiteY4"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1046376 w 10360058"/>
              <a:gd name="connsiteY4" fmla="*/ 886119 h 2469823"/>
              <a:gd name="connsiteX5" fmla="*/ 0 w 10360058"/>
              <a:gd name="connsiteY5"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1046376 w 10360058"/>
              <a:gd name="connsiteY4" fmla="*/ 886119 h 2469823"/>
              <a:gd name="connsiteX5" fmla="*/ 0 w 10360058"/>
              <a:gd name="connsiteY5"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1046376 w 10360058"/>
              <a:gd name="connsiteY4" fmla="*/ 886119 h 2469823"/>
              <a:gd name="connsiteX5" fmla="*/ 0 w 10360058"/>
              <a:gd name="connsiteY5"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289196 w 10360058"/>
              <a:gd name="connsiteY4" fmla="*/ 1451728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289196 w 10360058"/>
              <a:gd name="connsiteY4" fmla="*/ 1451728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289196 w 10360058"/>
              <a:gd name="connsiteY4" fmla="*/ 1451728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053526 w 10360058"/>
              <a:gd name="connsiteY4" fmla="*/ 1395167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053526 w 10360058"/>
              <a:gd name="connsiteY4" fmla="*/ 1395167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147794 w 10360058"/>
              <a:gd name="connsiteY4" fmla="*/ 1300899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4147794 w 10360058"/>
              <a:gd name="connsiteY4" fmla="*/ 1300899 h 2469823"/>
              <a:gd name="connsiteX5" fmla="*/ 1046376 w 10360058"/>
              <a:gd name="connsiteY5" fmla="*/ 886119 h 2469823"/>
              <a:gd name="connsiteX6" fmla="*/ 0 w 10360058"/>
              <a:gd name="connsiteY6"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5590095 w 10360058"/>
              <a:gd name="connsiteY4" fmla="*/ 1677971 h 2469823"/>
              <a:gd name="connsiteX5" fmla="*/ 4147794 w 10360058"/>
              <a:gd name="connsiteY5" fmla="*/ 1300899 h 2469823"/>
              <a:gd name="connsiteX6" fmla="*/ 1046376 w 10360058"/>
              <a:gd name="connsiteY6" fmla="*/ 886119 h 2469823"/>
              <a:gd name="connsiteX7" fmla="*/ 0 w 10360058"/>
              <a:gd name="connsiteY7"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325386 w 10360058"/>
              <a:gd name="connsiteY4" fmla="*/ 2130458 h 2469823"/>
              <a:gd name="connsiteX5" fmla="*/ 5590095 w 10360058"/>
              <a:gd name="connsiteY5" fmla="*/ 1677971 h 2469823"/>
              <a:gd name="connsiteX6" fmla="*/ 4147794 w 10360058"/>
              <a:gd name="connsiteY6" fmla="*/ 1300899 h 2469823"/>
              <a:gd name="connsiteX7" fmla="*/ 1046376 w 10360058"/>
              <a:gd name="connsiteY7" fmla="*/ 886119 h 2469823"/>
              <a:gd name="connsiteX8" fmla="*/ 0 w 10360058"/>
              <a:gd name="connsiteY8"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325386 w 10360058"/>
              <a:gd name="connsiteY4" fmla="*/ 2130458 h 2469823"/>
              <a:gd name="connsiteX5" fmla="*/ 5590095 w 10360058"/>
              <a:gd name="connsiteY5" fmla="*/ 1677971 h 2469823"/>
              <a:gd name="connsiteX6" fmla="*/ 4147794 w 10360058"/>
              <a:gd name="connsiteY6" fmla="*/ 1300899 h 2469823"/>
              <a:gd name="connsiteX7" fmla="*/ 1046376 w 10360058"/>
              <a:gd name="connsiteY7" fmla="*/ 886119 h 2469823"/>
              <a:gd name="connsiteX8" fmla="*/ 0 w 10360058"/>
              <a:gd name="connsiteY8"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447934 w 10360058"/>
              <a:gd name="connsiteY4" fmla="*/ 2422689 h 2469823"/>
              <a:gd name="connsiteX5" fmla="*/ 6325386 w 10360058"/>
              <a:gd name="connsiteY5" fmla="*/ 2130458 h 2469823"/>
              <a:gd name="connsiteX6" fmla="*/ 5590095 w 10360058"/>
              <a:gd name="connsiteY6" fmla="*/ 1677971 h 2469823"/>
              <a:gd name="connsiteX7" fmla="*/ 4147794 w 10360058"/>
              <a:gd name="connsiteY7" fmla="*/ 1300899 h 2469823"/>
              <a:gd name="connsiteX8" fmla="*/ 1046376 w 10360058"/>
              <a:gd name="connsiteY8" fmla="*/ 886119 h 2469823"/>
              <a:gd name="connsiteX9" fmla="*/ 0 w 10360058"/>
              <a:gd name="connsiteY9"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325386 w 10360058"/>
              <a:gd name="connsiteY4" fmla="*/ 2130458 h 2469823"/>
              <a:gd name="connsiteX5" fmla="*/ 5590095 w 10360058"/>
              <a:gd name="connsiteY5" fmla="*/ 1677971 h 2469823"/>
              <a:gd name="connsiteX6" fmla="*/ 4147794 w 10360058"/>
              <a:gd name="connsiteY6" fmla="*/ 1300899 h 2469823"/>
              <a:gd name="connsiteX7" fmla="*/ 1046376 w 10360058"/>
              <a:gd name="connsiteY7" fmla="*/ 886119 h 2469823"/>
              <a:gd name="connsiteX8" fmla="*/ 0 w 10360058"/>
              <a:gd name="connsiteY8"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325386 w 10360058"/>
              <a:gd name="connsiteY4" fmla="*/ 2130458 h 2469823"/>
              <a:gd name="connsiteX5" fmla="*/ 5590095 w 10360058"/>
              <a:gd name="connsiteY5" fmla="*/ 1677971 h 2469823"/>
              <a:gd name="connsiteX6" fmla="*/ 4147794 w 10360058"/>
              <a:gd name="connsiteY6" fmla="*/ 1300899 h 2469823"/>
              <a:gd name="connsiteX7" fmla="*/ 1046376 w 10360058"/>
              <a:gd name="connsiteY7" fmla="*/ 886119 h 2469823"/>
              <a:gd name="connsiteX8" fmla="*/ 0 w 10360058"/>
              <a:gd name="connsiteY8" fmla="*/ 0 h 2469823"/>
              <a:gd name="connsiteX0" fmla="*/ 0 w 10360058"/>
              <a:gd name="connsiteY0" fmla="*/ 0 h 2469823"/>
              <a:gd name="connsiteX1" fmla="*/ 3902697 w 10360058"/>
              <a:gd name="connsiteY1" fmla="*/ 9427 h 2469823"/>
              <a:gd name="connsiteX2" fmla="*/ 10360058 w 10360058"/>
              <a:gd name="connsiteY2" fmla="*/ 2460396 h 2469823"/>
              <a:gd name="connsiteX3" fmla="*/ 6447934 w 10360058"/>
              <a:gd name="connsiteY3" fmla="*/ 2469823 h 2469823"/>
              <a:gd name="connsiteX4" fmla="*/ 6419654 w 10360058"/>
              <a:gd name="connsiteY4" fmla="*/ 2271860 h 2469823"/>
              <a:gd name="connsiteX5" fmla="*/ 6325386 w 10360058"/>
              <a:gd name="connsiteY5" fmla="*/ 2130458 h 2469823"/>
              <a:gd name="connsiteX6" fmla="*/ 5590095 w 10360058"/>
              <a:gd name="connsiteY6" fmla="*/ 1677971 h 2469823"/>
              <a:gd name="connsiteX7" fmla="*/ 4147794 w 10360058"/>
              <a:gd name="connsiteY7" fmla="*/ 1300899 h 2469823"/>
              <a:gd name="connsiteX8" fmla="*/ 1046376 w 10360058"/>
              <a:gd name="connsiteY8" fmla="*/ 886119 h 2469823"/>
              <a:gd name="connsiteX9" fmla="*/ 0 w 10360058"/>
              <a:gd name="connsiteY9" fmla="*/ 0 h 2469823"/>
              <a:gd name="connsiteX0" fmla="*/ 0 w 10360058"/>
              <a:gd name="connsiteY0" fmla="*/ 0 h 2469823"/>
              <a:gd name="connsiteX1" fmla="*/ 3902697 w 10360058"/>
              <a:gd name="connsiteY1" fmla="*/ 9427 h 2469823"/>
              <a:gd name="connsiteX2" fmla="*/ 4760536 w 10360058"/>
              <a:gd name="connsiteY2" fmla="*/ 480767 h 2469823"/>
              <a:gd name="connsiteX3" fmla="*/ 10360058 w 10360058"/>
              <a:gd name="connsiteY3" fmla="*/ 2460396 h 2469823"/>
              <a:gd name="connsiteX4" fmla="*/ 6447934 w 10360058"/>
              <a:gd name="connsiteY4" fmla="*/ 2469823 h 2469823"/>
              <a:gd name="connsiteX5" fmla="*/ 6419654 w 10360058"/>
              <a:gd name="connsiteY5" fmla="*/ 2271860 h 2469823"/>
              <a:gd name="connsiteX6" fmla="*/ 6325386 w 10360058"/>
              <a:gd name="connsiteY6" fmla="*/ 2130458 h 2469823"/>
              <a:gd name="connsiteX7" fmla="*/ 5590095 w 10360058"/>
              <a:gd name="connsiteY7" fmla="*/ 1677971 h 2469823"/>
              <a:gd name="connsiteX8" fmla="*/ 4147794 w 10360058"/>
              <a:gd name="connsiteY8" fmla="*/ 1300899 h 2469823"/>
              <a:gd name="connsiteX9" fmla="*/ 1046376 w 10360058"/>
              <a:gd name="connsiteY9" fmla="*/ 886119 h 2469823"/>
              <a:gd name="connsiteX10" fmla="*/ 0 w 10360058"/>
              <a:gd name="connsiteY10" fmla="*/ 0 h 2469823"/>
              <a:gd name="connsiteX0" fmla="*/ 0 w 10360058"/>
              <a:gd name="connsiteY0" fmla="*/ 0 h 2469823"/>
              <a:gd name="connsiteX1" fmla="*/ 3902697 w 10360058"/>
              <a:gd name="connsiteY1" fmla="*/ 9427 h 2469823"/>
              <a:gd name="connsiteX2" fmla="*/ 4760536 w 10360058"/>
              <a:gd name="connsiteY2" fmla="*/ 480767 h 2469823"/>
              <a:gd name="connsiteX3" fmla="*/ 10360058 w 10360058"/>
              <a:gd name="connsiteY3" fmla="*/ 2460396 h 2469823"/>
              <a:gd name="connsiteX4" fmla="*/ 6447934 w 10360058"/>
              <a:gd name="connsiteY4" fmla="*/ 2469823 h 2469823"/>
              <a:gd name="connsiteX5" fmla="*/ 6419654 w 10360058"/>
              <a:gd name="connsiteY5" fmla="*/ 2271860 h 2469823"/>
              <a:gd name="connsiteX6" fmla="*/ 6325386 w 10360058"/>
              <a:gd name="connsiteY6" fmla="*/ 2130458 h 2469823"/>
              <a:gd name="connsiteX7" fmla="*/ 5590095 w 10360058"/>
              <a:gd name="connsiteY7" fmla="*/ 1677971 h 2469823"/>
              <a:gd name="connsiteX8" fmla="*/ 4147794 w 10360058"/>
              <a:gd name="connsiteY8" fmla="*/ 1300899 h 2469823"/>
              <a:gd name="connsiteX9" fmla="*/ 1046376 w 10360058"/>
              <a:gd name="connsiteY9" fmla="*/ 886119 h 2469823"/>
              <a:gd name="connsiteX10" fmla="*/ 0 w 10360058"/>
              <a:gd name="connsiteY10" fmla="*/ 0 h 2469823"/>
              <a:gd name="connsiteX0" fmla="*/ 0 w 10360058"/>
              <a:gd name="connsiteY0" fmla="*/ 0 h 2469823"/>
              <a:gd name="connsiteX1" fmla="*/ 3902697 w 10360058"/>
              <a:gd name="connsiteY1" fmla="*/ 9427 h 2469823"/>
              <a:gd name="connsiteX2" fmla="*/ 6956981 w 10360058"/>
              <a:gd name="connsiteY2" fmla="*/ 725864 h 2469823"/>
              <a:gd name="connsiteX3" fmla="*/ 10360058 w 10360058"/>
              <a:gd name="connsiteY3" fmla="*/ 2460396 h 2469823"/>
              <a:gd name="connsiteX4" fmla="*/ 6447934 w 10360058"/>
              <a:gd name="connsiteY4" fmla="*/ 2469823 h 2469823"/>
              <a:gd name="connsiteX5" fmla="*/ 6419654 w 10360058"/>
              <a:gd name="connsiteY5" fmla="*/ 2271860 h 2469823"/>
              <a:gd name="connsiteX6" fmla="*/ 6325386 w 10360058"/>
              <a:gd name="connsiteY6" fmla="*/ 2130458 h 2469823"/>
              <a:gd name="connsiteX7" fmla="*/ 5590095 w 10360058"/>
              <a:gd name="connsiteY7" fmla="*/ 1677971 h 2469823"/>
              <a:gd name="connsiteX8" fmla="*/ 4147794 w 10360058"/>
              <a:gd name="connsiteY8" fmla="*/ 1300899 h 2469823"/>
              <a:gd name="connsiteX9" fmla="*/ 1046376 w 10360058"/>
              <a:gd name="connsiteY9" fmla="*/ 886119 h 2469823"/>
              <a:gd name="connsiteX10" fmla="*/ 0 w 10360058"/>
              <a:gd name="connsiteY10" fmla="*/ 0 h 2469823"/>
              <a:gd name="connsiteX0" fmla="*/ 0 w 10360058"/>
              <a:gd name="connsiteY0" fmla="*/ 0 h 2469823"/>
              <a:gd name="connsiteX1" fmla="*/ 3902697 w 10360058"/>
              <a:gd name="connsiteY1" fmla="*/ 9427 h 2469823"/>
              <a:gd name="connsiteX2" fmla="*/ 6956981 w 10360058"/>
              <a:gd name="connsiteY2" fmla="*/ 725864 h 2469823"/>
              <a:gd name="connsiteX3" fmla="*/ 10360058 w 10360058"/>
              <a:gd name="connsiteY3" fmla="*/ 2460396 h 2469823"/>
              <a:gd name="connsiteX4" fmla="*/ 6447934 w 10360058"/>
              <a:gd name="connsiteY4" fmla="*/ 2469823 h 2469823"/>
              <a:gd name="connsiteX5" fmla="*/ 6419654 w 10360058"/>
              <a:gd name="connsiteY5" fmla="*/ 2271860 h 2469823"/>
              <a:gd name="connsiteX6" fmla="*/ 6325386 w 10360058"/>
              <a:gd name="connsiteY6" fmla="*/ 2130458 h 2469823"/>
              <a:gd name="connsiteX7" fmla="*/ 5590095 w 10360058"/>
              <a:gd name="connsiteY7" fmla="*/ 1677971 h 2469823"/>
              <a:gd name="connsiteX8" fmla="*/ 4147794 w 10360058"/>
              <a:gd name="connsiteY8" fmla="*/ 1300899 h 2469823"/>
              <a:gd name="connsiteX9" fmla="*/ 1046376 w 10360058"/>
              <a:gd name="connsiteY9" fmla="*/ 886119 h 2469823"/>
              <a:gd name="connsiteX10" fmla="*/ 0 w 10360058"/>
              <a:gd name="connsiteY10" fmla="*/ 0 h 2469823"/>
              <a:gd name="connsiteX0" fmla="*/ 0 w 10478720"/>
              <a:gd name="connsiteY0" fmla="*/ 0 h 2469823"/>
              <a:gd name="connsiteX1" fmla="*/ 3902697 w 10478720"/>
              <a:gd name="connsiteY1" fmla="*/ 9427 h 2469823"/>
              <a:gd name="connsiteX2" fmla="*/ 6956981 w 10478720"/>
              <a:gd name="connsiteY2" fmla="*/ 725864 h 2469823"/>
              <a:gd name="connsiteX3" fmla="*/ 9304256 w 10478720"/>
              <a:gd name="connsiteY3" fmla="*/ 1234911 h 2469823"/>
              <a:gd name="connsiteX4" fmla="*/ 10360058 w 10478720"/>
              <a:gd name="connsiteY4" fmla="*/ 2460396 h 2469823"/>
              <a:gd name="connsiteX5" fmla="*/ 6447934 w 10478720"/>
              <a:gd name="connsiteY5" fmla="*/ 2469823 h 2469823"/>
              <a:gd name="connsiteX6" fmla="*/ 6419654 w 10478720"/>
              <a:gd name="connsiteY6" fmla="*/ 2271860 h 2469823"/>
              <a:gd name="connsiteX7" fmla="*/ 6325386 w 10478720"/>
              <a:gd name="connsiteY7" fmla="*/ 2130458 h 2469823"/>
              <a:gd name="connsiteX8" fmla="*/ 5590095 w 10478720"/>
              <a:gd name="connsiteY8" fmla="*/ 1677971 h 2469823"/>
              <a:gd name="connsiteX9" fmla="*/ 4147794 w 10478720"/>
              <a:gd name="connsiteY9" fmla="*/ 1300899 h 2469823"/>
              <a:gd name="connsiteX10" fmla="*/ 1046376 w 10478720"/>
              <a:gd name="connsiteY10" fmla="*/ 886119 h 2469823"/>
              <a:gd name="connsiteX11" fmla="*/ 0 w 10478720"/>
              <a:gd name="connsiteY11" fmla="*/ 0 h 2469823"/>
              <a:gd name="connsiteX0" fmla="*/ 0 w 10478720"/>
              <a:gd name="connsiteY0" fmla="*/ 0 h 2469823"/>
              <a:gd name="connsiteX1" fmla="*/ 3902697 w 10478720"/>
              <a:gd name="connsiteY1" fmla="*/ 9427 h 2469823"/>
              <a:gd name="connsiteX2" fmla="*/ 6956981 w 10478720"/>
              <a:gd name="connsiteY2" fmla="*/ 725864 h 2469823"/>
              <a:gd name="connsiteX3" fmla="*/ 9304256 w 10478720"/>
              <a:gd name="connsiteY3" fmla="*/ 1234911 h 2469823"/>
              <a:gd name="connsiteX4" fmla="*/ 10360058 w 10478720"/>
              <a:gd name="connsiteY4" fmla="*/ 2460396 h 2469823"/>
              <a:gd name="connsiteX5" fmla="*/ 6447934 w 10478720"/>
              <a:gd name="connsiteY5" fmla="*/ 2469823 h 2469823"/>
              <a:gd name="connsiteX6" fmla="*/ 6419654 w 10478720"/>
              <a:gd name="connsiteY6" fmla="*/ 2271860 h 2469823"/>
              <a:gd name="connsiteX7" fmla="*/ 6325386 w 10478720"/>
              <a:gd name="connsiteY7" fmla="*/ 2130458 h 2469823"/>
              <a:gd name="connsiteX8" fmla="*/ 5590095 w 10478720"/>
              <a:gd name="connsiteY8" fmla="*/ 1677971 h 2469823"/>
              <a:gd name="connsiteX9" fmla="*/ 4147794 w 10478720"/>
              <a:gd name="connsiteY9" fmla="*/ 1300899 h 2469823"/>
              <a:gd name="connsiteX10" fmla="*/ 1046376 w 10478720"/>
              <a:gd name="connsiteY10" fmla="*/ 886119 h 2469823"/>
              <a:gd name="connsiteX11" fmla="*/ 0 w 10478720"/>
              <a:gd name="connsiteY11" fmla="*/ 0 h 2469823"/>
              <a:gd name="connsiteX0" fmla="*/ 0 w 10443928"/>
              <a:gd name="connsiteY0" fmla="*/ 0 h 2469823"/>
              <a:gd name="connsiteX1" fmla="*/ 3902697 w 10443928"/>
              <a:gd name="connsiteY1" fmla="*/ 9427 h 2469823"/>
              <a:gd name="connsiteX2" fmla="*/ 6956981 w 10443928"/>
              <a:gd name="connsiteY2" fmla="*/ 725864 h 2469823"/>
              <a:gd name="connsiteX3" fmla="*/ 9304256 w 10443928"/>
              <a:gd name="connsiteY3" fmla="*/ 1234911 h 2469823"/>
              <a:gd name="connsiteX4" fmla="*/ 10360058 w 10443928"/>
              <a:gd name="connsiteY4" fmla="*/ 2460396 h 2469823"/>
              <a:gd name="connsiteX5" fmla="*/ 6447934 w 10443928"/>
              <a:gd name="connsiteY5" fmla="*/ 2469823 h 2469823"/>
              <a:gd name="connsiteX6" fmla="*/ 6419654 w 10443928"/>
              <a:gd name="connsiteY6" fmla="*/ 2271860 h 2469823"/>
              <a:gd name="connsiteX7" fmla="*/ 6325386 w 10443928"/>
              <a:gd name="connsiteY7" fmla="*/ 2130458 h 2469823"/>
              <a:gd name="connsiteX8" fmla="*/ 5590095 w 10443928"/>
              <a:gd name="connsiteY8" fmla="*/ 1677971 h 2469823"/>
              <a:gd name="connsiteX9" fmla="*/ 4147794 w 10443928"/>
              <a:gd name="connsiteY9" fmla="*/ 1300899 h 2469823"/>
              <a:gd name="connsiteX10" fmla="*/ 1046376 w 10443928"/>
              <a:gd name="connsiteY10" fmla="*/ 886119 h 2469823"/>
              <a:gd name="connsiteX11" fmla="*/ 0 w 10443928"/>
              <a:gd name="connsiteY11" fmla="*/ 0 h 2469823"/>
              <a:gd name="connsiteX0" fmla="*/ 0 w 10443928"/>
              <a:gd name="connsiteY0" fmla="*/ 0 h 2469823"/>
              <a:gd name="connsiteX1" fmla="*/ 3902697 w 10443928"/>
              <a:gd name="connsiteY1" fmla="*/ 9427 h 2469823"/>
              <a:gd name="connsiteX2" fmla="*/ 5637229 w 10443928"/>
              <a:gd name="connsiteY2" fmla="*/ 490194 h 2469823"/>
              <a:gd name="connsiteX3" fmla="*/ 6956981 w 10443928"/>
              <a:gd name="connsiteY3" fmla="*/ 725864 h 2469823"/>
              <a:gd name="connsiteX4" fmla="*/ 9304256 w 10443928"/>
              <a:gd name="connsiteY4" fmla="*/ 1234911 h 2469823"/>
              <a:gd name="connsiteX5" fmla="*/ 10360058 w 10443928"/>
              <a:gd name="connsiteY5" fmla="*/ 2460396 h 2469823"/>
              <a:gd name="connsiteX6" fmla="*/ 6447934 w 10443928"/>
              <a:gd name="connsiteY6" fmla="*/ 2469823 h 2469823"/>
              <a:gd name="connsiteX7" fmla="*/ 6419654 w 10443928"/>
              <a:gd name="connsiteY7" fmla="*/ 2271860 h 2469823"/>
              <a:gd name="connsiteX8" fmla="*/ 6325386 w 10443928"/>
              <a:gd name="connsiteY8" fmla="*/ 2130458 h 2469823"/>
              <a:gd name="connsiteX9" fmla="*/ 5590095 w 10443928"/>
              <a:gd name="connsiteY9" fmla="*/ 1677971 h 2469823"/>
              <a:gd name="connsiteX10" fmla="*/ 4147794 w 10443928"/>
              <a:gd name="connsiteY10" fmla="*/ 1300899 h 2469823"/>
              <a:gd name="connsiteX11" fmla="*/ 1046376 w 10443928"/>
              <a:gd name="connsiteY11" fmla="*/ 886119 h 2469823"/>
              <a:gd name="connsiteX12" fmla="*/ 0 w 10443928"/>
              <a:gd name="connsiteY12" fmla="*/ 0 h 2469823"/>
              <a:gd name="connsiteX0" fmla="*/ 0 w 10443928"/>
              <a:gd name="connsiteY0" fmla="*/ 0 h 2469823"/>
              <a:gd name="connsiteX1" fmla="*/ 3902697 w 10443928"/>
              <a:gd name="connsiteY1" fmla="*/ 9427 h 2469823"/>
              <a:gd name="connsiteX2" fmla="*/ 5637229 w 10443928"/>
              <a:gd name="connsiteY2" fmla="*/ 490194 h 2469823"/>
              <a:gd name="connsiteX3" fmla="*/ 6956981 w 10443928"/>
              <a:gd name="connsiteY3" fmla="*/ 725864 h 2469823"/>
              <a:gd name="connsiteX4" fmla="*/ 9304256 w 10443928"/>
              <a:gd name="connsiteY4" fmla="*/ 1234911 h 2469823"/>
              <a:gd name="connsiteX5" fmla="*/ 10360058 w 10443928"/>
              <a:gd name="connsiteY5" fmla="*/ 2460396 h 2469823"/>
              <a:gd name="connsiteX6" fmla="*/ 6447934 w 10443928"/>
              <a:gd name="connsiteY6" fmla="*/ 2469823 h 2469823"/>
              <a:gd name="connsiteX7" fmla="*/ 6419654 w 10443928"/>
              <a:gd name="connsiteY7" fmla="*/ 2271860 h 2469823"/>
              <a:gd name="connsiteX8" fmla="*/ 6325386 w 10443928"/>
              <a:gd name="connsiteY8" fmla="*/ 2130458 h 2469823"/>
              <a:gd name="connsiteX9" fmla="*/ 5901180 w 10443928"/>
              <a:gd name="connsiteY9" fmla="*/ 1621411 h 2469823"/>
              <a:gd name="connsiteX10" fmla="*/ 4147794 w 10443928"/>
              <a:gd name="connsiteY10" fmla="*/ 1300899 h 2469823"/>
              <a:gd name="connsiteX11" fmla="*/ 1046376 w 10443928"/>
              <a:gd name="connsiteY11" fmla="*/ 886119 h 2469823"/>
              <a:gd name="connsiteX12" fmla="*/ 0 w 10443928"/>
              <a:gd name="connsiteY12" fmla="*/ 0 h 2469823"/>
              <a:gd name="connsiteX0" fmla="*/ 0 w 10443928"/>
              <a:gd name="connsiteY0" fmla="*/ 0 h 2469823"/>
              <a:gd name="connsiteX1" fmla="*/ 3902697 w 10443928"/>
              <a:gd name="connsiteY1" fmla="*/ 9427 h 2469823"/>
              <a:gd name="connsiteX2" fmla="*/ 5637229 w 10443928"/>
              <a:gd name="connsiteY2" fmla="*/ 490194 h 2469823"/>
              <a:gd name="connsiteX3" fmla="*/ 6956981 w 10443928"/>
              <a:gd name="connsiteY3" fmla="*/ 725864 h 2469823"/>
              <a:gd name="connsiteX4" fmla="*/ 9304256 w 10443928"/>
              <a:gd name="connsiteY4" fmla="*/ 1234911 h 2469823"/>
              <a:gd name="connsiteX5" fmla="*/ 10360058 w 10443928"/>
              <a:gd name="connsiteY5" fmla="*/ 2460396 h 2469823"/>
              <a:gd name="connsiteX6" fmla="*/ 6447934 w 10443928"/>
              <a:gd name="connsiteY6" fmla="*/ 2469823 h 2469823"/>
              <a:gd name="connsiteX7" fmla="*/ 6419654 w 10443928"/>
              <a:gd name="connsiteY7" fmla="*/ 2271860 h 2469823"/>
              <a:gd name="connsiteX8" fmla="*/ 6410227 w 10443928"/>
              <a:gd name="connsiteY8" fmla="*/ 2111604 h 2469823"/>
              <a:gd name="connsiteX9" fmla="*/ 5901180 w 10443928"/>
              <a:gd name="connsiteY9" fmla="*/ 1621411 h 2469823"/>
              <a:gd name="connsiteX10" fmla="*/ 4147794 w 10443928"/>
              <a:gd name="connsiteY10" fmla="*/ 1300899 h 2469823"/>
              <a:gd name="connsiteX11" fmla="*/ 1046376 w 10443928"/>
              <a:gd name="connsiteY11" fmla="*/ 886119 h 2469823"/>
              <a:gd name="connsiteX12" fmla="*/ 0 w 10443928"/>
              <a:gd name="connsiteY12" fmla="*/ 0 h 246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3928" h="2469823">
                <a:moveTo>
                  <a:pt x="0" y="0"/>
                </a:moveTo>
                <a:lnTo>
                  <a:pt x="3902697" y="9427"/>
                </a:lnTo>
                <a:cubicBezTo>
                  <a:pt x="4711831" y="92697"/>
                  <a:pt x="5128182" y="370788"/>
                  <a:pt x="5637229" y="490194"/>
                </a:cubicBezTo>
                <a:cubicBezTo>
                  <a:pt x="6146276" y="609600"/>
                  <a:pt x="6215406" y="603316"/>
                  <a:pt x="6956981" y="725864"/>
                </a:cubicBezTo>
                <a:cubicBezTo>
                  <a:pt x="7832103" y="897117"/>
                  <a:pt x="8444846" y="663018"/>
                  <a:pt x="9304256" y="1234911"/>
                </a:cubicBezTo>
                <a:cubicBezTo>
                  <a:pt x="9296400" y="1241196"/>
                  <a:pt x="10810974" y="2221584"/>
                  <a:pt x="10360058" y="2460396"/>
                </a:cubicBezTo>
                <a:lnTo>
                  <a:pt x="6447934" y="2469823"/>
                </a:lnTo>
                <a:cubicBezTo>
                  <a:pt x="6425938" y="2400693"/>
                  <a:pt x="6441650" y="2340990"/>
                  <a:pt x="6419654" y="2271860"/>
                </a:cubicBezTo>
                <a:lnTo>
                  <a:pt x="6410227" y="2111604"/>
                </a:lnTo>
                <a:cubicBezTo>
                  <a:pt x="6267254" y="1979629"/>
                  <a:pt x="6224834" y="1798949"/>
                  <a:pt x="5901180" y="1621411"/>
                </a:cubicBezTo>
                <a:cubicBezTo>
                  <a:pt x="5577526" y="1443873"/>
                  <a:pt x="4861089" y="1450157"/>
                  <a:pt x="4147794" y="1300899"/>
                </a:cubicBezTo>
                <a:cubicBezTo>
                  <a:pt x="3162693" y="1244337"/>
                  <a:pt x="1715679" y="1159496"/>
                  <a:pt x="1046376" y="886119"/>
                </a:cubicBezTo>
                <a:cubicBezTo>
                  <a:pt x="509048" y="741574"/>
                  <a:pt x="65988" y="408495"/>
                  <a:pt x="0" y="0"/>
                </a:cubicBezTo>
                <a:close/>
              </a:path>
            </a:pathLst>
          </a:custGeom>
          <a:solidFill>
            <a:schemeClr val="tx1">
              <a:lumMod val="50000"/>
              <a:lumOff val="50000"/>
              <a:alpha val="57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2" name="Title 1">
            <a:extLst>
              <a:ext uri="{FF2B5EF4-FFF2-40B4-BE49-F238E27FC236}">
                <a16:creationId xmlns:a16="http://schemas.microsoft.com/office/drawing/2014/main" id="{6BFFA865-39B1-8F70-0F56-3447AE3231ED}"/>
              </a:ext>
            </a:extLst>
          </p:cNvPr>
          <p:cNvSpPr>
            <a:spLocks noGrp="1"/>
          </p:cNvSpPr>
          <p:nvPr>
            <p:ph type="title"/>
          </p:nvPr>
        </p:nvSpPr>
        <p:spPr>
          <a:xfrm>
            <a:off x="1104900" y="76199"/>
            <a:ext cx="10848287" cy="768096"/>
          </a:xfrm>
        </p:spPr>
        <p:txBody>
          <a:bodyPr>
            <a:normAutofit/>
          </a:bodyPr>
          <a:lstStyle/>
          <a:p>
            <a:r>
              <a:rPr lang="en-US" dirty="0"/>
              <a:t>Immediate Generation Block Design</a:t>
            </a:r>
          </a:p>
        </p:txBody>
      </p:sp>
      <p:sp>
        <p:nvSpPr>
          <p:cNvPr id="3" name="TextBox 2">
            <a:extLst>
              <a:ext uri="{FF2B5EF4-FFF2-40B4-BE49-F238E27FC236}">
                <a16:creationId xmlns:a16="http://schemas.microsoft.com/office/drawing/2014/main" id="{33F660E9-0FEA-B538-B75E-77D6AD09BE92}"/>
              </a:ext>
            </a:extLst>
          </p:cNvPr>
          <p:cNvSpPr txBox="1"/>
          <p:nvPr/>
        </p:nvSpPr>
        <p:spPr>
          <a:xfrm>
            <a:off x="9769139" y="298475"/>
            <a:ext cx="1749197" cy="369332"/>
          </a:xfrm>
          <a:prstGeom prst="rect">
            <a:avLst/>
          </a:prstGeom>
          <a:noFill/>
        </p:spPr>
        <p:txBody>
          <a:bodyPr wrap="none" rtlCol="0">
            <a:spAutoFit/>
          </a:bodyPr>
          <a:lstStyle/>
          <a:p>
            <a:pPr algn="l"/>
            <a:r>
              <a:rPr lang="en-US" sz="1800" dirty="0">
                <a:solidFill>
                  <a:schemeClr val="accent1"/>
                </a:solidFill>
                <a:latin typeface="18 VAG Rounded Light   02390" pitchFamily="2" charset="0"/>
              </a:rPr>
              <a:t>(more next time)</a:t>
            </a:r>
          </a:p>
        </p:txBody>
      </p:sp>
      <p:sp>
        <p:nvSpPr>
          <p:cNvPr id="4" name="TextBox 3">
            <a:extLst>
              <a:ext uri="{FF2B5EF4-FFF2-40B4-BE49-F238E27FC236}">
                <a16:creationId xmlns:a16="http://schemas.microsoft.com/office/drawing/2014/main" id="{4E1AA1E3-BC8E-1C12-5909-7D65EE617115}"/>
              </a:ext>
            </a:extLst>
          </p:cNvPr>
          <p:cNvSpPr txBox="1"/>
          <p:nvPr/>
        </p:nvSpPr>
        <p:spPr>
          <a:xfrm>
            <a:off x="9195466" y="1129829"/>
            <a:ext cx="1119217" cy="261610"/>
          </a:xfrm>
          <a:prstGeom prst="rect">
            <a:avLst/>
          </a:prstGeom>
          <a:noFill/>
        </p:spPr>
        <p:txBody>
          <a:bodyPr wrap="none" rtlCol="0">
            <a:spAutoFit/>
          </a:bodyPr>
          <a:lstStyle/>
          <a:p>
            <a:r>
              <a:rPr kumimoji="0" lang="en-US" sz="110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[31:20]</a:t>
            </a:r>
            <a:endParaRPr lang="en-US" sz="2000" dirty="0">
              <a:solidFill>
                <a:schemeClr val="bg1"/>
              </a:solidFill>
              <a:latin typeface="18 VAG Rounded Light   02390" pitchFamily="2" charset="0"/>
            </a:endParaRPr>
          </a:p>
        </p:txBody>
      </p:sp>
      <p:cxnSp>
        <p:nvCxnSpPr>
          <p:cNvPr id="6" name="Straight Arrow Connector 5">
            <a:extLst>
              <a:ext uri="{FF2B5EF4-FFF2-40B4-BE49-F238E27FC236}">
                <a16:creationId xmlns:a16="http://schemas.microsoft.com/office/drawing/2014/main" id="{74AFB550-1D85-C101-AB86-1AE635F6F7E4}"/>
              </a:ext>
            </a:extLst>
          </p:cNvPr>
          <p:cNvCxnSpPr>
            <a:cxnSpLocks/>
          </p:cNvCxnSpPr>
          <p:nvPr/>
        </p:nvCxnSpPr>
        <p:spPr>
          <a:xfrm flipV="1">
            <a:off x="9400283" y="1436401"/>
            <a:ext cx="914400" cy="0"/>
          </a:xfrm>
          <a:prstGeom prst="straightConnector1">
            <a:avLst/>
          </a:prstGeom>
          <a:ln w="28575">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6CEEEF-7F53-F577-9C4D-3D48A69D3EFE}"/>
              </a:ext>
            </a:extLst>
          </p:cNvPr>
          <p:cNvSpPr txBox="1"/>
          <p:nvPr/>
        </p:nvSpPr>
        <p:spPr>
          <a:xfrm>
            <a:off x="11057437" y="1129829"/>
            <a:ext cx="949299"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imm</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8" name="Rounded Rectangle 7">
            <a:extLst>
              <a:ext uri="{FF2B5EF4-FFF2-40B4-BE49-F238E27FC236}">
                <a16:creationId xmlns:a16="http://schemas.microsoft.com/office/drawing/2014/main" id="{7B5BC056-FB9F-53E5-B6FA-DDBB963A8A57}"/>
              </a:ext>
            </a:extLst>
          </p:cNvPr>
          <p:cNvSpPr/>
          <p:nvPr/>
        </p:nvSpPr>
        <p:spPr>
          <a:xfrm>
            <a:off x="10325411" y="1096056"/>
            <a:ext cx="734547" cy="615137"/>
          </a:xfrm>
          <a:prstGeom prst="roundRect">
            <a:avLst/>
          </a:prstGeom>
          <a:solidFill>
            <a:schemeClr val="accent5">
              <a:lumMod val="20000"/>
              <a:lumOff val="80000"/>
            </a:schemeClr>
          </a:solidFill>
          <a:ln w="571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b="1" dirty="0" err="1">
                <a:solidFill>
                  <a:schemeClr val="accent5"/>
                </a:solidFill>
                <a:latin typeface="18 VAG Rounded Bold   07390" pitchFamily="2" charset="0"/>
              </a:rPr>
              <a:t>Imm</a:t>
            </a:r>
            <a:r>
              <a:rPr lang="en-US" sz="1400" b="1" dirty="0">
                <a:solidFill>
                  <a:schemeClr val="accent5"/>
                </a:solidFill>
                <a:latin typeface="18 VAG Rounded Bold   07390" pitchFamily="2" charset="0"/>
              </a:rPr>
              <a:t>. Gen</a:t>
            </a:r>
          </a:p>
        </p:txBody>
      </p:sp>
      <p:cxnSp>
        <p:nvCxnSpPr>
          <p:cNvPr id="9" name="Straight Arrow Connector 8">
            <a:extLst>
              <a:ext uri="{FF2B5EF4-FFF2-40B4-BE49-F238E27FC236}">
                <a16:creationId xmlns:a16="http://schemas.microsoft.com/office/drawing/2014/main" id="{A4C7600C-86B2-A137-026D-F38D417B95E2}"/>
              </a:ext>
            </a:extLst>
          </p:cNvPr>
          <p:cNvCxnSpPr>
            <a:cxnSpLocks/>
          </p:cNvCxnSpPr>
          <p:nvPr/>
        </p:nvCxnSpPr>
        <p:spPr>
          <a:xfrm flipV="1">
            <a:off x="11059958" y="1425211"/>
            <a:ext cx="914400" cy="0"/>
          </a:xfrm>
          <a:prstGeom prst="straightConnector1">
            <a:avLst/>
          </a:prstGeom>
          <a:ln w="28575">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1F6432-52E8-6EDB-9B80-85BF57105B7A}"/>
              </a:ext>
            </a:extLst>
          </p:cNvPr>
          <p:cNvSpPr txBox="1"/>
          <p:nvPr/>
        </p:nvSpPr>
        <p:spPr>
          <a:xfrm>
            <a:off x="185264" y="1146536"/>
            <a:ext cx="2218571" cy="764825"/>
          </a:xfrm>
          <a:prstGeom prst="rect">
            <a:avLst/>
          </a:prstGeom>
          <a:noFill/>
        </p:spPr>
        <p:txBody>
          <a:bodyPr wrap="square" rtlCol="0">
            <a:spAutoFit/>
          </a:bodyPr>
          <a:lstStyle/>
          <a:p>
            <a:pPr>
              <a:lnSpc>
                <a:spcPct val="90000"/>
              </a:lnSpc>
            </a:pPr>
            <a:r>
              <a:rPr lang="en-US" sz="2800" b="1" dirty="0">
                <a:solidFill>
                  <a:schemeClr val="bg1">
                    <a:alpha val="99000"/>
                  </a:schemeClr>
                </a:solidFill>
                <a:latin typeface="18 VAG Rounded Bold   07390" pitchFamily="2" charset="0"/>
              </a:rPr>
              <a:t>Instruction </a:t>
            </a:r>
            <a:r>
              <a:rPr lang="en-US" sz="2000" b="1" dirty="0" err="1">
                <a:solidFill>
                  <a:schemeClr val="bg1"/>
                </a:solidFill>
                <a:latin typeface="Courier New" panose="02070309020205020404" pitchFamily="49" charset="0"/>
                <a:cs typeface="Courier New" panose="02070309020205020404" pitchFamily="49" charset="0"/>
              </a:rPr>
              <a:t>inst</a:t>
            </a:r>
            <a:r>
              <a:rPr lang="en-US" sz="2000" b="1" dirty="0">
                <a:solidFill>
                  <a:schemeClr val="bg1"/>
                </a:solidFill>
                <a:latin typeface="Courier New" panose="02070309020205020404" pitchFamily="49" charset="0"/>
                <a:cs typeface="Courier New" panose="02070309020205020404" pitchFamily="49" charset="0"/>
              </a:rPr>
              <a:t>[31:0]</a:t>
            </a:r>
          </a:p>
        </p:txBody>
      </p:sp>
      <p:graphicFrame>
        <p:nvGraphicFramePr>
          <p:cNvPr id="11" name="Table 10">
            <a:extLst>
              <a:ext uri="{FF2B5EF4-FFF2-40B4-BE49-F238E27FC236}">
                <a16:creationId xmlns:a16="http://schemas.microsoft.com/office/drawing/2014/main" id="{F72C53E8-B85C-675C-F820-A3F34E428157}"/>
              </a:ext>
            </a:extLst>
          </p:cNvPr>
          <p:cNvGraphicFramePr>
            <a:graphicFrameLocks noGrp="1"/>
          </p:cNvGraphicFramePr>
          <p:nvPr>
            <p:extLst>
              <p:ext uri="{D42A27DB-BD31-4B8C-83A1-F6EECF244321}">
                <p14:modId xmlns:p14="http://schemas.microsoft.com/office/powerpoint/2010/main" val="3164138600"/>
              </p:ext>
            </p:extLst>
          </p:nvPr>
        </p:nvGraphicFramePr>
        <p:xfrm>
          <a:off x="1169513" y="1868766"/>
          <a:ext cx="10402884" cy="1125450"/>
        </p:xfrm>
        <a:graphic>
          <a:graphicData uri="http://schemas.openxmlformats.org/drawingml/2006/table">
            <a:tbl>
              <a:tblPr>
                <a:tableStyleId>{5C22544A-7EE6-4342-B048-85BDC9FD1C3A}</a:tableStyleId>
              </a:tblPr>
              <a:tblGrid>
                <a:gridCol w="429768">
                  <a:extLst>
                    <a:ext uri="{9D8B030D-6E8A-4147-A177-3AD203B41FA5}">
                      <a16:colId xmlns:a16="http://schemas.microsoft.com/office/drawing/2014/main" val="4212028958"/>
                    </a:ext>
                  </a:extLst>
                </a:gridCol>
                <a:gridCol w="551076">
                  <a:extLst>
                    <a:ext uri="{9D8B030D-6E8A-4147-A177-3AD203B41FA5}">
                      <a16:colId xmlns:a16="http://schemas.microsoft.com/office/drawing/2014/main" val="2833146680"/>
                    </a:ext>
                  </a:extLst>
                </a:gridCol>
                <a:gridCol w="324898">
                  <a:extLst>
                    <a:ext uri="{9D8B030D-6E8A-4147-A177-3AD203B41FA5}">
                      <a16:colId xmlns:a16="http://schemas.microsoft.com/office/drawing/2014/main" val="631863871"/>
                    </a:ext>
                  </a:extLst>
                </a:gridCol>
                <a:gridCol w="324898">
                  <a:extLst>
                    <a:ext uri="{9D8B030D-6E8A-4147-A177-3AD203B41FA5}">
                      <a16:colId xmlns:a16="http://schemas.microsoft.com/office/drawing/2014/main" val="804285180"/>
                    </a:ext>
                  </a:extLst>
                </a:gridCol>
                <a:gridCol w="649796">
                  <a:extLst>
                    <a:ext uri="{9D8B030D-6E8A-4147-A177-3AD203B41FA5}">
                      <a16:colId xmlns:a16="http://schemas.microsoft.com/office/drawing/2014/main" val="698615685"/>
                    </a:ext>
                  </a:extLst>
                </a:gridCol>
                <a:gridCol w="649796">
                  <a:extLst>
                    <a:ext uri="{9D8B030D-6E8A-4147-A177-3AD203B41FA5}">
                      <a16:colId xmlns:a16="http://schemas.microsoft.com/office/drawing/2014/main" val="4241661055"/>
                    </a:ext>
                  </a:extLst>
                </a:gridCol>
                <a:gridCol w="324898">
                  <a:extLst>
                    <a:ext uri="{9D8B030D-6E8A-4147-A177-3AD203B41FA5}">
                      <a16:colId xmlns:a16="http://schemas.microsoft.com/office/drawing/2014/main" val="3714859180"/>
                    </a:ext>
                  </a:extLst>
                </a:gridCol>
                <a:gridCol w="649796">
                  <a:extLst>
                    <a:ext uri="{9D8B030D-6E8A-4147-A177-3AD203B41FA5}">
                      <a16:colId xmlns:a16="http://schemas.microsoft.com/office/drawing/2014/main" val="4134962500"/>
                    </a:ext>
                  </a:extLst>
                </a:gridCol>
                <a:gridCol w="649796">
                  <a:extLst>
                    <a:ext uri="{9D8B030D-6E8A-4147-A177-3AD203B41FA5}">
                      <a16:colId xmlns:a16="http://schemas.microsoft.com/office/drawing/2014/main" val="2296042161"/>
                    </a:ext>
                  </a:extLst>
                </a:gridCol>
                <a:gridCol w="324898">
                  <a:extLst>
                    <a:ext uri="{9D8B030D-6E8A-4147-A177-3AD203B41FA5}">
                      <a16:colId xmlns:a16="http://schemas.microsoft.com/office/drawing/2014/main" val="2710756154"/>
                    </a:ext>
                  </a:extLst>
                </a:gridCol>
                <a:gridCol w="649796">
                  <a:extLst>
                    <a:ext uri="{9D8B030D-6E8A-4147-A177-3AD203B41FA5}">
                      <a16:colId xmlns:a16="http://schemas.microsoft.com/office/drawing/2014/main" val="2996484032"/>
                    </a:ext>
                  </a:extLst>
                </a:gridCol>
                <a:gridCol w="487347">
                  <a:extLst>
                    <a:ext uri="{9D8B030D-6E8A-4147-A177-3AD203B41FA5}">
                      <a16:colId xmlns:a16="http://schemas.microsoft.com/office/drawing/2014/main" val="2332033055"/>
                    </a:ext>
                  </a:extLst>
                </a:gridCol>
                <a:gridCol w="487347">
                  <a:extLst>
                    <a:ext uri="{9D8B030D-6E8A-4147-A177-3AD203B41FA5}">
                      <a16:colId xmlns:a16="http://schemas.microsoft.com/office/drawing/2014/main" val="2503431466"/>
                    </a:ext>
                  </a:extLst>
                </a:gridCol>
                <a:gridCol w="649796">
                  <a:extLst>
                    <a:ext uri="{9D8B030D-6E8A-4147-A177-3AD203B41FA5}">
                      <a16:colId xmlns:a16="http://schemas.microsoft.com/office/drawing/2014/main" val="436555696"/>
                    </a:ext>
                  </a:extLst>
                </a:gridCol>
                <a:gridCol w="324898">
                  <a:extLst>
                    <a:ext uri="{9D8B030D-6E8A-4147-A177-3AD203B41FA5}">
                      <a16:colId xmlns:a16="http://schemas.microsoft.com/office/drawing/2014/main" val="768043039"/>
                    </a:ext>
                  </a:extLst>
                </a:gridCol>
                <a:gridCol w="649796">
                  <a:extLst>
                    <a:ext uri="{9D8B030D-6E8A-4147-A177-3AD203B41FA5}">
                      <a16:colId xmlns:a16="http://schemas.microsoft.com/office/drawing/2014/main" val="527131670"/>
                    </a:ext>
                  </a:extLst>
                </a:gridCol>
                <a:gridCol w="649796">
                  <a:extLst>
                    <a:ext uri="{9D8B030D-6E8A-4147-A177-3AD203B41FA5}">
                      <a16:colId xmlns:a16="http://schemas.microsoft.com/office/drawing/2014/main" val="1640519534"/>
                    </a:ext>
                  </a:extLst>
                </a:gridCol>
                <a:gridCol w="324898">
                  <a:extLst>
                    <a:ext uri="{9D8B030D-6E8A-4147-A177-3AD203B41FA5}">
                      <a16:colId xmlns:a16="http://schemas.microsoft.com/office/drawing/2014/main" val="2793670967"/>
                    </a:ext>
                  </a:extLst>
                </a:gridCol>
                <a:gridCol w="324898">
                  <a:extLst>
                    <a:ext uri="{9D8B030D-6E8A-4147-A177-3AD203B41FA5}">
                      <a16:colId xmlns:a16="http://schemas.microsoft.com/office/drawing/2014/main" val="2653031101"/>
                    </a:ext>
                  </a:extLst>
                </a:gridCol>
                <a:gridCol w="324898">
                  <a:extLst>
                    <a:ext uri="{9D8B030D-6E8A-4147-A177-3AD203B41FA5}">
                      <a16:colId xmlns:a16="http://schemas.microsoft.com/office/drawing/2014/main" val="2569721618"/>
                    </a:ext>
                  </a:extLst>
                </a:gridCol>
                <a:gridCol w="649794">
                  <a:extLst>
                    <a:ext uri="{9D8B030D-6E8A-4147-A177-3AD203B41FA5}">
                      <a16:colId xmlns:a16="http://schemas.microsoft.com/office/drawing/2014/main" val="1370911114"/>
                    </a:ext>
                  </a:extLst>
                </a:gridCol>
              </a:tblGrid>
              <a:tr h="333922">
                <a:tc>
                  <a:txBody>
                    <a:bodyPr/>
                    <a:lstStyle/>
                    <a:p>
                      <a:pPr algn="l">
                        <a:lnSpc>
                          <a:spcPct val="90000"/>
                        </a:lnSpc>
                      </a:pPr>
                      <a:r>
                        <a:rPr lang="en-US" sz="1600" b="0" i="0" strike="noStrike" dirty="0">
                          <a:solidFill>
                            <a:schemeClr val="bg1"/>
                          </a:solidFill>
                          <a:latin typeface="Courier New" panose="02070309020205020404" pitchFamily="49" charset="0"/>
                          <a:cs typeface="Courier New" panose="02070309020205020404" pitchFamily="49" charset="0"/>
                        </a:rPr>
                        <a:t>31</a:t>
                      </a: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dirty="0">
                          <a:solidFill>
                            <a:schemeClr val="bg1"/>
                          </a:solidFill>
                          <a:latin typeface="Courier New" panose="02070309020205020404" pitchFamily="49" charset="0"/>
                          <a:cs typeface="Courier New" panose="02070309020205020404" pitchFamily="49" charset="0"/>
                        </a:rPr>
                        <a:t>30</a:t>
                      </a: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bg1"/>
                          </a:solidFill>
                          <a:latin typeface="Courier New" panose="02070309020205020404" pitchFamily="49" charset="0"/>
                          <a:cs typeface="Courier New" panose="02070309020205020404" pitchFamily="49" charset="0"/>
                        </a:rPr>
                        <a:t>20</a:t>
                      </a: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19</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15</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14</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12</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11</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7</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6</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tx1">
                              <a:lumMod val="50000"/>
                              <a:lumOff val="50000"/>
                            </a:schemeClr>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313800"/>
                  </a:ext>
                </a:extLst>
              </a:tr>
              <a:tr h="319480">
                <a:tc gridSpan="8">
                  <a:txBody>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lang="en-US" sz="1700" b="1" i="0" strike="noStrike" dirty="0" err="1">
                          <a:solidFill>
                            <a:schemeClr val="accent5"/>
                          </a:solidFill>
                          <a:latin typeface="Courier New" panose="02070309020205020404" pitchFamily="49" charset="0"/>
                          <a:cs typeface="Courier New" panose="02070309020205020404" pitchFamily="49" charset="0"/>
                        </a:rPr>
                        <a:t>imm</a:t>
                      </a:r>
                      <a:r>
                        <a:rPr lang="en-US" sz="1700" b="1" i="0" strike="noStrike" dirty="0">
                          <a:solidFill>
                            <a:schemeClr val="accent5"/>
                          </a:solidFill>
                          <a:latin typeface="Courier New" panose="02070309020205020404" pitchFamily="49" charset="0"/>
                          <a:cs typeface="Courier New" panose="02070309020205020404" pitchFamily="49" charset="0"/>
                        </a:rPr>
                        <a:t>[11:0]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lang="en-US" sz="1700" b="1" i="0" strike="noStrike" dirty="0" err="1">
                          <a:solidFill>
                            <a:schemeClr val="accent5"/>
                          </a:solidFill>
                          <a:latin typeface="Courier New" panose="02070309020205020404" pitchFamily="49" charset="0"/>
                          <a:cs typeface="Courier New" panose="02070309020205020404" pitchFamily="49" charset="0"/>
                        </a:rPr>
                        <a:t>imm</a:t>
                      </a:r>
                      <a:r>
                        <a:rPr lang="en-US" sz="1700" b="1" i="0" strike="noStrike" dirty="0">
                          <a:solidFill>
                            <a:schemeClr val="accent5"/>
                          </a:solidFill>
                          <a:latin typeface="Courier New" panose="02070309020205020404" pitchFamily="49" charset="0"/>
                          <a:cs typeface="Courier New" panose="02070309020205020404" pitchFamily="49" charset="0"/>
                        </a:rPr>
                        <a:t>[10:0]</a:t>
                      </a:r>
                    </a:p>
                  </a:txBody>
                  <a:tcPr>
                    <a:lnL w="28575" cap="flat" cmpd="sng" algn="ctr">
                      <a:solidFill>
                        <a:schemeClr val="bg1">
                          <a:lumMod val="50000"/>
                        </a:schemeClr>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lnT w="28575" cap="flat" cmpd="sng" algn="ctr">
                      <a:solidFill>
                        <a:schemeClr val="bg1"/>
                      </a:solidFill>
                      <a:prstDash val="solid"/>
                      <a:round/>
                      <a:headEnd type="none" w="med" len="med"/>
                      <a:tailEnd type="none" w="med" len="med"/>
                    </a:lnT>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85000"/>
                        </a:lnSpc>
                      </a:pPr>
                      <a:endParaRPr lang="en-US" sz="1700" b="1" i="0" dirty="0">
                        <a:solidFill>
                          <a:schemeClr val="accent5"/>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3">
                  <a:txBody>
                    <a:bodyPr/>
                    <a:lstStyle/>
                    <a:p>
                      <a:pPr algn="ctr">
                        <a:lnSpc>
                          <a:spcPct val="85000"/>
                        </a:lnSpc>
                      </a:pPr>
                      <a:r>
                        <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rPr>
                        <a:t>rs1</a:t>
                      </a:r>
                    </a:p>
                  </a:txBody>
                  <a:tcPr>
                    <a:lnL w="28575" cap="flat" cmpd="sng" algn="ctr">
                      <a:solidFill>
                        <a:schemeClr val="bg1"/>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2">
                  <a:txBody>
                    <a:bodyPr/>
                    <a:lstStyle/>
                    <a:p>
                      <a:pPr algn="ctr">
                        <a:lnSpc>
                          <a:spcPct val="85000"/>
                        </a:lnSpc>
                      </a:pPr>
                      <a:r>
                        <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rPr>
                        <a:t>funct3</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a:p>
                  </a:txBody>
                  <a:tcPr/>
                </a:tc>
                <a:tc gridSpan="3">
                  <a:txBody>
                    <a:bodyPr/>
                    <a:lstStyle/>
                    <a:p>
                      <a:pPr algn="ctr">
                        <a:lnSpc>
                          <a:spcPct val="85000"/>
                        </a:lnSpc>
                      </a:pPr>
                      <a:r>
                        <a:rPr lang="en-US" sz="1700" b="1" i="0" strike="noStrike" dirty="0" err="1">
                          <a:solidFill>
                            <a:schemeClr val="tx1">
                              <a:lumMod val="50000"/>
                              <a:lumOff val="50000"/>
                            </a:schemeClr>
                          </a:solidFill>
                          <a:latin typeface="Courier New" panose="02070309020205020404" pitchFamily="49" charset="0"/>
                          <a:cs typeface="Courier New" panose="02070309020205020404" pitchFamily="49" charset="0"/>
                        </a:rPr>
                        <a:t>rd</a:t>
                      </a:r>
                      <a:endPar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gridSpan="5">
                  <a:txBody>
                    <a:bodyPr/>
                    <a:lstStyle/>
                    <a:p>
                      <a:pPr algn="ctr">
                        <a:lnSpc>
                          <a:spcPct val="85000"/>
                        </a:lnSpc>
                      </a:pPr>
                      <a:r>
                        <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rPr>
                        <a:t>opcode</a:t>
                      </a:r>
                    </a:p>
                  </a:txBody>
                  <a:tcPr>
                    <a:lnL w="28575" cap="flat" cmpd="sng" algn="ctr">
                      <a:solidFill>
                        <a:schemeClr val="bg1">
                          <a:lumMod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035830993"/>
                  </a:ext>
                </a:extLst>
              </a:tr>
              <a:tr h="319480">
                <a:tc>
                  <a:txBody>
                    <a:bodyPr/>
                    <a:lstStyle/>
                    <a:p>
                      <a:pPr algn="ctr">
                        <a:lnSpc>
                          <a:spcPct val="85000"/>
                        </a:lnSpc>
                      </a:pPr>
                      <a:r>
                        <a:rPr kumimoji="0" lang="en-US" sz="2800" b="1" i="0" u="none" strike="noStrike" kern="1200" cap="none" spc="0" normalizeH="0" baseline="0" noProof="0" dirty="0">
                          <a:ln>
                            <a:noFill/>
                          </a:ln>
                          <a:solidFill>
                            <a:srgbClr val="FEC016"/>
                          </a:solidFill>
                          <a:effectLst/>
                          <a:uLnTx/>
                          <a:uFillTx/>
                          <a:latin typeface="Courier New" panose="02070309020205020404" pitchFamily="49" charset="0"/>
                          <a:ea typeface="+mn-ea"/>
                          <a:cs typeface="Courier New" panose="02070309020205020404" pitchFamily="49" charset="0"/>
                        </a:rPr>
                        <a:t>s</a:t>
                      </a:r>
                      <a:endParaRPr lang="en-US" sz="2800" b="1" i="0" strike="noStrike"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28575" cap="flat" cmpd="sng" algn="ctr">
                      <a:solidFill>
                        <a:schemeClr val="bg1">
                          <a:lumMod val="50000"/>
                        </a:schemeClr>
                      </a:solidFill>
                      <a:prstDash val="solid"/>
                      <a:round/>
                      <a:headEnd type="none" w="med" len="med"/>
                      <a:tailEnd type="none" w="med" len="med"/>
                    </a:lnL>
                  </a:tcPr>
                </a:tc>
                <a:tc hMerge="1">
                  <a:txBody>
                    <a:bodyPr/>
                    <a:lstStyle/>
                    <a:p>
                      <a:endParaRPr lang="en-US"/>
                    </a:p>
                  </a:txBody>
                  <a:tcPr/>
                </a:tc>
                <a:tc hMerge="1">
                  <a:txBody>
                    <a:bodyPr/>
                    <a:lstStyle/>
                    <a:p>
                      <a:pPr algn="ctr">
                        <a:lnSpc>
                          <a:spcPct val="85000"/>
                        </a:lnSpc>
                      </a:pPr>
                      <a:endParaRPr lang="en-US" sz="2800" b="1" i="0" dirty="0">
                        <a:solidFill>
                          <a:schemeClr val="accent6"/>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gridSpan="3">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a:p>
                  </a:txBody>
                  <a:tcPr/>
                </a:tc>
                <a:tc hMerge="1">
                  <a:txBody>
                    <a:bodyPr/>
                    <a:lstStyle/>
                    <a:p>
                      <a:endParaRPr lang="en-US"/>
                    </a:p>
                  </a:txBody>
                  <a:tcPr/>
                </a:tc>
                <a:tc gridSpan="2">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a:p>
                  </a:txBody>
                  <a:tcPr/>
                </a:tc>
                <a:tc gridSpan="3">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a:p>
                  </a:txBody>
                  <a:tcPr/>
                </a:tc>
                <a:tc hMerge="1">
                  <a:txBody>
                    <a:bodyPr/>
                    <a:lstStyle/>
                    <a:p>
                      <a:endParaRPr lang="en-US"/>
                    </a:p>
                  </a:txBody>
                  <a:tcPr/>
                </a:tc>
                <a:tc gridSpan="5">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tx1">
                          <a:lumMod val="50000"/>
                          <a:lumOff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pattFill prst="dkUpDiag">
                      <a:fgClr>
                        <a:schemeClr val="tx1">
                          <a:lumMod val="75000"/>
                          <a:lumOff val="25000"/>
                        </a:schemeClr>
                      </a:fgClr>
                      <a:bgClr>
                        <a:srgbClr val="011223"/>
                      </a:bgClr>
                    </a:patt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12592891"/>
                  </a:ext>
                </a:extLst>
              </a:tr>
            </a:tbl>
          </a:graphicData>
        </a:graphic>
      </p:graphicFrame>
      <p:graphicFrame>
        <p:nvGraphicFramePr>
          <p:cNvPr id="13" name="Table 12">
            <a:extLst>
              <a:ext uri="{FF2B5EF4-FFF2-40B4-BE49-F238E27FC236}">
                <a16:creationId xmlns:a16="http://schemas.microsoft.com/office/drawing/2014/main" id="{3BC7B223-6D5A-F1F4-7BB4-F976219A1069}"/>
              </a:ext>
            </a:extLst>
          </p:cNvPr>
          <p:cNvGraphicFramePr>
            <a:graphicFrameLocks noGrp="1"/>
          </p:cNvGraphicFramePr>
          <p:nvPr>
            <p:extLst>
              <p:ext uri="{D42A27DB-BD31-4B8C-83A1-F6EECF244321}">
                <p14:modId xmlns:p14="http://schemas.microsoft.com/office/powerpoint/2010/main" val="3347876754"/>
              </p:ext>
            </p:extLst>
          </p:nvPr>
        </p:nvGraphicFramePr>
        <p:xfrm>
          <a:off x="1142609" y="5114759"/>
          <a:ext cx="10396734" cy="1125450"/>
        </p:xfrm>
        <a:graphic>
          <a:graphicData uri="http://schemas.openxmlformats.org/drawingml/2006/table">
            <a:tbl>
              <a:tblPr>
                <a:tableStyleId>{5C22544A-7EE6-4342-B048-85BDC9FD1C3A}</a:tableStyleId>
              </a:tblPr>
              <a:tblGrid>
                <a:gridCol w="649796">
                  <a:extLst>
                    <a:ext uri="{9D8B030D-6E8A-4147-A177-3AD203B41FA5}">
                      <a16:colId xmlns:a16="http://schemas.microsoft.com/office/drawing/2014/main" val="1234193345"/>
                    </a:ext>
                  </a:extLst>
                </a:gridCol>
                <a:gridCol w="324898">
                  <a:extLst>
                    <a:ext uri="{9D8B030D-6E8A-4147-A177-3AD203B41FA5}">
                      <a16:colId xmlns:a16="http://schemas.microsoft.com/office/drawing/2014/main" val="980994493"/>
                    </a:ext>
                  </a:extLst>
                </a:gridCol>
                <a:gridCol w="324898">
                  <a:extLst>
                    <a:ext uri="{9D8B030D-6E8A-4147-A177-3AD203B41FA5}">
                      <a16:colId xmlns:a16="http://schemas.microsoft.com/office/drawing/2014/main" val="2263478802"/>
                    </a:ext>
                  </a:extLst>
                </a:gridCol>
                <a:gridCol w="324898">
                  <a:extLst>
                    <a:ext uri="{9D8B030D-6E8A-4147-A177-3AD203B41FA5}">
                      <a16:colId xmlns:a16="http://schemas.microsoft.com/office/drawing/2014/main" val="1706986663"/>
                    </a:ext>
                  </a:extLst>
                </a:gridCol>
                <a:gridCol w="649796">
                  <a:extLst>
                    <a:ext uri="{9D8B030D-6E8A-4147-A177-3AD203B41FA5}">
                      <a16:colId xmlns:a16="http://schemas.microsoft.com/office/drawing/2014/main" val="3137204920"/>
                    </a:ext>
                  </a:extLst>
                </a:gridCol>
                <a:gridCol w="649796">
                  <a:extLst>
                    <a:ext uri="{9D8B030D-6E8A-4147-A177-3AD203B41FA5}">
                      <a16:colId xmlns:a16="http://schemas.microsoft.com/office/drawing/2014/main" val="2664459051"/>
                    </a:ext>
                  </a:extLst>
                </a:gridCol>
                <a:gridCol w="324898">
                  <a:extLst>
                    <a:ext uri="{9D8B030D-6E8A-4147-A177-3AD203B41FA5}">
                      <a16:colId xmlns:a16="http://schemas.microsoft.com/office/drawing/2014/main" val="3204545504"/>
                    </a:ext>
                  </a:extLst>
                </a:gridCol>
                <a:gridCol w="649796">
                  <a:extLst>
                    <a:ext uri="{9D8B030D-6E8A-4147-A177-3AD203B41FA5}">
                      <a16:colId xmlns:a16="http://schemas.microsoft.com/office/drawing/2014/main" val="3785885317"/>
                    </a:ext>
                  </a:extLst>
                </a:gridCol>
                <a:gridCol w="649796">
                  <a:extLst>
                    <a:ext uri="{9D8B030D-6E8A-4147-A177-3AD203B41FA5}">
                      <a16:colId xmlns:a16="http://schemas.microsoft.com/office/drawing/2014/main" val="1754441276"/>
                    </a:ext>
                  </a:extLst>
                </a:gridCol>
                <a:gridCol w="324898">
                  <a:extLst>
                    <a:ext uri="{9D8B030D-6E8A-4147-A177-3AD203B41FA5}">
                      <a16:colId xmlns:a16="http://schemas.microsoft.com/office/drawing/2014/main" val="278709197"/>
                    </a:ext>
                  </a:extLst>
                </a:gridCol>
                <a:gridCol w="649796">
                  <a:extLst>
                    <a:ext uri="{9D8B030D-6E8A-4147-A177-3AD203B41FA5}">
                      <a16:colId xmlns:a16="http://schemas.microsoft.com/office/drawing/2014/main" val="563745743"/>
                    </a:ext>
                  </a:extLst>
                </a:gridCol>
                <a:gridCol w="487347">
                  <a:extLst>
                    <a:ext uri="{9D8B030D-6E8A-4147-A177-3AD203B41FA5}">
                      <a16:colId xmlns:a16="http://schemas.microsoft.com/office/drawing/2014/main" val="2795341024"/>
                    </a:ext>
                  </a:extLst>
                </a:gridCol>
                <a:gridCol w="487347">
                  <a:extLst>
                    <a:ext uri="{9D8B030D-6E8A-4147-A177-3AD203B41FA5}">
                      <a16:colId xmlns:a16="http://schemas.microsoft.com/office/drawing/2014/main" val="3479140522"/>
                    </a:ext>
                  </a:extLst>
                </a:gridCol>
                <a:gridCol w="649796">
                  <a:extLst>
                    <a:ext uri="{9D8B030D-6E8A-4147-A177-3AD203B41FA5}">
                      <a16:colId xmlns:a16="http://schemas.microsoft.com/office/drawing/2014/main" val="562483255"/>
                    </a:ext>
                  </a:extLst>
                </a:gridCol>
                <a:gridCol w="324898">
                  <a:extLst>
                    <a:ext uri="{9D8B030D-6E8A-4147-A177-3AD203B41FA5}">
                      <a16:colId xmlns:a16="http://schemas.microsoft.com/office/drawing/2014/main" val="857135890"/>
                    </a:ext>
                  </a:extLst>
                </a:gridCol>
                <a:gridCol w="649796">
                  <a:extLst>
                    <a:ext uri="{9D8B030D-6E8A-4147-A177-3AD203B41FA5}">
                      <a16:colId xmlns:a16="http://schemas.microsoft.com/office/drawing/2014/main" val="669064248"/>
                    </a:ext>
                  </a:extLst>
                </a:gridCol>
                <a:gridCol w="649796">
                  <a:extLst>
                    <a:ext uri="{9D8B030D-6E8A-4147-A177-3AD203B41FA5}">
                      <a16:colId xmlns:a16="http://schemas.microsoft.com/office/drawing/2014/main" val="1072157940"/>
                    </a:ext>
                  </a:extLst>
                </a:gridCol>
                <a:gridCol w="324898">
                  <a:extLst>
                    <a:ext uri="{9D8B030D-6E8A-4147-A177-3AD203B41FA5}">
                      <a16:colId xmlns:a16="http://schemas.microsoft.com/office/drawing/2014/main" val="4104681057"/>
                    </a:ext>
                  </a:extLst>
                </a:gridCol>
                <a:gridCol w="324898">
                  <a:extLst>
                    <a:ext uri="{9D8B030D-6E8A-4147-A177-3AD203B41FA5}">
                      <a16:colId xmlns:a16="http://schemas.microsoft.com/office/drawing/2014/main" val="1167782694"/>
                    </a:ext>
                  </a:extLst>
                </a:gridCol>
                <a:gridCol w="324898">
                  <a:extLst>
                    <a:ext uri="{9D8B030D-6E8A-4147-A177-3AD203B41FA5}">
                      <a16:colId xmlns:a16="http://schemas.microsoft.com/office/drawing/2014/main" val="1120441159"/>
                    </a:ext>
                  </a:extLst>
                </a:gridCol>
                <a:gridCol w="649794">
                  <a:extLst>
                    <a:ext uri="{9D8B030D-6E8A-4147-A177-3AD203B41FA5}">
                      <a16:colId xmlns:a16="http://schemas.microsoft.com/office/drawing/2014/main" val="817865963"/>
                    </a:ext>
                  </a:extLst>
                </a:gridCol>
              </a:tblGrid>
              <a:tr h="333922">
                <a:tc>
                  <a:txBody>
                    <a:bodyPr/>
                    <a:lstStyle/>
                    <a:p>
                      <a:pPr algn="l">
                        <a:lnSpc>
                          <a:spcPct val="90000"/>
                        </a:lnSpc>
                      </a:pPr>
                      <a:r>
                        <a:rPr lang="en-US" sz="1600" b="0" i="0" strike="noStrike">
                          <a:solidFill>
                            <a:schemeClr val="bg1"/>
                          </a:solidFill>
                          <a:latin typeface="Courier New" panose="02070309020205020404" pitchFamily="49" charset="0"/>
                          <a:cs typeface="Courier New" panose="02070309020205020404" pitchFamily="49" charset="0"/>
                        </a:rPr>
                        <a:t>31</a:t>
                      </a: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a:solidFill>
                            <a:schemeClr val="bg1"/>
                          </a:solidFill>
                          <a:latin typeface="Courier New" panose="02070309020205020404" pitchFamily="49" charset="0"/>
                          <a:cs typeface="Courier New" panose="02070309020205020404" pitchFamily="49" charset="0"/>
                        </a:rPr>
                        <a:t>12</a:t>
                      </a: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1600" b="0" i="0" strike="noStrike">
                          <a:solidFill>
                            <a:schemeClr val="bg1"/>
                          </a:solidFill>
                          <a:latin typeface="Courier New" panose="02070309020205020404" pitchFamily="49" charset="0"/>
                          <a:cs typeface="Courier New" panose="02070309020205020404" pitchFamily="49" charset="0"/>
                        </a:rPr>
                        <a:t>11</a:t>
                      </a: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endParaRPr lang="en-US" sz="1600" b="0" i="0" strike="noStrike" dirty="0">
                        <a:solidFill>
                          <a:schemeClr val="bg1"/>
                        </a:solidFill>
                        <a:latin typeface="Courier New" panose="02070309020205020404" pitchFamily="49" charset="0"/>
                        <a:cs typeface="Courier New" panose="02070309020205020404" pitchFamily="49" charset="0"/>
                      </a:endParaRP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90000"/>
                        </a:lnSpc>
                      </a:pPr>
                      <a:r>
                        <a:rPr lang="en-US" sz="1600" b="0" i="0" strike="noStrike" dirty="0">
                          <a:solidFill>
                            <a:schemeClr val="bg1"/>
                          </a:solidFill>
                          <a:latin typeface="Courier New" panose="02070309020205020404" pitchFamily="49" charset="0"/>
                          <a:cs typeface="Courier New" panose="02070309020205020404" pitchFamily="49" charset="0"/>
                        </a:rPr>
                        <a:t>0</a:t>
                      </a:r>
                    </a:p>
                  </a:txBody>
                  <a:tcPr anchor="b">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184839"/>
                  </a:ext>
                </a:extLst>
              </a:tr>
              <a:tr h="319480">
                <a:tc gridSpan="13">
                  <a:txBody>
                    <a:bodyPr/>
                    <a:lstStyle/>
                    <a:p>
                      <a:pPr algn="ctr">
                        <a:lnSpc>
                          <a:spcPct val="85000"/>
                        </a:lnSpc>
                      </a:pPr>
                      <a:r>
                        <a:rPr lang="en-US" sz="1700" b="1" i="0" strike="noStrike" dirty="0" err="1">
                          <a:solidFill>
                            <a:schemeClr val="accent3"/>
                          </a:solidFill>
                          <a:latin typeface="Courier New" panose="02070309020205020404" pitchFamily="49" charset="0"/>
                          <a:cs typeface="Courier New" panose="02070309020205020404" pitchFamily="49" charset="0"/>
                        </a:rPr>
                        <a:t>imm</a:t>
                      </a:r>
                      <a:r>
                        <a:rPr lang="en-US" sz="1700" b="1" i="0" strike="noStrike" dirty="0">
                          <a:solidFill>
                            <a:schemeClr val="accent3"/>
                          </a:solidFill>
                          <a:latin typeface="Courier New" panose="02070309020205020404" pitchFamily="49" charset="0"/>
                          <a:cs typeface="Courier New" panose="02070309020205020404" pitchFamily="49" charset="0"/>
                        </a:rPr>
                        <a:t>[31:12]</a:t>
                      </a:r>
                    </a:p>
                  </a:txBody>
                  <a:tcP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85000"/>
                        </a:lnSpc>
                      </a:pPr>
                      <a:endParaRPr lang="en-US" sz="1700" b="1" i="0" dirty="0">
                        <a:solidFill>
                          <a:schemeClr val="accent5"/>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85000"/>
                        </a:lnSpc>
                      </a:pPr>
                      <a:endPar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85000"/>
                        </a:lnSpc>
                      </a:pPr>
                      <a:endPar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8">
                  <a:txBody>
                    <a:bodyPr/>
                    <a:lstStyle/>
                    <a:p>
                      <a:pPr algn="ctr">
                        <a:lnSpc>
                          <a:spcPct val="85000"/>
                        </a:lnSpc>
                      </a:pPr>
                      <a:r>
                        <a:rPr lang="en-US" sz="1600" b="1" dirty="0" err="1">
                          <a:solidFill>
                            <a:schemeClr val="accent5"/>
                          </a:solidFill>
                          <a:latin typeface="Courier New" panose="02070309020205020404" pitchFamily="49" charset="0"/>
                          <a:cs typeface="Courier New" panose="02070309020205020404" pitchFamily="49" charset="0"/>
                        </a:rPr>
                        <a:t>imm</a:t>
                      </a:r>
                      <a:r>
                        <a:rPr lang="en-US" sz="1600" b="1" dirty="0">
                          <a:solidFill>
                            <a:schemeClr val="accent5"/>
                          </a:solidFill>
                          <a:latin typeface="Courier New" panose="02070309020205020404" pitchFamily="49" charset="0"/>
                          <a:cs typeface="Courier New" panose="02070309020205020404" pitchFamily="49" charset="0"/>
                        </a:rPr>
                        <a:t>[11:0]</a:t>
                      </a:r>
                      <a:endPar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pPr algn="ctr">
                        <a:lnSpc>
                          <a:spcPct val="85000"/>
                        </a:lnSpc>
                      </a:pPr>
                      <a:endParaRPr lang="en-US" sz="17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tc hMerge="1">
                  <a:txBody>
                    <a:bodyPr/>
                    <a:lstStyle/>
                    <a:p>
                      <a:endParaRPr lang="en-US" b="1" i="0" dirty="0">
                        <a:solidFill>
                          <a:schemeClr val="bg1"/>
                        </a:solidFill>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224863322"/>
                  </a:ext>
                </a:extLst>
              </a:tr>
              <a:tr h="319480">
                <a:tc gridSpan="13">
                  <a:txBody>
                    <a:bodyPr/>
                    <a:lstStyle/>
                    <a:p>
                      <a:pPr algn="ctr">
                        <a:lnSpc>
                          <a:spcPct val="85000"/>
                        </a:lnSpc>
                      </a:pPr>
                      <a:r>
                        <a:rPr lang="en-US" sz="2800" b="1" i="0" strike="noStrike" dirty="0" err="1">
                          <a:solidFill>
                            <a:schemeClr val="accent3"/>
                          </a:solidFill>
                          <a:latin typeface="Courier New" panose="02070309020205020404" pitchFamily="49" charset="0"/>
                          <a:cs typeface="Courier New" panose="02070309020205020404" pitchFamily="49" charset="0"/>
                        </a:rPr>
                        <a:t>ssss</a:t>
                      </a:r>
                      <a:r>
                        <a:rPr lang="en-US" sz="2800" b="1" i="0" strike="noStrike" dirty="0">
                          <a:solidFill>
                            <a:schemeClr val="accent3"/>
                          </a:solidFill>
                          <a:latin typeface="Courier New" panose="02070309020205020404" pitchFamily="49" charset="0"/>
                          <a:cs typeface="Courier New" panose="02070309020205020404" pitchFamily="49" charset="0"/>
                        </a:rPr>
                        <a:t> </a:t>
                      </a:r>
                      <a:r>
                        <a:rPr lang="en-US" sz="2800" b="1" i="0" strike="noStrike" dirty="0" err="1">
                          <a:solidFill>
                            <a:schemeClr val="accent3"/>
                          </a:solidFill>
                          <a:latin typeface="Courier New" panose="02070309020205020404" pitchFamily="49" charset="0"/>
                          <a:cs typeface="Courier New" panose="02070309020205020404" pitchFamily="49" charset="0"/>
                        </a:rPr>
                        <a:t>ssss</a:t>
                      </a:r>
                      <a:r>
                        <a:rPr lang="en-US" sz="2800" b="1" i="0" strike="noStrike" dirty="0">
                          <a:solidFill>
                            <a:schemeClr val="accent3"/>
                          </a:solidFill>
                          <a:latin typeface="Courier New" panose="02070309020205020404" pitchFamily="49" charset="0"/>
                          <a:cs typeface="Courier New" panose="02070309020205020404" pitchFamily="49" charset="0"/>
                        </a:rPr>
                        <a:t> </a:t>
                      </a:r>
                      <a:r>
                        <a:rPr lang="en-US" sz="2800" b="1" i="0" strike="noStrike" dirty="0" err="1">
                          <a:solidFill>
                            <a:schemeClr val="accent3"/>
                          </a:solidFill>
                          <a:latin typeface="Courier New" panose="02070309020205020404" pitchFamily="49" charset="0"/>
                          <a:cs typeface="Courier New" panose="02070309020205020404" pitchFamily="49" charset="0"/>
                        </a:rPr>
                        <a:t>ssss</a:t>
                      </a:r>
                      <a:r>
                        <a:rPr lang="en-US" sz="2800" b="1" i="0" strike="noStrike" dirty="0">
                          <a:solidFill>
                            <a:schemeClr val="accent3"/>
                          </a:solidFill>
                          <a:latin typeface="Courier New" panose="02070309020205020404" pitchFamily="49" charset="0"/>
                          <a:cs typeface="Courier New" panose="02070309020205020404" pitchFamily="49" charset="0"/>
                        </a:rPr>
                        <a:t> </a:t>
                      </a:r>
                      <a:r>
                        <a:rPr lang="en-US" sz="2800" b="1" i="0" strike="noStrike" dirty="0" err="1">
                          <a:solidFill>
                            <a:schemeClr val="accent3"/>
                          </a:solidFill>
                          <a:latin typeface="Courier New" panose="02070309020205020404" pitchFamily="49" charset="0"/>
                          <a:cs typeface="Courier New" panose="02070309020205020404" pitchFamily="49" charset="0"/>
                        </a:rPr>
                        <a:t>ssss</a:t>
                      </a:r>
                      <a:r>
                        <a:rPr lang="en-US" sz="2800" b="1" i="0" strike="noStrike" dirty="0">
                          <a:solidFill>
                            <a:schemeClr val="accent3"/>
                          </a:solidFill>
                          <a:latin typeface="Courier New" panose="02070309020205020404" pitchFamily="49" charset="0"/>
                          <a:cs typeface="Courier New" panose="02070309020205020404" pitchFamily="49" charset="0"/>
                        </a:rPr>
                        <a:t> </a:t>
                      </a:r>
                      <a:r>
                        <a:rPr lang="en-US" sz="2800" b="1" i="0" strike="noStrike" dirty="0" err="1">
                          <a:solidFill>
                            <a:schemeClr val="accent3"/>
                          </a:solidFill>
                          <a:latin typeface="Courier New" panose="02070309020205020404" pitchFamily="49" charset="0"/>
                          <a:cs typeface="Courier New" panose="02070309020205020404" pitchFamily="49" charset="0"/>
                        </a:rPr>
                        <a:t>ssss</a:t>
                      </a:r>
                      <a:endParaRPr lang="en-US" sz="2800" b="1" i="0" strike="noStrike" dirty="0">
                        <a:solidFill>
                          <a:schemeClr val="bg1"/>
                        </a:solidFill>
                        <a:latin typeface="Courier New" panose="02070309020205020404" pitchFamily="49" charset="0"/>
                        <a:cs typeface="Courier New" panose="02070309020205020404" pitchFamily="49" charset="0"/>
                      </a:endParaRPr>
                    </a:p>
                  </a:txBody>
                  <a:tcPr>
                    <a:lnL w="28575" cap="flat" cmpd="sng" algn="ctr">
                      <a:solidFill>
                        <a:schemeClr val="bg1"/>
                      </a:solidFill>
                      <a:prstDash val="solid"/>
                      <a:round/>
                      <a:headEnd type="none" w="med" len="med"/>
                      <a:tailEnd type="none" w="med" len="med"/>
                    </a:lnL>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lnSpc>
                          <a:spcPct val="85000"/>
                        </a:lnSpc>
                      </a:pPr>
                      <a:endParaRPr lang="en-US" sz="2800" b="1" i="0" dirty="0">
                        <a:solidFill>
                          <a:schemeClr val="accent6"/>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8">
                  <a:txBody>
                    <a:bodyPr/>
                    <a:lstStyle/>
                    <a:p>
                      <a:pPr marL="0" marR="0" lvl="0" indent="0" algn="ctr" defTabSz="914377" rtl="0" eaLnBrk="1" fontAlgn="auto" latinLnBrk="0" hangingPunct="1">
                        <a:lnSpc>
                          <a:spcPct val="85000"/>
                        </a:lnSpc>
                        <a:spcBef>
                          <a:spcPts val="0"/>
                        </a:spcBef>
                        <a:spcAft>
                          <a:spcPts val="0"/>
                        </a:spcAft>
                        <a:buClrTx/>
                        <a:buSzTx/>
                        <a:buFontTx/>
                        <a:buNone/>
                        <a:tabLst/>
                        <a:defRPr/>
                      </a:pPr>
                      <a:r>
                        <a:rPr lang="en-US" sz="2800" b="1" i="0" strike="noStrike" dirty="0">
                          <a:solidFill>
                            <a:schemeClr val="accent3"/>
                          </a:solidFill>
                          <a:latin typeface="Courier New" panose="02070309020205020404" pitchFamily="49" charset="0"/>
                          <a:cs typeface="Courier New" panose="02070309020205020404" pitchFamily="49" charset="0"/>
                        </a:rPr>
                        <a:t>s</a:t>
                      </a:r>
                      <a:r>
                        <a:rPr kumimoji="0" lang="en-US" sz="2800" b="1"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r>
                        <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rPr>
                        <a:t> </a:t>
                      </a:r>
                    </a:p>
                  </a:txBody>
                  <a:tcPr>
                    <a:lnR w="28575" cap="flat" cmpd="sng" algn="ctr">
                      <a:solidFill>
                        <a:schemeClr val="bg1"/>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lnSpc>
                          <a:spcPct val="85000"/>
                        </a:lnSpc>
                      </a:pPr>
                      <a:endParaRPr lang="en-US" sz="2800" b="1" i="0" strike="noStrike" dirty="0">
                        <a:solidFill>
                          <a:schemeClr val="tx1">
                            <a:lumMod val="50000"/>
                            <a:lumOff val="50000"/>
                          </a:schemeClr>
                        </a:solidFill>
                        <a:latin typeface="Courier New" panose="02070309020205020404" pitchFamily="49" charset="0"/>
                        <a:cs typeface="Courier New" panose="02070309020205020404" pitchFamily="49" charset="0"/>
                      </a:endParaRPr>
                    </a:p>
                  </a:txBody>
                  <a:tcP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1282603"/>
                  </a:ext>
                </a:extLst>
              </a:tr>
            </a:tbl>
          </a:graphicData>
        </a:graphic>
      </p:graphicFrame>
      <p:sp>
        <p:nvSpPr>
          <p:cNvPr id="16" name="TextBox 15">
            <a:extLst>
              <a:ext uri="{FF2B5EF4-FFF2-40B4-BE49-F238E27FC236}">
                <a16:creationId xmlns:a16="http://schemas.microsoft.com/office/drawing/2014/main" id="{FED86C77-53E5-D91A-8AC4-09938AC7B66A}"/>
              </a:ext>
            </a:extLst>
          </p:cNvPr>
          <p:cNvSpPr txBox="1"/>
          <p:nvPr/>
        </p:nvSpPr>
        <p:spPr>
          <a:xfrm>
            <a:off x="2809188" y="3117383"/>
            <a:ext cx="3516198" cy="923330"/>
          </a:xfrm>
          <a:prstGeom prst="rect">
            <a:avLst/>
          </a:prstGeom>
          <a:noFill/>
        </p:spPr>
        <p:txBody>
          <a:bodyPr wrap="square" rtlCol="0">
            <a:spAutoFit/>
          </a:bodyPr>
          <a:lstStyle/>
          <a:p>
            <a:r>
              <a:rPr lang="en-US" sz="1800" dirty="0">
                <a:solidFill>
                  <a:schemeClr val="accent2"/>
                </a:solidFill>
                <a:latin typeface="18 VAG Rounded Light   02390" pitchFamily="2" charset="0"/>
                <a:cs typeface="Courier New" panose="02070309020205020404" pitchFamily="49" charset="0"/>
              </a:rPr>
              <a:t>Copy </a:t>
            </a:r>
            <a:r>
              <a:rPr lang="en-US" sz="1800" i="1" dirty="0">
                <a:solidFill>
                  <a:schemeClr val="accent2"/>
                </a:solidFill>
                <a:latin typeface="18 VAG Rounded Light   02390" pitchFamily="2" charset="0"/>
                <a:cs typeface="Courier New" panose="02070309020205020404" pitchFamily="49" charset="0"/>
              </a:rPr>
              <a:t>upper</a:t>
            </a:r>
            <a:r>
              <a:rPr lang="en-US" sz="1800" dirty="0">
                <a:solidFill>
                  <a:schemeClr val="accent2"/>
                </a:solidFill>
                <a:latin typeface="18 VAG Rounded Light   02390" pitchFamily="2" charset="0"/>
                <a:cs typeface="Courier New" panose="02070309020205020404" pitchFamily="49" charset="0"/>
              </a:rPr>
              <a:t> 12 bits of instruction,</a:t>
            </a:r>
            <a:r>
              <a:rPr kumimoji="0" lang="en-US" sz="1800" u="none" strike="noStrike" kern="1200" cap="none" spc="0" normalizeH="0" baseline="0" noProof="0" dirty="0">
                <a:ln>
                  <a:noFill/>
                </a:ln>
                <a:solidFill>
                  <a:schemeClr val="accent2"/>
                </a:solidFill>
                <a:effectLst/>
                <a:uLnTx/>
                <a:uFillTx/>
                <a:latin typeface="18 VAG Rounded Light   02390" pitchFamily="2" charset="0"/>
                <a:cs typeface="Courier New" panose="02070309020205020404" pitchFamily="49" charset="0"/>
              </a:rPr>
              <a:t> </a:t>
            </a:r>
            <a:r>
              <a:rPr kumimoji="0" lang="en-US" sz="1800" b="1"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800" b="1"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[31:20]</a:t>
            </a:r>
            <a:r>
              <a:rPr lang="en-US" sz="1800" dirty="0">
                <a:solidFill>
                  <a:schemeClr val="accent2"/>
                </a:solidFill>
                <a:latin typeface="18 VAG Rounded Light   02390" pitchFamily="2" charset="0"/>
                <a:cs typeface="Courier New" panose="02070309020205020404" pitchFamily="49" charset="0"/>
              </a:rPr>
              <a:t>, to </a:t>
            </a:r>
            <a:r>
              <a:rPr lang="en-US" sz="1800" i="1" dirty="0">
                <a:solidFill>
                  <a:schemeClr val="accent2"/>
                </a:solidFill>
                <a:latin typeface="18 VAG Rounded Light   02390" pitchFamily="2" charset="0"/>
                <a:cs typeface="Courier New" panose="02070309020205020404" pitchFamily="49" charset="0"/>
              </a:rPr>
              <a:t>lower</a:t>
            </a:r>
            <a:r>
              <a:rPr lang="en-US" sz="1800" dirty="0">
                <a:solidFill>
                  <a:schemeClr val="accent2"/>
                </a:solidFill>
                <a:latin typeface="18 VAG Rounded Light   02390" pitchFamily="2" charset="0"/>
                <a:cs typeface="Courier New" panose="02070309020205020404" pitchFamily="49" charset="0"/>
              </a:rPr>
              <a:t> 12 bits of immediate, </a:t>
            </a:r>
            <a:r>
              <a:rPr lang="en-US" sz="1800" b="1" dirty="0" err="1">
                <a:solidFill>
                  <a:schemeClr val="accent5"/>
                </a:solidFill>
                <a:latin typeface="Courier New" panose="02070309020205020404" pitchFamily="49" charset="0"/>
                <a:cs typeface="Courier New" panose="02070309020205020404" pitchFamily="49" charset="0"/>
              </a:rPr>
              <a:t>imm</a:t>
            </a:r>
            <a:r>
              <a:rPr lang="en-US" sz="1800" b="1" dirty="0">
                <a:solidFill>
                  <a:schemeClr val="accent5"/>
                </a:solidFill>
                <a:latin typeface="Courier New" panose="02070309020205020404" pitchFamily="49" charset="0"/>
                <a:cs typeface="Courier New" panose="02070309020205020404" pitchFamily="49" charset="0"/>
              </a:rPr>
              <a:t>[11:0]</a:t>
            </a:r>
            <a:r>
              <a:rPr lang="en-US" sz="1800" dirty="0">
                <a:solidFill>
                  <a:schemeClr val="accent2"/>
                </a:solidFill>
                <a:latin typeface="18 VAG Rounded Light   02390" pitchFamily="2" charset="0"/>
                <a:cs typeface="Courier New" panose="02070309020205020404" pitchFamily="49" charset="0"/>
              </a:rPr>
              <a:t>.</a:t>
            </a:r>
            <a:endParaRPr lang="en-US" sz="1800" b="1" dirty="0">
              <a:solidFill>
                <a:schemeClr val="accent2"/>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45A6FCAB-DA71-CF8D-D303-454655B25501}"/>
              </a:ext>
            </a:extLst>
          </p:cNvPr>
          <p:cNvSpPr txBox="1"/>
          <p:nvPr/>
        </p:nvSpPr>
        <p:spPr>
          <a:xfrm>
            <a:off x="99309" y="4268624"/>
            <a:ext cx="2011181" cy="764825"/>
          </a:xfrm>
          <a:prstGeom prst="rect">
            <a:avLst/>
          </a:prstGeom>
          <a:noFill/>
        </p:spPr>
        <p:txBody>
          <a:bodyPr wrap="square" rtlCol="0">
            <a:spAutoFit/>
          </a:bodyPr>
          <a:lstStyle/>
          <a:p>
            <a:pPr>
              <a:lnSpc>
                <a:spcPct val="90000"/>
              </a:lnSpc>
            </a:pPr>
            <a:r>
              <a:rPr lang="en-US" sz="2800" b="1" dirty="0">
                <a:solidFill>
                  <a:schemeClr val="bg1">
                    <a:alpha val="99000"/>
                  </a:schemeClr>
                </a:solidFill>
                <a:latin typeface="18 VAG Rounded Bold   07390" pitchFamily="2" charset="0"/>
              </a:rPr>
              <a:t>Immediate </a:t>
            </a:r>
            <a:r>
              <a:rPr lang="en-US" sz="2000" b="1" dirty="0" err="1">
                <a:solidFill>
                  <a:schemeClr val="bg1"/>
                </a:solidFill>
                <a:latin typeface="Courier New" panose="02070309020205020404" pitchFamily="49" charset="0"/>
                <a:cs typeface="Courier New" panose="02070309020205020404" pitchFamily="49" charset="0"/>
              </a:rPr>
              <a:t>imm</a:t>
            </a:r>
            <a:r>
              <a:rPr lang="en-US" sz="2000" b="1" dirty="0">
                <a:solidFill>
                  <a:schemeClr val="bg1"/>
                </a:solidFill>
                <a:latin typeface="Courier New" panose="02070309020205020404" pitchFamily="49" charset="0"/>
                <a:cs typeface="Courier New" panose="02070309020205020404" pitchFamily="49" charset="0"/>
              </a:rPr>
              <a:t>[31:0]</a:t>
            </a:r>
          </a:p>
        </p:txBody>
      </p:sp>
      <p:sp>
        <p:nvSpPr>
          <p:cNvPr id="18" name="TextBox 17">
            <a:extLst>
              <a:ext uri="{FF2B5EF4-FFF2-40B4-BE49-F238E27FC236}">
                <a16:creationId xmlns:a16="http://schemas.microsoft.com/office/drawing/2014/main" id="{9BA11A81-45E2-5DA6-B92D-7538CE3C7966}"/>
              </a:ext>
            </a:extLst>
          </p:cNvPr>
          <p:cNvSpPr txBox="1"/>
          <p:nvPr/>
        </p:nvSpPr>
        <p:spPr>
          <a:xfrm>
            <a:off x="2192233" y="4395520"/>
            <a:ext cx="4050139" cy="646331"/>
          </a:xfrm>
          <a:prstGeom prst="rect">
            <a:avLst/>
          </a:prstGeom>
          <a:noFill/>
        </p:spPr>
        <p:txBody>
          <a:bodyPr wrap="square" rtlCol="0">
            <a:spAutoFit/>
          </a:bodyPr>
          <a:lstStyle/>
          <a:p>
            <a:r>
              <a:rPr lang="en-US" sz="1800" dirty="0">
                <a:solidFill>
                  <a:schemeClr val="accent2"/>
                </a:solidFill>
                <a:latin typeface="18 VAG Rounded Light   02390" pitchFamily="2" charset="0"/>
                <a:cs typeface="Courier New" panose="02070309020205020404" pitchFamily="49" charset="0"/>
              </a:rPr>
              <a:t>Sign-extend: Copy </a:t>
            </a:r>
            <a:r>
              <a:rPr lang="en-US" sz="1800" b="1" dirty="0" err="1">
                <a:solidFill>
                  <a:schemeClr val="accent3"/>
                </a:solidFill>
                <a:latin typeface="Courier New" panose="02070309020205020404" pitchFamily="49" charset="0"/>
                <a:cs typeface="Courier New" panose="02070309020205020404" pitchFamily="49" charset="0"/>
              </a:rPr>
              <a:t>inst</a:t>
            </a:r>
            <a:r>
              <a:rPr lang="en-US" sz="1800" b="1" dirty="0">
                <a:solidFill>
                  <a:schemeClr val="accent3"/>
                </a:solidFill>
                <a:latin typeface="Courier New" panose="02070309020205020404" pitchFamily="49" charset="0"/>
                <a:cs typeface="Courier New" panose="02070309020205020404" pitchFamily="49" charset="0"/>
              </a:rPr>
              <a:t>[31]</a:t>
            </a:r>
            <a:r>
              <a:rPr lang="en-US" sz="1800" dirty="0">
                <a:solidFill>
                  <a:schemeClr val="accent3"/>
                </a:solidFill>
                <a:latin typeface="18 VAG Rounded Light   02390" pitchFamily="2" charset="0"/>
                <a:cs typeface="Courier New" panose="02070309020205020404" pitchFamily="49" charset="0"/>
              </a:rPr>
              <a:t> </a:t>
            </a:r>
            <a:r>
              <a:rPr lang="en-US" sz="1800" dirty="0">
                <a:solidFill>
                  <a:schemeClr val="accent2"/>
                </a:solidFill>
                <a:latin typeface="18 VAG Rounded Light   02390" pitchFamily="2" charset="0"/>
                <a:cs typeface="Courier New" panose="02070309020205020404" pitchFamily="49" charset="0"/>
              </a:rPr>
              <a:t>to upper 20 bits of immediate, </a:t>
            </a:r>
            <a:r>
              <a:rPr lang="en-US" sz="1800" b="1" dirty="0" err="1">
                <a:solidFill>
                  <a:schemeClr val="accent3"/>
                </a:solidFill>
                <a:latin typeface="Courier New" panose="02070309020205020404" pitchFamily="49" charset="0"/>
                <a:cs typeface="Courier New" panose="02070309020205020404" pitchFamily="49" charset="0"/>
              </a:rPr>
              <a:t>imm</a:t>
            </a:r>
            <a:r>
              <a:rPr lang="en-US" sz="1800" b="1" dirty="0">
                <a:solidFill>
                  <a:schemeClr val="accent3"/>
                </a:solidFill>
                <a:latin typeface="Courier New" panose="02070309020205020404" pitchFamily="49" charset="0"/>
                <a:cs typeface="Courier New" panose="02070309020205020404" pitchFamily="49" charset="0"/>
              </a:rPr>
              <a:t>[31:12]</a:t>
            </a:r>
            <a:r>
              <a:rPr lang="en-US" sz="1800" dirty="0">
                <a:solidFill>
                  <a:schemeClr val="accent2"/>
                </a:solidFill>
                <a:latin typeface="18 VAG Rounded Light   02390" pitchFamily="2" charset="0"/>
                <a:cs typeface="Courier New" panose="02070309020205020404" pitchFamily="49" charset="0"/>
              </a:rPr>
              <a:t>.</a:t>
            </a:r>
            <a:endParaRPr lang="en-US" sz="1800" b="1" dirty="0">
              <a:solidFill>
                <a:schemeClr val="accent2"/>
              </a:solidFill>
              <a:latin typeface="Courier New" panose="02070309020205020404" pitchFamily="49" charset="0"/>
              <a:cs typeface="Courier New" panose="02070309020205020404" pitchFamily="49" charset="0"/>
            </a:endParaRPr>
          </a:p>
        </p:txBody>
      </p:sp>
      <p:sp>
        <p:nvSpPr>
          <p:cNvPr id="49" name="Triangle 48">
            <a:extLst>
              <a:ext uri="{FF2B5EF4-FFF2-40B4-BE49-F238E27FC236}">
                <a16:creationId xmlns:a16="http://schemas.microsoft.com/office/drawing/2014/main" id="{BEBC099A-0F93-5BB7-34DE-B77FC7DD6D9E}"/>
              </a:ext>
            </a:extLst>
          </p:cNvPr>
          <p:cNvSpPr/>
          <p:nvPr/>
        </p:nvSpPr>
        <p:spPr>
          <a:xfrm>
            <a:off x="1164209" y="5030451"/>
            <a:ext cx="6330099" cy="400001"/>
          </a:xfrm>
          <a:prstGeom prst="triangle">
            <a:avLst>
              <a:gd name="adj" fmla="val 15551"/>
            </a:avLst>
          </a:prstGeom>
          <a:solidFill>
            <a:schemeClr val="accent3">
              <a:lumMod val="20000"/>
              <a:lumOff val="80000"/>
            </a:schemeClr>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cxnSp>
        <p:nvCxnSpPr>
          <p:cNvPr id="52" name="Curved Connector 51">
            <a:extLst>
              <a:ext uri="{FF2B5EF4-FFF2-40B4-BE49-F238E27FC236}">
                <a16:creationId xmlns:a16="http://schemas.microsoft.com/office/drawing/2014/main" id="{1512D860-A7DE-CA47-62E9-EF6C25AB4612}"/>
              </a:ext>
            </a:extLst>
          </p:cNvPr>
          <p:cNvCxnSpPr>
            <a:cxnSpLocks/>
            <a:endCxn id="49" idx="0"/>
          </p:cNvCxnSpPr>
          <p:nvPr/>
        </p:nvCxnSpPr>
        <p:spPr>
          <a:xfrm rot="16200000" flipH="1">
            <a:off x="737271" y="3619119"/>
            <a:ext cx="2045662" cy="777002"/>
          </a:xfrm>
          <a:prstGeom prst="curvedConnector3">
            <a:avLst/>
          </a:prstGeom>
          <a:ln w="28575">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4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 grpId="0"/>
      <p:bldP spid="16" grpId="0"/>
      <p:bldP spid="17" grpId="0"/>
      <p:bldP spid="18" grpId="0"/>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28A1-5A97-6588-9854-C5D22726A6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B55F1EB-7FE9-1464-6163-77678568524F}"/>
              </a:ext>
            </a:extLst>
          </p:cNvPr>
          <p:cNvSpPr>
            <a:spLocks noGrp="1"/>
          </p:cNvSpPr>
          <p:nvPr>
            <p:ph type="subTitle" idx="1"/>
          </p:nvPr>
        </p:nvSpPr>
        <p:spPr/>
        <p:txBody>
          <a:bodyPr/>
          <a:lstStyle/>
          <a:p>
            <a:endParaRPr lang="en-US"/>
          </a:p>
        </p:txBody>
      </p:sp>
      <p:pic>
        <p:nvPicPr>
          <p:cNvPr id="5" name="slide.url=https://www.polleverywhere.com/multiple_choice_polls/iSgOoVAN9UVbGcYUiWrbY?state=opened&amp;flow=Default&amp;onscreen=persist">
            <a:extLst>
              <a:ext uri="{FF2B5EF4-FFF2-40B4-BE49-F238E27FC236}">
                <a16:creationId xmlns:a16="http://schemas.microsoft.com/office/drawing/2014/main" id="{9170CBFA-8CCC-DE60-3D63-6A1A4E31BB3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6168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0B00-AEC9-C2F8-129D-BDCC121B2869}"/>
              </a:ext>
            </a:extLst>
          </p:cNvPr>
          <p:cNvSpPr>
            <a:spLocks noGrp="1"/>
          </p:cNvSpPr>
          <p:nvPr>
            <p:ph type="title"/>
          </p:nvPr>
        </p:nvSpPr>
        <p:spPr/>
        <p:txBody>
          <a:bodyPr/>
          <a:lstStyle/>
          <a:p>
            <a:r>
              <a:rPr lang="en-US" dirty="0"/>
              <a:t>Your Own Design</a:t>
            </a:r>
          </a:p>
        </p:txBody>
      </p:sp>
      <p:sp>
        <p:nvSpPr>
          <p:cNvPr id="3" name="Content Placeholder 2">
            <a:extLst>
              <a:ext uri="{FF2B5EF4-FFF2-40B4-BE49-F238E27FC236}">
                <a16:creationId xmlns:a16="http://schemas.microsoft.com/office/drawing/2014/main" id="{1962D366-E933-F5F2-64A6-577011BDDBDF}"/>
              </a:ext>
            </a:extLst>
          </p:cNvPr>
          <p:cNvSpPr>
            <a:spLocks noGrp="1"/>
          </p:cNvSpPr>
          <p:nvPr>
            <p:ph idx="1"/>
          </p:nvPr>
        </p:nvSpPr>
        <p:spPr>
          <a:xfrm>
            <a:off x="288413" y="916710"/>
            <a:ext cx="7235131" cy="5287965"/>
          </a:xfrm>
        </p:spPr>
        <p:txBody>
          <a:bodyPr/>
          <a:lstStyle/>
          <a:p>
            <a:pPr marL="633413" indent="-549275">
              <a:buFont typeface="+mj-lt"/>
              <a:buAutoNum type="arabicPeriod"/>
            </a:pPr>
            <a:r>
              <a:rPr lang="en-US" dirty="0"/>
              <a:t>We should use the main ALU to compute </a:t>
            </a:r>
            <a:r>
              <a:rPr lang="en-US" dirty="0">
                <a:solidFill>
                  <a:schemeClr val="accent4"/>
                </a:solidFill>
                <a:latin typeface="Courier New" panose="02070309020205020404" pitchFamily="49" charset="0"/>
                <a:cs typeface="Courier New" panose="02070309020205020404" pitchFamily="49" charset="0"/>
              </a:rPr>
              <a:t>PC=PC+4</a:t>
            </a:r>
            <a:r>
              <a:rPr lang="en-US" dirty="0"/>
              <a:t> in order to save some gates.</a:t>
            </a:r>
          </a:p>
          <a:p>
            <a:pPr marL="633413" indent="-549275">
              <a:buFont typeface="+mj-lt"/>
              <a:buAutoNum type="arabicPeriod"/>
            </a:pPr>
            <a:r>
              <a:rPr lang="en-US" dirty="0"/>
              <a:t>The ALU is a </a:t>
            </a:r>
            <a:r>
              <a:rPr lang="en-US" b="0" dirty="0">
                <a:solidFill>
                  <a:schemeClr val="accent4"/>
                </a:solidFill>
                <a:latin typeface="18 VAG Rounded Light   02390" pitchFamily="2" charset="0"/>
              </a:rPr>
              <a:t>synchronous state element</a:t>
            </a:r>
            <a:r>
              <a:rPr lang="en-US" dirty="0"/>
              <a:t>.</a:t>
            </a:r>
          </a:p>
          <a:p>
            <a:pPr marL="633413" indent="-549275">
              <a:buFont typeface="+mj-lt"/>
              <a:buAutoNum type="arabicPeriod"/>
            </a:pPr>
            <a:r>
              <a:rPr lang="en-US" dirty="0"/>
              <a:t>The program counter (PC) is a </a:t>
            </a:r>
            <a:r>
              <a:rPr lang="en-US" b="0" dirty="0">
                <a:solidFill>
                  <a:schemeClr val="accent4"/>
                </a:solidFill>
                <a:latin typeface="18 VAG Rounded Light   02390" pitchFamily="2" charset="0"/>
              </a:rPr>
              <a:t>register</a:t>
            </a:r>
            <a:r>
              <a:rPr lang="en-US" dirty="0"/>
              <a:t>.</a:t>
            </a:r>
          </a:p>
          <a:p>
            <a:pPr marL="827614" indent="-742950">
              <a:buFont typeface="+mj-lt"/>
              <a:buAutoNum type="arabicPeriod"/>
            </a:pPr>
            <a:endParaRPr lang="en-US" dirty="0"/>
          </a:p>
        </p:txBody>
      </p:sp>
      <p:sp>
        <p:nvSpPr>
          <p:cNvPr id="4" name="TextBox 3">
            <a:extLst>
              <a:ext uri="{FF2B5EF4-FFF2-40B4-BE49-F238E27FC236}">
                <a16:creationId xmlns:a16="http://schemas.microsoft.com/office/drawing/2014/main" id="{3AC7A333-545B-9503-3679-AABE60D1B7F3}"/>
              </a:ext>
            </a:extLst>
          </p:cNvPr>
          <p:cNvSpPr txBox="1"/>
          <p:nvPr/>
        </p:nvSpPr>
        <p:spPr>
          <a:xfrm>
            <a:off x="9884062" y="2614549"/>
            <a:ext cx="1319913" cy="3662541"/>
          </a:xfrm>
          <a:prstGeom prst="rect">
            <a:avLst/>
          </a:prstGeom>
          <a:noFill/>
        </p:spPr>
        <p:txBody>
          <a:bodyPr wrap="none" rtlCol="0">
            <a:spAutoFit/>
          </a:bodyPr>
          <a:lstStyle/>
          <a:p>
            <a:pPr marL="576263" lvl="1">
              <a:buClr>
                <a:schemeClr val="accent3"/>
              </a:buClr>
              <a:buSzPct val="100000"/>
            </a:pPr>
            <a:r>
              <a:rPr lang="en-US" sz="2400" b="1" u="sng" dirty="0">
                <a:solidFill>
                  <a:schemeClr val="bg1"/>
                </a:solidFill>
                <a:latin typeface="Courier New" panose="02070309020205020404" pitchFamily="49" charset="0"/>
                <a:cs typeface="Courier New" panose="02070309020205020404" pitchFamily="49" charset="0"/>
              </a:rPr>
              <a:t>123</a:t>
            </a: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FFF</a:t>
            </a:r>
            <a:endParaRPr lang="en-US" sz="24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FFT</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FTF</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FTT</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TFF</a:t>
            </a:r>
            <a:endParaRPr lang="en-US" sz="24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TFT</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TTF</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r>
              <a:rPr lang="en-US" sz="2400" dirty="0">
                <a:solidFill>
                  <a:schemeClr val="bg1"/>
                </a:solidFill>
                <a:latin typeface="18 VAG Rounded Light   02390" pitchFamily="2" charset="0"/>
              </a:rPr>
              <a:t> </a:t>
            </a:r>
            <a:r>
              <a:rPr lang="en-US" sz="2400" b="1" dirty="0">
                <a:solidFill>
                  <a:schemeClr val="bg1"/>
                </a:solidFill>
                <a:latin typeface="Courier New" panose="02070309020205020404" pitchFamily="49" charset="0"/>
                <a:cs typeface="Courier New" panose="02070309020205020404" pitchFamily="49" charset="0"/>
              </a:rPr>
              <a:t>TTT</a:t>
            </a:r>
            <a:endParaRPr lang="en-US" sz="2400" baseline="-25000" dirty="0">
              <a:solidFill>
                <a:schemeClr val="bg1"/>
              </a:solidFill>
              <a:latin typeface="18 VAG Rounded Light   02390" pitchFamily="2" charset="0"/>
            </a:endParaRPr>
          </a:p>
          <a:p>
            <a:pPr marL="468313" lvl="1" indent="-457200">
              <a:buClr>
                <a:schemeClr val="accent3"/>
              </a:buClr>
              <a:buSzPct val="100000"/>
              <a:buFont typeface="+mj-lt"/>
              <a:buAutoNum type="alphaUcPeriod"/>
            </a:pPr>
            <a:endParaRPr lang="en-US" sz="2400" baseline="-25000" dirty="0">
              <a:solidFill>
                <a:schemeClr val="bg1"/>
              </a:solidFill>
              <a:latin typeface="18 VAG Rounded Light   02390" pitchFamily="2" charset="0"/>
            </a:endParaRPr>
          </a:p>
        </p:txBody>
      </p:sp>
      <p:sp>
        <p:nvSpPr>
          <p:cNvPr id="6" name="Oval 5">
            <a:extLst>
              <a:ext uri="{FF2B5EF4-FFF2-40B4-BE49-F238E27FC236}">
                <a16:creationId xmlns:a16="http://schemas.microsoft.com/office/drawing/2014/main" id="{A3AC3147-A6BE-A66D-0225-EEB524BC4454}"/>
              </a:ext>
            </a:extLst>
          </p:cNvPr>
          <p:cNvSpPr/>
          <p:nvPr/>
        </p:nvSpPr>
        <p:spPr>
          <a:xfrm>
            <a:off x="9792183" y="3346560"/>
            <a:ext cx="532435" cy="415212"/>
          </a:xfrm>
          <a:prstGeom prst="ellipse">
            <a:avLst/>
          </a:prstGeom>
          <a:noFill/>
          <a:ln w="38100">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1907538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450">
            <a:extLst>
              <a:ext uri="{FF2B5EF4-FFF2-40B4-BE49-F238E27FC236}">
                <a16:creationId xmlns:a16="http://schemas.microsoft.com/office/drawing/2014/main" id="{25A363BC-F3EC-F307-9C5F-C477F4E0BF5D}"/>
              </a:ext>
            </a:extLst>
          </p:cNvPr>
          <p:cNvGrpSpPr/>
          <p:nvPr/>
        </p:nvGrpSpPr>
        <p:grpSpPr>
          <a:xfrm>
            <a:off x="3793678" y="2375192"/>
            <a:ext cx="7343673" cy="1592748"/>
            <a:chOff x="3793678" y="2375192"/>
            <a:chExt cx="7343673" cy="1592748"/>
          </a:xfrm>
        </p:grpSpPr>
        <p:grpSp>
          <p:nvGrpSpPr>
            <p:cNvPr id="452" name="Group 451">
              <a:extLst>
                <a:ext uri="{FF2B5EF4-FFF2-40B4-BE49-F238E27FC236}">
                  <a16:creationId xmlns:a16="http://schemas.microsoft.com/office/drawing/2014/main" id="{3FDA88FA-A6E6-2ADA-DFF8-0D52C14D5FF7}"/>
                </a:ext>
              </a:extLst>
            </p:cNvPr>
            <p:cNvGrpSpPr/>
            <p:nvPr/>
          </p:nvGrpSpPr>
          <p:grpSpPr>
            <a:xfrm>
              <a:off x="3793678" y="2384802"/>
              <a:ext cx="7342632" cy="657210"/>
              <a:chOff x="3793678" y="2384802"/>
              <a:chExt cx="7342632" cy="657210"/>
            </a:xfrm>
          </p:grpSpPr>
          <p:cxnSp>
            <p:nvCxnSpPr>
              <p:cNvPr id="455" name="Straight Connector 454">
                <a:extLst>
                  <a:ext uri="{FF2B5EF4-FFF2-40B4-BE49-F238E27FC236}">
                    <a16:creationId xmlns:a16="http://schemas.microsoft.com/office/drawing/2014/main" id="{F51F4384-E489-2706-E123-A4AA9C01FFC3}"/>
                  </a:ext>
                </a:extLst>
              </p:cNvPr>
              <p:cNvCxnSpPr/>
              <p:nvPr/>
            </p:nvCxnSpPr>
            <p:spPr>
              <a:xfrm>
                <a:off x="3793678" y="2384802"/>
                <a:ext cx="7342632" cy="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8" name="Elbow Connector 457">
                <a:extLst>
                  <a:ext uri="{FF2B5EF4-FFF2-40B4-BE49-F238E27FC236}">
                    <a16:creationId xmlns:a16="http://schemas.microsoft.com/office/drawing/2014/main" id="{D043D99D-9440-E6BB-E443-47672CA460FE}"/>
                  </a:ext>
                </a:extLst>
              </p:cNvPr>
              <p:cNvCxnSpPr>
                <a:cxnSpLocks/>
              </p:cNvCxnSpPr>
              <p:nvPr/>
            </p:nvCxnSpPr>
            <p:spPr>
              <a:xfrm rot="16200000" flipH="1">
                <a:off x="3970539" y="2216906"/>
                <a:ext cx="657210" cy="993002"/>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53" name="Elbow Connector 452">
              <a:extLst>
                <a:ext uri="{FF2B5EF4-FFF2-40B4-BE49-F238E27FC236}">
                  <a16:creationId xmlns:a16="http://schemas.microsoft.com/office/drawing/2014/main" id="{7434BE4B-4928-E601-6DAE-DA5857543D5C}"/>
                </a:ext>
              </a:extLst>
            </p:cNvPr>
            <p:cNvCxnSpPr>
              <a:cxnSpLocks/>
            </p:cNvCxnSpPr>
            <p:nvPr/>
          </p:nvCxnSpPr>
          <p:spPr>
            <a:xfrm flipV="1">
              <a:off x="8861193" y="2375192"/>
              <a:ext cx="2276158" cy="1592748"/>
            </a:xfrm>
            <a:prstGeom prst="bentConnector3">
              <a:avLst>
                <a:gd name="adj1" fmla="val 99625"/>
              </a:avLst>
            </a:prstGeom>
            <a:ln w="285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sp>
        <p:nvSpPr>
          <p:cNvPr id="35" name="Rounded Rectangle 34">
            <a:extLst>
              <a:ext uri="{FF2B5EF4-FFF2-40B4-BE49-F238E27FC236}">
                <a16:creationId xmlns:a16="http://schemas.microsoft.com/office/drawing/2014/main" id="{0F34E2EF-E6E4-480A-85BB-220BE1C28AFF}"/>
              </a:ext>
            </a:extLst>
          </p:cNvPr>
          <p:cNvSpPr/>
          <p:nvPr/>
        </p:nvSpPr>
        <p:spPr>
          <a:xfrm>
            <a:off x="4095066" y="4684066"/>
            <a:ext cx="734547" cy="615137"/>
          </a:xfrm>
          <a:prstGeom prst="roundRect">
            <a:avLst/>
          </a:prstGeom>
          <a:noFill/>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bg1"/>
                </a:solidFill>
                <a:latin typeface="18 VAG Rounded Light   02390" pitchFamily="2" charset="0"/>
              </a:rPr>
              <a:t>Imm</a:t>
            </a:r>
            <a:r>
              <a:rPr lang="en-US" sz="1400" dirty="0">
                <a:solidFill>
                  <a:schemeClr val="bg1"/>
                </a:solidFill>
                <a:latin typeface="18 VAG Rounded Light   02390" pitchFamily="2" charset="0"/>
              </a:rPr>
              <a:t>. Gen</a:t>
            </a:r>
          </a:p>
        </p:txBody>
      </p:sp>
      <p:sp>
        <p:nvSpPr>
          <p:cNvPr id="33" name="TextBox 32">
            <a:extLst>
              <a:ext uri="{FF2B5EF4-FFF2-40B4-BE49-F238E27FC236}">
                <a16:creationId xmlns:a16="http://schemas.microsoft.com/office/drawing/2014/main" id="{2A5E8AD9-296E-37B4-4E87-99DCBDA65600}"/>
              </a:ext>
            </a:extLst>
          </p:cNvPr>
          <p:cNvSpPr txBox="1"/>
          <p:nvPr/>
        </p:nvSpPr>
        <p:spPr>
          <a:xfrm>
            <a:off x="3106523" y="4777354"/>
            <a:ext cx="1119217" cy="261610"/>
          </a:xfrm>
          <a:prstGeom prst="rect">
            <a:avLst/>
          </a:prstGeom>
          <a:noFill/>
        </p:spPr>
        <p:txBody>
          <a:bodyPr wrap="none" rtlCol="0">
            <a:spAutoFit/>
          </a:bodyPr>
          <a:lstStyle/>
          <a:p>
            <a:r>
              <a:rPr kumimoji="0" lang="en-US" sz="110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[31:20]</a:t>
            </a:r>
            <a:endParaRPr lang="en-US" sz="2000" dirty="0">
              <a:solidFill>
                <a:schemeClr val="bg1"/>
              </a:solidFill>
              <a:latin typeface="18 VAG Rounded Light   02390" pitchFamily="2" charset="0"/>
            </a:endParaRPr>
          </a:p>
        </p:txBody>
      </p:sp>
      <p:cxnSp>
        <p:nvCxnSpPr>
          <p:cNvPr id="9" name="Elbow Connector 8">
            <a:extLst>
              <a:ext uri="{FF2B5EF4-FFF2-40B4-BE49-F238E27FC236}">
                <a16:creationId xmlns:a16="http://schemas.microsoft.com/office/drawing/2014/main" id="{C4CABF1C-C840-9F3E-AB67-F1D6561813BC}"/>
              </a:ext>
            </a:extLst>
          </p:cNvPr>
          <p:cNvCxnSpPr>
            <a:cxnSpLocks/>
          </p:cNvCxnSpPr>
          <p:nvPr/>
        </p:nvCxnSpPr>
        <p:spPr>
          <a:xfrm rot="10800000" flipH="1">
            <a:off x="4808959" y="4530234"/>
            <a:ext cx="2936970" cy="596712"/>
          </a:xfrm>
          <a:prstGeom prst="bentConnector3">
            <a:avLst>
              <a:gd name="adj1" fmla="val 92537"/>
            </a:avLst>
          </a:prstGeom>
          <a:ln w="28575">
            <a:solidFill>
              <a:schemeClr val="bg1"/>
            </a:solidFill>
            <a:tailEnd type="triangle" w="lg" len="lg"/>
          </a:ln>
          <a:effectLst/>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E4D1DEAE-7AAB-4FA5-9AC7-CEF254DF6C1E}"/>
              </a:ext>
            </a:extLst>
          </p:cNvPr>
          <p:cNvCxnSpPr>
            <a:cxnSpLocks/>
          </p:cNvCxnSpPr>
          <p:nvPr/>
        </p:nvCxnSpPr>
        <p:spPr>
          <a:xfrm>
            <a:off x="7983123" y="4427042"/>
            <a:ext cx="301752" cy="149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3182A8-AAC2-5CFD-2ED1-D6AE1F385463}"/>
              </a:ext>
            </a:extLst>
          </p:cNvPr>
          <p:cNvSpPr>
            <a:spLocks noGrp="1"/>
          </p:cNvSpPr>
          <p:nvPr>
            <p:ph type="title"/>
          </p:nvPr>
        </p:nvSpPr>
        <p:spPr/>
        <p:txBody>
          <a:bodyPr>
            <a:normAutofit/>
          </a:bodyPr>
          <a:lstStyle/>
          <a:p>
            <a:pPr>
              <a:tabLst>
                <a:tab pos="10280650" algn="r"/>
              </a:tabLst>
            </a:pPr>
            <a:r>
              <a:rPr lang="en-US" dirty="0"/>
              <a:t>Summary: Arithmetic/Logical Datapath</a:t>
            </a:r>
            <a:endParaRPr lang="en-US" dirty="0">
              <a:solidFill>
                <a:schemeClr val="bg2"/>
              </a:solidFill>
              <a:latin typeface="Courier New" panose="02070309020205020404" pitchFamily="49" charset="0"/>
              <a:cs typeface="Courier New" panose="02070309020205020404" pitchFamily="49" charset="0"/>
            </a:endParaRPr>
          </a:p>
        </p:txBody>
      </p:sp>
      <p:sp>
        <p:nvSpPr>
          <p:cNvPr id="48" name="Content Placeholder 47">
            <a:extLst>
              <a:ext uri="{FF2B5EF4-FFF2-40B4-BE49-F238E27FC236}">
                <a16:creationId xmlns:a16="http://schemas.microsoft.com/office/drawing/2014/main" id="{038C17E2-2DD0-9C68-4E70-9A8491BBAE75}"/>
              </a:ext>
            </a:extLst>
          </p:cNvPr>
          <p:cNvSpPr>
            <a:spLocks noGrp="1"/>
          </p:cNvSpPr>
          <p:nvPr>
            <p:ph idx="1"/>
          </p:nvPr>
        </p:nvSpPr>
        <p:spPr>
          <a:xfrm>
            <a:off x="288413" y="916711"/>
            <a:ext cx="11720707" cy="1402164"/>
          </a:xfrm>
        </p:spPr>
        <p:txBody>
          <a:bodyPr>
            <a:normAutofit/>
          </a:bodyPr>
          <a:lstStyle/>
          <a:p>
            <a:r>
              <a:rPr lang="en-US" sz="2400" dirty="0"/>
              <a:t>All data lines carry information.</a:t>
            </a:r>
          </a:p>
          <a:p>
            <a:pPr>
              <a:spcBef>
                <a:spcPts val="400"/>
              </a:spcBef>
            </a:pPr>
            <a:r>
              <a:rPr lang="en-US" sz="2400" dirty="0"/>
              <a:t>Control logic determines what is “useful/needed” vs. what is “ignored.”</a:t>
            </a:r>
          </a:p>
          <a:p>
            <a:pPr lvl="1"/>
            <a:r>
              <a:rPr lang="en-US" sz="2000" dirty="0"/>
              <a:t>e.g., </a:t>
            </a:r>
            <a:r>
              <a:rPr lang="en-US" sz="2000" dirty="0" err="1"/>
              <a:t>ALUSel</a:t>
            </a:r>
            <a:r>
              <a:rPr lang="en-US" sz="2000" dirty="0"/>
              <a:t>: chooses ALU operation; </a:t>
            </a:r>
            <a:r>
              <a:rPr lang="en-US" sz="2000" dirty="0" err="1"/>
              <a:t>Bsel</a:t>
            </a:r>
            <a:r>
              <a:rPr lang="en-US" sz="2000" dirty="0"/>
              <a:t>: chooses register/immediate for ALU input B.</a:t>
            </a:r>
          </a:p>
        </p:txBody>
      </p:sp>
      <p:sp>
        <p:nvSpPr>
          <p:cNvPr id="307" name="Rectangle 306">
            <a:extLst>
              <a:ext uri="{FF2B5EF4-FFF2-40B4-BE49-F238E27FC236}">
                <a16:creationId xmlns:a16="http://schemas.microsoft.com/office/drawing/2014/main" id="{5E2B3D3E-7682-F6FD-4010-CC6BCDC1F9BA}"/>
              </a:ext>
            </a:extLst>
          </p:cNvPr>
          <p:cNvSpPr/>
          <p:nvPr/>
        </p:nvSpPr>
        <p:spPr>
          <a:xfrm>
            <a:off x="2124990" y="3375224"/>
            <a:ext cx="934483" cy="115215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400" i="1" dirty="0" err="1">
                <a:solidFill>
                  <a:schemeClr val="bg1"/>
                </a:solidFill>
                <a:latin typeface="18 VAG Rounded Light   02390" pitchFamily="2" charset="0"/>
              </a:rPr>
              <a:t>addr</a:t>
            </a:r>
            <a:endParaRPr lang="en-US" sz="1400" i="1" dirty="0">
              <a:solidFill>
                <a:schemeClr val="bg1"/>
              </a:solidFill>
              <a:latin typeface="18 VAG Rounded Light   02390" pitchFamily="2" charset="0"/>
            </a:endParaRPr>
          </a:p>
          <a:p>
            <a:pPr algn="r"/>
            <a:r>
              <a:rPr lang="en-US" sz="1400" i="1" dirty="0" err="1">
                <a:solidFill>
                  <a:schemeClr val="bg1"/>
                </a:solidFill>
                <a:latin typeface="18 VAG Rounded Light   02390" pitchFamily="2" charset="0"/>
              </a:rPr>
              <a:t>inst</a:t>
            </a:r>
            <a:endParaRPr lang="en-US" sz="1400" i="1" dirty="0">
              <a:solidFill>
                <a:schemeClr val="bg1"/>
              </a:solidFill>
              <a:latin typeface="18 VAG Rounded Light   02390" pitchFamily="2" charset="0"/>
            </a:endParaRPr>
          </a:p>
          <a:p>
            <a:endParaRPr lang="en-US" sz="1600" dirty="0">
              <a:solidFill>
                <a:schemeClr val="bg1"/>
              </a:solidFill>
              <a:latin typeface="18 VAG Rounded Light   02390" pitchFamily="2" charset="0"/>
            </a:endParaRPr>
          </a:p>
          <a:p>
            <a:r>
              <a:rPr lang="en-US" sz="1600" b="1" dirty="0">
                <a:solidFill>
                  <a:schemeClr val="bg1"/>
                </a:solidFill>
                <a:latin typeface="Courier New" panose="02070309020205020404" pitchFamily="49" charset="0"/>
                <a:cs typeface="Courier New" panose="02070309020205020404" pitchFamily="49" charset="0"/>
              </a:rPr>
              <a:t>IMEM</a:t>
            </a:r>
          </a:p>
        </p:txBody>
      </p:sp>
      <p:sp>
        <p:nvSpPr>
          <p:cNvPr id="324" name="Freeform 323">
            <a:extLst>
              <a:ext uri="{FF2B5EF4-FFF2-40B4-BE49-F238E27FC236}">
                <a16:creationId xmlns:a16="http://schemas.microsoft.com/office/drawing/2014/main" id="{C3F319D4-E9C9-BF79-1D0B-B024CF36D456}"/>
              </a:ext>
            </a:extLst>
          </p:cNvPr>
          <p:cNvSpPr>
            <a:spLocks/>
          </p:cNvSpPr>
          <p:nvPr/>
        </p:nvSpPr>
        <p:spPr>
          <a:xfrm>
            <a:off x="2458278" y="2385959"/>
            <a:ext cx="644039" cy="714015"/>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lgn="r"/>
            <a:r>
              <a:rPr lang="en-US" sz="1600" dirty="0">
                <a:solidFill>
                  <a:schemeClr val="bg1"/>
                </a:solidFill>
                <a:latin typeface="18 VAG Rounded Light   02390" pitchFamily="2" charset="0"/>
              </a:rPr>
              <a:t>add</a:t>
            </a:r>
          </a:p>
        </p:txBody>
      </p:sp>
      <p:sp>
        <p:nvSpPr>
          <p:cNvPr id="327" name="Isosceles Triangle 59">
            <a:extLst>
              <a:ext uri="{FF2B5EF4-FFF2-40B4-BE49-F238E27FC236}">
                <a16:creationId xmlns:a16="http://schemas.microsoft.com/office/drawing/2014/main" id="{EFECB578-3A21-E891-8D71-0213F089D1C0}"/>
              </a:ext>
            </a:extLst>
          </p:cNvPr>
          <p:cNvSpPr>
            <a:spLocks noChangeAspect="1"/>
          </p:cNvSpPr>
          <p:nvPr/>
        </p:nvSpPr>
        <p:spPr>
          <a:xfrm>
            <a:off x="5943281" y="4428532"/>
            <a:ext cx="182880" cy="142528"/>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nvGrpSpPr>
          <p:cNvPr id="330" name="Group 329">
            <a:extLst>
              <a:ext uri="{FF2B5EF4-FFF2-40B4-BE49-F238E27FC236}">
                <a16:creationId xmlns:a16="http://schemas.microsoft.com/office/drawing/2014/main" id="{B7F7F169-A5F4-56F1-6936-D7E5E795DF1A}"/>
              </a:ext>
            </a:extLst>
          </p:cNvPr>
          <p:cNvGrpSpPr/>
          <p:nvPr/>
        </p:nvGrpSpPr>
        <p:grpSpPr>
          <a:xfrm>
            <a:off x="1430760" y="3270286"/>
            <a:ext cx="349772" cy="747357"/>
            <a:chOff x="959047" y="3126189"/>
            <a:chExt cx="415675" cy="914792"/>
          </a:xfrm>
        </p:grpSpPr>
        <p:sp>
          <p:nvSpPr>
            <p:cNvPr id="331" name="Rectangle 330">
              <a:extLst>
                <a:ext uri="{FF2B5EF4-FFF2-40B4-BE49-F238E27FC236}">
                  <a16:creationId xmlns:a16="http://schemas.microsoft.com/office/drawing/2014/main" id="{A5C8CA32-3065-E6B7-1BD4-077B2DB8399E}"/>
                </a:ext>
              </a:extLst>
            </p:cNvPr>
            <p:cNvSpPr>
              <a:spLocks noChangeArrowheads="1"/>
            </p:cNvSpPr>
            <p:nvPr/>
          </p:nvSpPr>
          <p:spPr bwMode="auto">
            <a:xfrm>
              <a:off x="959047" y="3126189"/>
              <a:ext cx="415675" cy="914792"/>
            </a:xfrm>
            <a:prstGeom prst="rect">
              <a:avLst/>
            </a:prstGeom>
            <a:noFill/>
            <a:ln w="28575">
              <a:solidFill>
                <a:schemeClr val="bg1"/>
              </a:solidFill>
              <a:miter lim="800000"/>
              <a:headEnd/>
              <a:tailEnd/>
            </a:ln>
          </p:spPr>
          <p:txBody>
            <a:bodyPr wrap="none" lIns="68580" tIns="34290" rIns="68580" bIns="34290" anchor="ctr">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u="none" strike="noStrike" kern="1200" cap="none" spc="0" normalizeH="0" baseline="0" noProof="0" dirty="0">
                  <a:ln>
                    <a:noFill/>
                  </a:ln>
                  <a:solidFill>
                    <a:schemeClr val="bg1"/>
                  </a:solidFill>
                  <a:effectLst/>
                  <a:uLnTx/>
                  <a:uFillTx/>
                  <a:latin typeface="Courier New" panose="02070309020205020404" pitchFamily="49" charset="0"/>
                  <a:ea typeface="ＭＳ Ｐゴシック" pitchFamily="-1" charset="-128"/>
                  <a:cs typeface="Courier New" panose="02070309020205020404" pitchFamily="49" charset="0"/>
                </a:rPr>
                <a:t>PC</a:t>
              </a:r>
            </a:p>
          </p:txBody>
        </p:sp>
        <p:sp>
          <p:nvSpPr>
            <p:cNvPr id="332" name="Isosceles Triangle 58">
              <a:extLst>
                <a:ext uri="{FF2B5EF4-FFF2-40B4-BE49-F238E27FC236}">
                  <a16:creationId xmlns:a16="http://schemas.microsoft.com/office/drawing/2014/main" id="{CC9BC0A6-4DFD-877B-775C-BD92FA021900}"/>
                </a:ext>
              </a:extLst>
            </p:cNvPr>
            <p:cNvSpPr/>
            <p:nvPr/>
          </p:nvSpPr>
          <p:spPr>
            <a:xfrm>
              <a:off x="1069894" y="3868203"/>
              <a:ext cx="221693" cy="172777"/>
            </a:xfrm>
            <a:prstGeom prst="triangle">
              <a:avLst/>
            </a:prstGeom>
            <a:noFill/>
            <a:ln w="28575" cap="flat" cmpd="sng" algn="ctr">
              <a:solidFill>
                <a:schemeClr val="bg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u="none" strike="noStrike" kern="0" cap="none" spc="0" normalizeH="0" baseline="0" noProof="0">
                <a:ln>
                  <a:noFill/>
                </a:ln>
                <a:solidFill>
                  <a:schemeClr val="bg1"/>
                </a:solidFill>
                <a:effectLst/>
                <a:uLnTx/>
                <a:uFillTx/>
                <a:latin typeface="18 VAG Rounded Light   02390" pitchFamily="2" charset="0"/>
              </a:endParaRPr>
            </a:p>
          </p:txBody>
        </p:sp>
      </p:grpSp>
      <p:cxnSp>
        <p:nvCxnSpPr>
          <p:cNvPr id="375" name="Elbow Connector 374">
            <a:extLst>
              <a:ext uri="{FF2B5EF4-FFF2-40B4-BE49-F238E27FC236}">
                <a16:creationId xmlns:a16="http://schemas.microsoft.com/office/drawing/2014/main" id="{8CB4FC43-FB1E-DAD9-6933-1031DF7B151C}"/>
              </a:ext>
            </a:extLst>
          </p:cNvPr>
          <p:cNvCxnSpPr>
            <a:cxnSpLocks/>
          </p:cNvCxnSpPr>
          <p:nvPr/>
        </p:nvCxnSpPr>
        <p:spPr>
          <a:xfrm flipV="1">
            <a:off x="3059473" y="3420761"/>
            <a:ext cx="1734699" cy="530538"/>
          </a:xfrm>
          <a:prstGeom prst="bentConnector3">
            <a:avLst>
              <a:gd name="adj1" fmla="val 17787"/>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06C5600C-FF32-7B65-A838-616535BD3D13}"/>
              </a:ext>
            </a:extLst>
          </p:cNvPr>
          <p:cNvCxnSpPr/>
          <p:nvPr/>
        </p:nvCxnSpPr>
        <p:spPr>
          <a:xfrm>
            <a:off x="3357586" y="3685070"/>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05D2502-C217-CFAD-90DA-7224BAC69EC5}"/>
              </a:ext>
            </a:extLst>
          </p:cNvPr>
          <p:cNvCxnSpPr/>
          <p:nvPr/>
        </p:nvCxnSpPr>
        <p:spPr>
          <a:xfrm>
            <a:off x="3357586" y="3951299"/>
            <a:ext cx="1452348"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3C014DA4-D84B-41C9-9809-76936069E596}"/>
              </a:ext>
            </a:extLst>
          </p:cNvPr>
          <p:cNvSpPr txBox="1"/>
          <p:nvPr/>
        </p:nvSpPr>
        <p:spPr>
          <a:xfrm>
            <a:off x="3302715" y="3211102"/>
            <a:ext cx="1119217" cy="805349"/>
          </a:xfrm>
          <a:prstGeom prst="rect">
            <a:avLst/>
          </a:prstGeom>
          <a:noFill/>
        </p:spPr>
        <p:txBody>
          <a:bodyPr wrap="none" rtlCol="0">
            <a:spAutoFit/>
          </a:bodyPr>
          <a:lstStyle/>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[11:7]</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[19:15]</a:t>
            </a:r>
          </a:p>
          <a:p>
            <a:pPr algn="l">
              <a:spcBef>
                <a:spcPts val="800"/>
              </a:spcBef>
            </a:pPr>
            <a:r>
              <a:rPr lang="en-US" sz="1100" dirty="0" err="1">
                <a:solidFill>
                  <a:schemeClr val="bg1"/>
                </a:solidFill>
                <a:latin typeface="Courier New" panose="02070309020205020404" pitchFamily="49" charset="0"/>
                <a:cs typeface="Courier New" panose="02070309020205020404" pitchFamily="49" charset="0"/>
              </a:rPr>
              <a:t>inst</a:t>
            </a:r>
            <a:r>
              <a:rPr lang="en-US" sz="1100" dirty="0">
                <a:solidFill>
                  <a:schemeClr val="bg1"/>
                </a:solidFill>
                <a:latin typeface="Courier New" panose="02070309020205020404" pitchFamily="49" charset="0"/>
                <a:cs typeface="Courier New" panose="02070309020205020404" pitchFamily="49" charset="0"/>
              </a:rPr>
              <a:t>[24:20]</a:t>
            </a:r>
          </a:p>
        </p:txBody>
      </p:sp>
      <p:cxnSp>
        <p:nvCxnSpPr>
          <p:cNvPr id="386" name="Straight Arrow Connector 385">
            <a:extLst>
              <a:ext uri="{FF2B5EF4-FFF2-40B4-BE49-F238E27FC236}">
                <a16:creationId xmlns:a16="http://schemas.microsoft.com/office/drawing/2014/main" id="{5795E669-F7FD-51D5-9708-7B3C9BD34CCE}"/>
              </a:ext>
            </a:extLst>
          </p:cNvPr>
          <p:cNvCxnSpPr/>
          <p:nvPr/>
        </p:nvCxnSpPr>
        <p:spPr>
          <a:xfrm>
            <a:off x="3190630" y="3951299"/>
            <a:ext cx="0" cy="1575442"/>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A5D422CF-1692-106D-093A-8F6E171C79D9}"/>
              </a:ext>
            </a:extLst>
          </p:cNvPr>
          <p:cNvCxnSpPr>
            <a:cxnSpLocks/>
          </p:cNvCxnSpPr>
          <p:nvPr/>
        </p:nvCxnSpPr>
        <p:spPr>
          <a:xfrm flipV="1">
            <a:off x="3187909" y="5013221"/>
            <a:ext cx="914400" cy="0"/>
          </a:xfrm>
          <a:prstGeom prst="straightConnector1">
            <a:avLst/>
          </a:prstGeom>
          <a:ln w="28575">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FEB16DF6-43AA-9A5F-FFF9-30CB1A3DA5D6}"/>
              </a:ext>
            </a:extLst>
          </p:cNvPr>
          <p:cNvSpPr txBox="1"/>
          <p:nvPr/>
        </p:nvSpPr>
        <p:spPr>
          <a:xfrm>
            <a:off x="6200437" y="3455146"/>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R[rs1]</a:t>
            </a:r>
            <a:endParaRPr lang="en-US" sz="2000" dirty="0">
              <a:solidFill>
                <a:schemeClr val="bg1"/>
              </a:solidFill>
              <a:latin typeface="18 VAG Rounded Light   02390" pitchFamily="2" charset="0"/>
            </a:endParaRPr>
          </a:p>
        </p:txBody>
      </p:sp>
      <p:sp>
        <p:nvSpPr>
          <p:cNvPr id="454" name="TextBox 453">
            <a:extLst>
              <a:ext uri="{FF2B5EF4-FFF2-40B4-BE49-F238E27FC236}">
                <a16:creationId xmlns:a16="http://schemas.microsoft.com/office/drawing/2014/main" id="{B01F1A18-F34F-006C-C71D-DCC3DF9FCB76}"/>
              </a:ext>
            </a:extLst>
          </p:cNvPr>
          <p:cNvSpPr txBox="1"/>
          <p:nvPr/>
        </p:nvSpPr>
        <p:spPr>
          <a:xfrm>
            <a:off x="1442540" y="4120124"/>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56" name="Straight Connector 455">
            <a:extLst>
              <a:ext uri="{FF2B5EF4-FFF2-40B4-BE49-F238E27FC236}">
                <a16:creationId xmlns:a16="http://schemas.microsoft.com/office/drawing/2014/main" id="{245940B4-83F7-A371-DDED-84DC79891141}"/>
              </a:ext>
            </a:extLst>
          </p:cNvPr>
          <p:cNvCxnSpPr>
            <a:cxnSpLocks/>
            <a:stCxn id="454" idx="0"/>
            <a:endCxn id="332" idx="3"/>
          </p:cNvCxnSpPr>
          <p:nvPr/>
        </p:nvCxnSpPr>
        <p:spPr>
          <a:xfrm flipV="1">
            <a:off x="1613420" y="4017643"/>
            <a:ext cx="3886" cy="102481"/>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5F1F7DB0-6CD9-15D8-A9C7-594A704DE0B1}"/>
              </a:ext>
            </a:extLst>
          </p:cNvPr>
          <p:cNvSpPr txBox="1"/>
          <p:nvPr/>
        </p:nvSpPr>
        <p:spPr>
          <a:xfrm>
            <a:off x="5853568" y="4679996"/>
            <a:ext cx="341760" cy="261610"/>
          </a:xfrm>
          <a:prstGeom prst="rect">
            <a:avLst/>
          </a:prstGeom>
          <a:noFill/>
        </p:spPr>
        <p:txBody>
          <a:bodyPr wrap="none" rtlCol="0">
            <a:spAutoFit/>
          </a:bodyPr>
          <a:lstStyle/>
          <a:p>
            <a:pPr algn="l"/>
            <a:r>
              <a:rPr lang="en-US" sz="1100" dirty="0" err="1">
                <a:solidFill>
                  <a:schemeClr val="bg1"/>
                </a:solidFill>
                <a:latin typeface="18 VAG Rounded Light   02390" pitchFamily="2" charset="0"/>
              </a:rPr>
              <a:t>clk</a:t>
            </a:r>
            <a:endParaRPr lang="en-US" sz="1100" dirty="0">
              <a:solidFill>
                <a:schemeClr val="bg1"/>
              </a:solidFill>
              <a:latin typeface="18 VAG Rounded Light   02390" pitchFamily="2" charset="0"/>
            </a:endParaRPr>
          </a:p>
        </p:txBody>
      </p:sp>
      <p:cxnSp>
        <p:nvCxnSpPr>
          <p:cNvPr id="472" name="Straight Arrow Connector 471">
            <a:extLst>
              <a:ext uri="{FF2B5EF4-FFF2-40B4-BE49-F238E27FC236}">
                <a16:creationId xmlns:a16="http://schemas.microsoft.com/office/drawing/2014/main" id="{908456E4-D4F5-2EA1-FF19-789AA5C3F8DA}"/>
              </a:ext>
            </a:extLst>
          </p:cNvPr>
          <p:cNvCxnSpPr>
            <a:cxnSpLocks/>
          </p:cNvCxnSpPr>
          <p:nvPr/>
        </p:nvCxnSpPr>
        <p:spPr>
          <a:xfrm flipH="1" flipV="1">
            <a:off x="5816885" y="4604793"/>
            <a:ext cx="0" cy="932688"/>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908607ED-5082-B8EB-0CB6-ED344CA1BE73}"/>
              </a:ext>
            </a:extLst>
          </p:cNvPr>
          <p:cNvCxnSpPr>
            <a:cxnSpLocks/>
          </p:cNvCxnSpPr>
          <p:nvPr/>
        </p:nvCxnSpPr>
        <p:spPr>
          <a:xfrm flipV="1">
            <a:off x="4408736" y="5301220"/>
            <a:ext cx="0" cy="23626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77D15A79-CBAA-3476-E953-9E88EC542CAD}"/>
              </a:ext>
            </a:extLst>
          </p:cNvPr>
          <p:cNvCxnSpPr>
            <a:cxnSpLocks/>
          </p:cNvCxnSpPr>
          <p:nvPr/>
        </p:nvCxnSpPr>
        <p:spPr>
          <a:xfrm flipV="1">
            <a:off x="7883379" y="4657965"/>
            <a:ext cx="0" cy="879516"/>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30435E35-829A-9B0E-3C1B-8AC96951ACA1}"/>
              </a:ext>
            </a:extLst>
          </p:cNvPr>
          <p:cNvCxnSpPr>
            <a:cxnSpLocks/>
          </p:cNvCxnSpPr>
          <p:nvPr/>
        </p:nvCxnSpPr>
        <p:spPr>
          <a:xfrm flipH="1" flipV="1">
            <a:off x="8608065" y="4473876"/>
            <a:ext cx="0" cy="106360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2" name="TextBox 421">
            <a:extLst>
              <a:ext uri="{FF2B5EF4-FFF2-40B4-BE49-F238E27FC236}">
                <a16:creationId xmlns:a16="http://schemas.microsoft.com/office/drawing/2014/main" id="{C2019ECA-1D43-2798-7640-624AE67C748A}"/>
              </a:ext>
            </a:extLst>
          </p:cNvPr>
          <p:cNvSpPr txBox="1"/>
          <p:nvPr/>
        </p:nvSpPr>
        <p:spPr>
          <a:xfrm>
            <a:off x="6200437" y="4747081"/>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13" name="TextBox 12">
            <a:extLst>
              <a:ext uri="{FF2B5EF4-FFF2-40B4-BE49-F238E27FC236}">
                <a16:creationId xmlns:a16="http://schemas.microsoft.com/office/drawing/2014/main" id="{EA1D8640-1BD8-BEED-DD26-8BB1044FBB16}"/>
              </a:ext>
            </a:extLst>
          </p:cNvPr>
          <p:cNvSpPr txBox="1"/>
          <p:nvPr/>
        </p:nvSpPr>
        <p:spPr>
          <a:xfrm>
            <a:off x="4789384" y="4884927"/>
            <a:ext cx="949299"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imm</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20" name="TextBox 19">
            <a:extLst>
              <a:ext uri="{FF2B5EF4-FFF2-40B4-BE49-F238E27FC236}">
                <a16:creationId xmlns:a16="http://schemas.microsoft.com/office/drawing/2014/main" id="{6F8A3D43-23D6-8073-FA9C-E13A73CB5D24}"/>
              </a:ext>
            </a:extLst>
          </p:cNvPr>
          <p:cNvSpPr txBox="1"/>
          <p:nvPr/>
        </p:nvSpPr>
        <p:spPr>
          <a:xfrm>
            <a:off x="1733676" y="3669569"/>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cxnSp>
        <p:nvCxnSpPr>
          <p:cNvPr id="21" name="Straight Arrow Connector 20">
            <a:extLst>
              <a:ext uri="{FF2B5EF4-FFF2-40B4-BE49-F238E27FC236}">
                <a16:creationId xmlns:a16="http://schemas.microsoft.com/office/drawing/2014/main" id="{C27B03F4-4F70-EB67-2FC8-0AEE5100B90D}"/>
              </a:ext>
            </a:extLst>
          </p:cNvPr>
          <p:cNvCxnSpPr>
            <a:cxnSpLocks/>
          </p:cNvCxnSpPr>
          <p:nvPr/>
        </p:nvCxnSpPr>
        <p:spPr>
          <a:xfrm flipV="1">
            <a:off x="1772305" y="3654124"/>
            <a:ext cx="365760"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EECC671-A924-2356-B7DC-DE13636CBDA5}"/>
              </a:ext>
            </a:extLst>
          </p:cNvPr>
          <p:cNvSpPr txBox="1"/>
          <p:nvPr/>
        </p:nvSpPr>
        <p:spPr>
          <a:xfrm>
            <a:off x="1968985" y="2379486"/>
            <a:ext cx="354584" cy="261610"/>
          </a:xfrm>
          <a:prstGeom prst="rect">
            <a:avLst/>
          </a:prstGeom>
          <a:noFill/>
        </p:spPr>
        <p:txBody>
          <a:bodyPr wrap="none" rtlCol="0">
            <a:spAutoFit/>
          </a:bodyPr>
          <a:lstStyle/>
          <a:p>
            <a:pPr algn="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+4</a:t>
            </a:r>
            <a:endParaRPr lang="en-US" sz="2000" dirty="0">
              <a:solidFill>
                <a:schemeClr val="bg1"/>
              </a:solidFill>
              <a:latin typeface="18 VAG Rounded Light   02390" pitchFamily="2" charset="0"/>
            </a:endParaRPr>
          </a:p>
        </p:txBody>
      </p:sp>
      <p:cxnSp>
        <p:nvCxnSpPr>
          <p:cNvPr id="27" name="Straight Connector 26">
            <a:extLst>
              <a:ext uri="{FF2B5EF4-FFF2-40B4-BE49-F238E27FC236}">
                <a16:creationId xmlns:a16="http://schemas.microsoft.com/office/drawing/2014/main" id="{ABA7E8C0-8665-164F-DB94-DAE69967F440}"/>
              </a:ext>
            </a:extLst>
          </p:cNvPr>
          <p:cNvCxnSpPr>
            <a:cxnSpLocks/>
          </p:cNvCxnSpPr>
          <p:nvPr/>
        </p:nvCxnSpPr>
        <p:spPr>
          <a:xfrm flipH="1">
            <a:off x="2270690" y="2496757"/>
            <a:ext cx="182880" cy="0"/>
          </a:xfrm>
          <a:prstGeom prst="line">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74264EDC-6D20-221A-1FA0-C23197F903B2}"/>
              </a:ext>
            </a:extLst>
          </p:cNvPr>
          <p:cNvCxnSpPr>
            <a:cxnSpLocks/>
            <a:stCxn id="20" idx="0"/>
          </p:cNvCxnSpPr>
          <p:nvPr/>
        </p:nvCxnSpPr>
        <p:spPr>
          <a:xfrm rot="5400000" flipH="1" flipV="1">
            <a:off x="1830481" y="3046480"/>
            <a:ext cx="703576" cy="542602"/>
          </a:xfrm>
          <a:prstGeom prst="bentConnector3">
            <a:avLst>
              <a:gd name="adj1" fmla="val 10054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E730C79-AAC2-7A21-158E-0E25313D56F3}"/>
              </a:ext>
            </a:extLst>
          </p:cNvPr>
          <p:cNvSpPr txBox="1"/>
          <p:nvPr/>
        </p:nvSpPr>
        <p:spPr>
          <a:xfrm>
            <a:off x="2780297" y="5579638"/>
            <a:ext cx="1034257" cy="242567"/>
          </a:xfrm>
          <a:prstGeom prst="rect">
            <a:avLst/>
          </a:prstGeom>
          <a:noFill/>
        </p:spPr>
        <p:txBody>
          <a:bodyPr wrap="none" rtlCol="0">
            <a:spAutoFit/>
          </a:bodyPr>
          <a:lstStyle/>
          <a:p>
            <a:pPr algn="ctr">
              <a:lnSpc>
                <a:spcPct val="85000"/>
              </a:lnSpc>
            </a:pPr>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inst</a:t>
            </a:r>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[31:0]</a:t>
            </a:r>
            <a:endParaRPr lang="en-US" sz="2000" dirty="0">
              <a:solidFill>
                <a:schemeClr val="bg1"/>
              </a:solidFill>
              <a:latin typeface="18 VAG Rounded Light   02390" pitchFamily="2" charset="0"/>
            </a:endParaRPr>
          </a:p>
        </p:txBody>
      </p:sp>
      <p:sp>
        <p:nvSpPr>
          <p:cNvPr id="155" name="TextBox 154">
            <a:extLst>
              <a:ext uri="{FF2B5EF4-FFF2-40B4-BE49-F238E27FC236}">
                <a16:creationId xmlns:a16="http://schemas.microsoft.com/office/drawing/2014/main" id="{805FC406-05B2-8242-650C-D6E9D3BC10DC}"/>
              </a:ext>
            </a:extLst>
          </p:cNvPr>
          <p:cNvSpPr txBox="1"/>
          <p:nvPr/>
        </p:nvSpPr>
        <p:spPr>
          <a:xfrm>
            <a:off x="3856113" y="5552119"/>
            <a:ext cx="1231427" cy="669927"/>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ImmSel</a:t>
            </a:r>
            <a:endParaRPr lang="en-US" sz="1600" dirty="0">
              <a:solidFill>
                <a:schemeClr val="accent3"/>
              </a:solidFill>
              <a:latin typeface="18 VAG Rounded Light   02390" pitchFamily="2" charset="0"/>
            </a:endParaRPr>
          </a:p>
          <a:p>
            <a:pPr algn="ctr">
              <a:lnSpc>
                <a:spcPct val="85000"/>
              </a:lnSpc>
            </a:pPr>
            <a:r>
              <a:rPr lang="en-US" sz="1600" dirty="0">
                <a:solidFill>
                  <a:schemeClr val="accent5"/>
                </a:solidFill>
                <a:latin typeface="18 VAG Rounded Light   02390" pitchFamily="2" charset="0"/>
              </a:rPr>
              <a:t>I: I-Type</a:t>
            </a:r>
          </a:p>
          <a:p>
            <a:pPr algn="ctr">
              <a:lnSpc>
                <a:spcPct val="85000"/>
              </a:lnSpc>
            </a:pPr>
            <a:r>
              <a:rPr lang="en-US" sz="1200" dirty="0">
                <a:solidFill>
                  <a:schemeClr val="tx1">
                    <a:lumMod val="50000"/>
                    <a:lumOff val="50000"/>
                  </a:schemeClr>
                </a:solidFill>
                <a:latin typeface="18 VAG Rounded Light   02390" pitchFamily="2" charset="0"/>
              </a:rPr>
              <a:t>(more next time)</a:t>
            </a:r>
          </a:p>
        </p:txBody>
      </p:sp>
      <p:sp>
        <p:nvSpPr>
          <p:cNvPr id="156" name="TextBox 155">
            <a:extLst>
              <a:ext uri="{FF2B5EF4-FFF2-40B4-BE49-F238E27FC236}">
                <a16:creationId xmlns:a16="http://schemas.microsoft.com/office/drawing/2014/main" id="{224C16BB-9DF8-AF11-E4A9-F5900F58BC4D}"/>
              </a:ext>
            </a:extLst>
          </p:cNvPr>
          <p:cNvSpPr txBox="1"/>
          <p:nvPr/>
        </p:nvSpPr>
        <p:spPr>
          <a:xfrm>
            <a:off x="5333610" y="5554208"/>
            <a:ext cx="885179" cy="722890"/>
          </a:xfrm>
          <a:prstGeom prst="rect">
            <a:avLst/>
          </a:prstGeom>
          <a:noFill/>
        </p:spPr>
        <p:txBody>
          <a:bodyPr wrap="none" rtlCol="0">
            <a:spAutoFit/>
          </a:bodyPr>
          <a:lstStyle/>
          <a:p>
            <a:pPr algn="ctr">
              <a:lnSpc>
                <a:spcPct val="85000"/>
              </a:lnSpc>
            </a:pPr>
            <a:r>
              <a:rPr lang="en-US" sz="1600" dirty="0" err="1">
                <a:solidFill>
                  <a:schemeClr val="accent3"/>
                </a:solidFill>
                <a:latin typeface="18 VAG Rounded Light   02390" pitchFamily="2" charset="0"/>
              </a:rPr>
              <a:t>RegWEn</a:t>
            </a:r>
            <a:endParaRPr lang="en-US" sz="1600" dirty="0">
              <a:solidFill>
                <a:schemeClr val="accent3"/>
              </a:solidFill>
              <a:latin typeface="18 VAG Rounded Light   02390" pitchFamily="2" charset="0"/>
            </a:endParaRPr>
          </a:p>
          <a:p>
            <a:pPr algn="ctr">
              <a:lnSpc>
                <a:spcPct val="85000"/>
              </a:lnSpc>
            </a:pPr>
            <a:r>
              <a:rPr lang="en-US" sz="1600" dirty="0">
                <a:solidFill>
                  <a:schemeClr val="accent4"/>
                </a:solidFill>
                <a:latin typeface="18 VAG Rounded Light   02390" pitchFamily="2" charset="0"/>
              </a:rPr>
              <a:t>1</a:t>
            </a:r>
            <a:br>
              <a:rPr lang="en-US" sz="1600" dirty="0">
                <a:solidFill>
                  <a:schemeClr val="tx1">
                    <a:lumMod val="50000"/>
                    <a:lumOff val="50000"/>
                  </a:schemeClr>
                </a:solidFill>
                <a:latin typeface="18 VAG Rounded Light   02390" pitchFamily="2" charset="0"/>
              </a:rPr>
            </a:br>
            <a:endParaRPr lang="en-US" sz="1600" dirty="0">
              <a:solidFill>
                <a:schemeClr val="tx1">
                  <a:lumMod val="50000"/>
                  <a:lumOff val="50000"/>
                </a:schemeClr>
              </a:solidFill>
              <a:latin typeface="18 VAG Rounded Light   02390" pitchFamily="2" charset="0"/>
            </a:endParaRPr>
          </a:p>
        </p:txBody>
      </p:sp>
      <p:sp>
        <p:nvSpPr>
          <p:cNvPr id="171" name="Rectangle 170">
            <a:extLst>
              <a:ext uri="{FF2B5EF4-FFF2-40B4-BE49-F238E27FC236}">
                <a16:creationId xmlns:a16="http://schemas.microsoft.com/office/drawing/2014/main" id="{B2E54D0A-9FBB-BD56-7769-DC00BEB2FC6E}"/>
              </a:ext>
            </a:extLst>
          </p:cNvPr>
          <p:cNvSpPr/>
          <p:nvPr/>
        </p:nvSpPr>
        <p:spPr>
          <a:xfrm>
            <a:off x="324172" y="5540557"/>
            <a:ext cx="10627823" cy="74106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r>
              <a:rPr lang="en-US" sz="1600" b="1" dirty="0">
                <a:solidFill>
                  <a:schemeClr val="accent3"/>
                </a:solidFill>
                <a:latin typeface="Courier New" panose="02070309020205020404" pitchFamily="49" charset="0"/>
                <a:cs typeface="Courier New" panose="02070309020205020404" pitchFamily="49" charset="0"/>
              </a:rPr>
              <a:t>Control Logic</a:t>
            </a:r>
          </a:p>
        </p:txBody>
      </p:sp>
      <p:sp>
        <p:nvSpPr>
          <p:cNvPr id="308" name="Rectangle 307">
            <a:extLst>
              <a:ext uri="{FF2B5EF4-FFF2-40B4-BE49-F238E27FC236}">
                <a16:creationId xmlns:a16="http://schemas.microsoft.com/office/drawing/2014/main" id="{B5F21712-74F9-1B1C-C348-211340BF727D}"/>
              </a:ext>
            </a:extLst>
          </p:cNvPr>
          <p:cNvSpPr/>
          <p:nvPr/>
        </p:nvSpPr>
        <p:spPr>
          <a:xfrm>
            <a:off x="4805939" y="2918076"/>
            <a:ext cx="1440473" cy="1655090"/>
          </a:xfrm>
          <a:prstGeom prst="rect">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b"/>
          <a:lstStyle/>
          <a:p>
            <a:pPr>
              <a:spcBef>
                <a:spcPts val="400"/>
              </a:spcBef>
            </a:pPr>
            <a:r>
              <a:rPr lang="en-US" sz="1400" i="1" dirty="0" err="1">
                <a:solidFill>
                  <a:schemeClr val="bg1"/>
                </a:solidFill>
                <a:latin typeface="18 VAG Rounded Light   02390" pitchFamily="2" charset="0"/>
              </a:rPr>
              <a:t>dataW</a:t>
            </a:r>
            <a:endParaRPr lang="en-US" sz="1400" i="1" dirty="0">
              <a:solidFill>
                <a:schemeClr val="bg1"/>
              </a:solidFill>
              <a:latin typeface="18 VAG Rounded Light   02390" pitchFamily="2" charset="0"/>
            </a:endParaRPr>
          </a:p>
          <a:p>
            <a:pPr>
              <a:spcBef>
                <a:spcPts val="1000"/>
              </a:spcBef>
            </a:pPr>
            <a:r>
              <a:rPr lang="en-US" sz="1400" i="1" dirty="0" err="1">
                <a:solidFill>
                  <a:schemeClr val="bg1"/>
                </a:solidFill>
                <a:latin typeface="18 VAG Rounded Light   02390" pitchFamily="2" charset="0"/>
              </a:rPr>
              <a:t>rsW</a:t>
            </a:r>
            <a:endParaRPr lang="en-US" sz="1400" i="1" dirty="0">
              <a:solidFill>
                <a:schemeClr val="bg1"/>
              </a:solidFill>
              <a:latin typeface="18 VAG Rounded Light   02390" pitchFamily="2" charset="0"/>
            </a:endParaRPr>
          </a:p>
          <a:p>
            <a:pPr>
              <a:spcBef>
                <a:spcPts val="400"/>
              </a:spcBef>
              <a:tabLst>
                <a:tab pos="1249363" algn="r"/>
              </a:tabLst>
            </a:pPr>
            <a:r>
              <a:rPr lang="en-US" sz="1400" i="1" dirty="0">
                <a:solidFill>
                  <a:schemeClr val="bg1"/>
                </a:solidFill>
                <a:latin typeface="18 VAG Rounded Light   02390" pitchFamily="2" charset="0"/>
              </a:rPr>
              <a:t>rsR1	dataR1</a:t>
            </a:r>
          </a:p>
          <a:p>
            <a:pPr>
              <a:spcBef>
                <a:spcPts val="400"/>
              </a:spcBef>
              <a:tabLst>
                <a:tab pos="1249363" algn="r"/>
              </a:tabLst>
            </a:pPr>
            <a:r>
              <a:rPr lang="en-US" sz="1400" i="1" dirty="0">
                <a:solidFill>
                  <a:schemeClr val="bg1"/>
                </a:solidFill>
                <a:latin typeface="18 VAG Rounded Light   02390" pitchFamily="2" charset="0"/>
              </a:rPr>
              <a:t>rsR2	</a:t>
            </a:r>
          </a:p>
          <a:p>
            <a:pPr>
              <a:spcBef>
                <a:spcPts val="400"/>
              </a:spcBef>
              <a:tabLst>
                <a:tab pos="1249363" algn="r"/>
              </a:tabLst>
            </a:pPr>
            <a:r>
              <a:rPr lang="en-US" sz="1400" i="1" dirty="0">
                <a:solidFill>
                  <a:schemeClr val="bg1"/>
                </a:solidFill>
                <a:latin typeface="18 VAG Rounded Light   02390" pitchFamily="2" charset="0"/>
              </a:rPr>
              <a:t>	dataR2</a:t>
            </a:r>
          </a:p>
          <a:p>
            <a:r>
              <a:rPr lang="en-US" sz="1600" b="1" dirty="0">
                <a:solidFill>
                  <a:schemeClr val="bg1"/>
                </a:solidFill>
                <a:latin typeface="Courier New" panose="02070309020205020404" pitchFamily="49" charset="0"/>
                <a:cs typeface="Courier New" panose="02070309020205020404" pitchFamily="49" charset="0"/>
              </a:rPr>
              <a:t>Reg[]</a:t>
            </a:r>
          </a:p>
        </p:txBody>
      </p:sp>
      <p:sp>
        <p:nvSpPr>
          <p:cNvPr id="195" name="TextBox 194">
            <a:extLst>
              <a:ext uri="{FF2B5EF4-FFF2-40B4-BE49-F238E27FC236}">
                <a16:creationId xmlns:a16="http://schemas.microsoft.com/office/drawing/2014/main" id="{CD295204-4CA2-FED3-4ABC-4B0EE63D057A}"/>
              </a:ext>
            </a:extLst>
          </p:cNvPr>
          <p:cNvSpPr txBox="1"/>
          <p:nvPr/>
        </p:nvSpPr>
        <p:spPr>
          <a:xfrm>
            <a:off x="657480" y="2967174"/>
            <a:ext cx="524503"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pc+4</a:t>
            </a:r>
            <a:endParaRPr lang="en-US" sz="2000" dirty="0">
              <a:solidFill>
                <a:schemeClr val="bg1"/>
              </a:solidFill>
              <a:latin typeface="18 VAG Rounded Light   02390" pitchFamily="2" charset="0"/>
            </a:endParaRPr>
          </a:p>
        </p:txBody>
      </p:sp>
      <p:cxnSp>
        <p:nvCxnSpPr>
          <p:cNvPr id="196" name="Straight Connector 195">
            <a:extLst>
              <a:ext uri="{FF2B5EF4-FFF2-40B4-BE49-F238E27FC236}">
                <a16:creationId xmlns:a16="http://schemas.microsoft.com/office/drawing/2014/main" id="{5B1182A6-0946-CC24-2378-F3DAB18A8640}"/>
              </a:ext>
            </a:extLst>
          </p:cNvPr>
          <p:cNvCxnSpPr/>
          <p:nvPr/>
        </p:nvCxnSpPr>
        <p:spPr>
          <a:xfrm flipV="1">
            <a:off x="6024448" y="4561851"/>
            <a:ext cx="0" cy="118145"/>
          </a:xfrm>
          <a:prstGeom prst="line">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 name="Trapezoid 13">
            <a:extLst>
              <a:ext uri="{FF2B5EF4-FFF2-40B4-BE49-F238E27FC236}">
                <a16:creationId xmlns:a16="http://schemas.microsoft.com/office/drawing/2014/main" id="{1FA82655-74D3-4483-7C00-4AA72A5B4B28}"/>
              </a:ext>
            </a:extLst>
          </p:cNvPr>
          <p:cNvSpPr/>
          <p:nvPr/>
        </p:nvSpPr>
        <p:spPr>
          <a:xfrm rot="5400000">
            <a:off x="7564091" y="4309794"/>
            <a:ext cx="598172" cy="234496"/>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0</a:t>
            </a:r>
          </a:p>
          <a:p>
            <a:pPr algn="ctr">
              <a:spcBef>
                <a:spcPts val="600"/>
              </a:spcBef>
            </a:pPr>
            <a:r>
              <a:rPr lang="en-US" sz="1200" dirty="0">
                <a:solidFill>
                  <a:schemeClr val="bg1"/>
                </a:solidFill>
                <a:latin typeface="Courier New" panose="02070309020205020404" pitchFamily="49" charset="0"/>
                <a:cs typeface="Courier New" panose="02070309020205020404" pitchFamily="49" charset="0"/>
              </a:rPr>
              <a:t>1</a:t>
            </a:r>
          </a:p>
        </p:txBody>
      </p:sp>
      <p:sp>
        <p:nvSpPr>
          <p:cNvPr id="34" name="Rounded Rectangle 33">
            <a:extLst>
              <a:ext uri="{FF2B5EF4-FFF2-40B4-BE49-F238E27FC236}">
                <a16:creationId xmlns:a16="http://schemas.microsoft.com/office/drawing/2014/main" id="{5FF65934-C540-D4EB-5E26-A7998F695809}"/>
              </a:ext>
            </a:extLst>
          </p:cNvPr>
          <p:cNvSpPr/>
          <p:nvPr/>
        </p:nvSpPr>
        <p:spPr>
          <a:xfrm>
            <a:off x="4095066" y="4684066"/>
            <a:ext cx="734547" cy="615137"/>
          </a:xfrm>
          <a:prstGeom prst="roundRect">
            <a:avLst/>
          </a:prstGeom>
          <a:solidFill>
            <a:srgbClr val="011223"/>
          </a:solid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r>
              <a:rPr lang="en-US" sz="1400" dirty="0" err="1">
                <a:solidFill>
                  <a:schemeClr val="bg1"/>
                </a:solidFill>
                <a:latin typeface="18 VAG Rounded Light   02390" pitchFamily="2" charset="0"/>
              </a:rPr>
              <a:t>Imm</a:t>
            </a:r>
            <a:r>
              <a:rPr lang="en-US" sz="1400" dirty="0">
                <a:solidFill>
                  <a:schemeClr val="bg1"/>
                </a:solidFill>
                <a:latin typeface="18 VAG Rounded Light   02390" pitchFamily="2" charset="0"/>
              </a:rPr>
              <a:t>. Gen</a:t>
            </a:r>
          </a:p>
        </p:txBody>
      </p:sp>
      <p:cxnSp>
        <p:nvCxnSpPr>
          <p:cNvPr id="37" name="Straight Arrow Connector 36">
            <a:extLst>
              <a:ext uri="{FF2B5EF4-FFF2-40B4-BE49-F238E27FC236}">
                <a16:creationId xmlns:a16="http://schemas.microsoft.com/office/drawing/2014/main" id="{844C30EE-0B46-F596-A1E7-DBBD05AA6E8C}"/>
              </a:ext>
            </a:extLst>
          </p:cNvPr>
          <p:cNvCxnSpPr>
            <a:cxnSpLocks/>
          </p:cNvCxnSpPr>
          <p:nvPr/>
        </p:nvCxnSpPr>
        <p:spPr>
          <a:xfrm>
            <a:off x="6246032" y="3676635"/>
            <a:ext cx="2039112"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19" name="Freeform 318">
            <a:extLst>
              <a:ext uri="{FF2B5EF4-FFF2-40B4-BE49-F238E27FC236}">
                <a16:creationId xmlns:a16="http://schemas.microsoft.com/office/drawing/2014/main" id="{50D48F20-2317-959C-0E0D-67B0974EEDE2}"/>
              </a:ext>
            </a:extLst>
          </p:cNvPr>
          <p:cNvSpPr>
            <a:spLocks/>
          </p:cNvSpPr>
          <p:nvPr/>
        </p:nvSpPr>
        <p:spPr>
          <a:xfrm>
            <a:off x="8279464" y="3549544"/>
            <a:ext cx="581729" cy="10532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A</a:t>
            </a:r>
            <a:endParaRPr lang="en-US" sz="1600" dirty="0">
              <a:solidFill>
                <a:schemeClr val="bg1"/>
              </a:solidFill>
              <a:latin typeface="Courier New" panose="02070309020205020404" pitchFamily="49" charset="0"/>
              <a:cs typeface="Courier New" panose="02070309020205020404" pitchFamily="49" charset="0"/>
            </a:endParaRPr>
          </a:p>
          <a:p>
            <a:pPr algn="r">
              <a:spcBef>
                <a:spcPts val="600"/>
              </a:spcBef>
              <a:spcAft>
                <a:spcPts val="600"/>
              </a:spcAft>
            </a:pPr>
            <a:r>
              <a:rPr lang="en-US" sz="1600" dirty="0">
                <a:solidFill>
                  <a:schemeClr val="bg1"/>
                </a:solidFill>
                <a:latin typeface="18 VAG Rounded Light   02390" pitchFamily="2" charset="0"/>
              </a:rPr>
              <a:t>ALU</a:t>
            </a:r>
          </a:p>
          <a:p>
            <a:pPr>
              <a:spcBef>
                <a:spcPts val="600"/>
              </a:spcBef>
              <a:spcAft>
                <a:spcPts val="600"/>
              </a:spcAft>
            </a:pPr>
            <a:r>
              <a:rPr lang="en-US" sz="1200" dirty="0">
                <a:solidFill>
                  <a:schemeClr val="bg1"/>
                </a:solidFill>
                <a:latin typeface="Courier New" panose="02070309020205020404" pitchFamily="49" charset="0"/>
                <a:cs typeface="Courier New" panose="02070309020205020404" pitchFamily="49" charset="0"/>
              </a:rPr>
              <a:t>B</a:t>
            </a:r>
          </a:p>
        </p:txBody>
      </p:sp>
      <p:sp>
        <p:nvSpPr>
          <p:cNvPr id="3" name="TextBox 2">
            <a:extLst>
              <a:ext uri="{FF2B5EF4-FFF2-40B4-BE49-F238E27FC236}">
                <a16:creationId xmlns:a16="http://schemas.microsoft.com/office/drawing/2014/main" id="{96BF62AB-D003-CE6D-95FC-D64854190426}"/>
              </a:ext>
            </a:extLst>
          </p:cNvPr>
          <p:cNvSpPr txBox="1"/>
          <p:nvPr/>
        </p:nvSpPr>
        <p:spPr>
          <a:xfrm>
            <a:off x="8834341" y="3722124"/>
            <a:ext cx="439544" cy="261610"/>
          </a:xfrm>
          <a:prstGeom prst="rect">
            <a:avLst/>
          </a:prstGeom>
          <a:noFill/>
        </p:spPr>
        <p:txBody>
          <a:bodyPr wrap="none" rtlCol="0">
            <a:spAutoFit/>
          </a:bodyPr>
          <a:lstStyle/>
          <a:p>
            <a:r>
              <a:rPr kumimoji="0" lang="en-US" sz="1100" b="0" i="0" u="none" strike="noStrike" kern="1200" cap="none" spc="0" normalizeH="0" baseline="0" noProof="0" dirty="0" err="1">
                <a:ln>
                  <a:noFill/>
                </a:ln>
                <a:solidFill>
                  <a:schemeClr val="bg1"/>
                </a:solidFill>
                <a:effectLst/>
                <a:uLnTx/>
                <a:uFillTx/>
                <a:latin typeface="Courier New" panose="02070309020205020404" pitchFamily="49" charset="0"/>
                <a:ea typeface="+mn-ea"/>
                <a:cs typeface="Courier New" panose="02070309020205020404" pitchFamily="49" charset="0"/>
              </a:rPr>
              <a:t>alu</a:t>
            </a:r>
            <a:endParaRPr lang="en-US" sz="2000" dirty="0">
              <a:solidFill>
                <a:schemeClr val="bg1"/>
              </a:solidFill>
              <a:latin typeface="18 VAG Rounded Light   02390" pitchFamily="2" charset="0"/>
            </a:endParaRPr>
          </a:p>
        </p:txBody>
      </p:sp>
      <p:cxnSp>
        <p:nvCxnSpPr>
          <p:cNvPr id="5" name="Straight Arrow Connector 4">
            <a:extLst>
              <a:ext uri="{FF2B5EF4-FFF2-40B4-BE49-F238E27FC236}">
                <a16:creationId xmlns:a16="http://schemas.microsoft.com/office/drawing/2014/main" id="{E68353A1-9BC2-8230-F13A-FF44087243AD}"/>
              </a:ext>
            </a:extLst>
          </p:cNvPr>
          <p:cNvCxnSpPr>
            <a:cxnSpLocks/>
          </p:cNvCxnSpPr>
          <p:nvPr/>
        </p:nvCxnSpPr>
        <p:spPr>
          <a:xfrm>
            <a:off x="6261052" y="4241300"/>
            <a:ext cx="1484877"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5D2FDB-A24E-2C02-9670-E22393C0534C}"/>
              </a:ext>
            </a:extLst>
          </p:cNvPr>
          <p:cNvSpPr txBox="1"/>
          <p:nvPr/>
        </p:nvSpPr>
        <p:spPr>
          <a:xfrm>
            <a:off x="6200437" y="4004802"/>
            <a:ext cx="694421"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R[rs2]</a:t>
            </a:r>
            <a:endParaRPr lang="en-US" sz="2000" dirty="0">
              <a:solidFill>
                <a:schemeClr val="bg1"/>
              </a:solidFill>
              <a:latin typeface="18 VAG Rounded Light   02390" pitchFamily="2" charset="0"/>
            </a:endParaRPr>
          </a:p>
        </p:txBody>
      </p:sp>
      <p:sp>
        <p:nvSpPr>
          <p:cNvPr id="50" name="TextBox 49">
            <a:extLst>
              <a:ext uri="{FF2B5EF4-FFF2-40B4-BE49-F238E27FC236}">
                <a16:creationId xmlns:a16="http://schemas.microsoft.com/office/drawing/2014/main" id="{CD0B220B-263C-D1ED-6CE8-90F0C0D10B0D}"/>
              </a:ext>
            </a:extLst>
          </p:cNvPr>
          <p:cNvSpPr txBox="1"/>
          <p:nvPr/>
        </p:nvSpPr>
        <p:spPr>
          <a:xfrm>
            <a:off x="1740001" y="3662940"/>
            <a:ext cx="354584" cy="261610"/>
          </a:xfrm>
          <a:prstGeom prst="rect">
            <a:avLst/>
          </a:prstGeom>
          <a:noFill/>
        </p:spPr>
        <p:txBody>
          <a:bodyPr wrap="none" rtlCol="0">
            <a:spAutoFit/>
          </a:bodyPr>
          <a:lstStyle/>
          <a:p>
            <a:r>
              <a:rPr kumimoji="0" lang="en-US" sz="1100" b="0" i="0" u="none" strike="noStrike" kern="1200" cap="none" spc="0" normalizeH="0" baseline="0" noProof="0" dirty="0">
                <a:ln>
                  <a:noFill/>
                </a:ln>
                <a:solidFill>
                  <a:schemeClr val="bg1"/>
                </a:solidFill>
                <a:effectLst/>
                <a:uLnTx/>
                <a:uFillTx/>
                <a:latin typeface="Courier New" panose="02070309020205020404" pitchFamily="49" charset="0"/>
                <a:ea typeface="+mn-ea"/>
                <a:cs typeface="Courier New" panose="02070309020205020404" pitchFamily="49" charset="0"/>
              </a:rPr>
              <a:t>pc</a:t>
            </a:r>
            <a:endParaRPr lang="en-US" sz="2000" dirty="0">
              <a:solidFill>
                <a:schemeClr val="bg1"/>
              </a:solidFill>
              <a:latin typeface="18 VAG Rounded Light   02390" pitchFamily="2" charset="0"/>
            </a:endParaRPr>
          </a:p>
        </p:txBody>
      </p:sp>
      <p:sp>
        <p:nvSpPr>
          <p:cNvPr id="4" name="TextBox 3">
            <a:extLst>
              <a:ext uri="{FF2B5EF4-FFF2-40B4-BE49-F238E27FC236}">
                <a16:creationId xmlns:a16="http://schemas.microsoft.com/office/drawing/2014/main" id="{9780AEBD-DCAD-9C99-47A7-CA23F9E78232}"/>
              </a:ext>
            </a:extLst>
          </p:cNvPr>
          <p:cNvSpPr txBox="1"/>
          <p:nvPr/>
        </p:nvSpPr>
        <p:spPr>
          <a:xfrm>
            <a:off x="7432821" y="5524627"/>
            <a:ext cx="702435" cy="565283"/>
          </a:xfrm>
          <a:prstGeom prst="rect">
            <a:avLst/>
          </a:prstGeom>
          <a:noFill/>
        </p:spPr>
        <p:txBody>
          <a:bodyPr wrap="square" rtlCol="0">
            <a:spAutoFit/>
          </a:bodyPr>
          <a:lstStyle/>
          <a:p>
            <a:pPr algn="ctr">
              <a:lnSpc>
                <a:spcPct val="85000"/>
              </a:lnSpc>
            </a:pPr>
            <a:r>
              <a:rPr lang="en-US" sz="1200" dirty="0" err="1">
                <a:solidFill>
                  <a:schemeClr val="accent3"/>
                </a:solidFill>
                <a:latin typeface="18 VAG Rounded Light   02390" pitchFamily="2" charset="0"/>
              </a:rPr>
              <a:t>Bsel</a:t>
            </a:r>
            <a:endParaRPr lang="en-US" sz="1200" dirty="0">
              <a:solidFill>
                <a:schemeClr val="accent3"/>
              </a:solidFill>
              <a:latin typeface="18 VAG Rounded Light   02390" pitchFamily="2" charset="0"/>
            </a:endParaRPr>
          </a:p>
          <a:p>
            <a:pPr algn="ctr">
              <a:lnSpc>
                <a:spcPct val="85000"/>
              </a:lnSpc>
            </a:pPr>
            <a:r>
              <a:rPr lang="en-US" sz="1200" dirty="0">
                <a:solidFill>
                  <a:schemeClr val="accent1"/>
                </a:solidFill>
                <a:latin typeface="18 VAG Rounded Light   02390" pitchFamily="2" charset="0"/>
              </a:rPr>
              <a:t>0: R[rs1]</a:t>
            </a:r>
          </a:p>
          <a:p>
            <a:pPr algn="ctr">
              <a:lnSpc>
                <a:spcPct val="85000"/>
              </a:lnSpc>
            </a:pPr>
            <a:r>
              <a:rPr lang="en-US" sz="1200" dirty="0">
                <a:solidFill>
                  <a:schemeClr val="accent1"/>
                </a:solidFill>
                <a:latin typeface="18 VAG Rounded Light   02390" pitchFamily="2" charset="0"/>
              </a:rPr>
              <a:t>1: </a:t>
            </a:r>
            <a:r>
              <a:rPr lang="en-US" sz="1200" dirty="0" err="1">
                <a:solidFill>
                  <a:schemeClr val="accent1"/>
                </a:solidFill>
                <a:latin typeface="18 VAG Rounded Light   02390" pitchFamily="2" charset="0"/>
              </a:rPr>
              <a:t>imm</a:t>
            </a:r>
            <a:endParaRPr lang="en-US" sz="1200" dirty="0">
              <a:solidFill>
                <a:schemeClr val="accent1"/>
              </a:solidFill>
              <a:latin typeface="18 VAG Rounded Light   02390" pitchFamily="2" charset="0"/>
            </a:endParaRPr>
          </a:p>
        </p:txBody>
      </p:sp>
      <p:sp>
        <p:nvSpPr>
          <p:cNvPr id="7" name="TextBox 6">
            <a:extLst>
              <a:ext uri="{FF2B5EF4-FFF2-40B4-BE49-F238E27FC236}">
                <a16:creationId xmlns:a16="http://schemas.microsoft.com/office/drawing/2014/main" id="{7F59A963-E160-73A1-9851-504C7AE22DA3}"/>
              </a:ext>
            </a:extLst>
          </p:cNvPr>
          <p:cNvSpPr txBox="1"/>
          <p:nvPr/>
        </p:nvSpPr>
        <p:spPr>
          <a:xfrm>
            <a:off x="8426961" y="5539390"/>
            <a:ext cx="1665841" cy="644087"/>
          </a:xfrm>
          <a:prstGeom prst="rect">
            <a:avLst/>
          </a:prstGeom>
          <a:noFill/>
        </p:spPr>
        <p:txBody>
          <a:bodyPr wrap="none" rtlCol="0">
            <a:spAutoFit/>
          </a:bodyPr>
          <a:lstStyle/>
          <a:p>
            <a:pPr>
              <a:lnSpc>
                <a:spcPct val="85000"/>
              </a:lnSpc>
            </a:pPr>
            <a:r>
              <a:rPr lang="en-US" sz="1400" dirty="0" err="1">
                <a:solidFill>
                  <a:schemeClr val="accent3"/>
                </a:solidFill>
                <a:latin typeface="18 VAG Rounded Light   02390" pitchFamily="2" charset="0"/>
              </a:rPr>
              <a:t>ALUSel</a:t>
            </a:r>
            <a:endParaRPr lang="en-US" sz="1400" dirty="0">
              <a:solidFill>
                <a:schemeClr val="accent3"/>
              </a:solidFill>
              <a:latin typeface="18 VAG Rounded Light   02390" pitchFamily="2" charset="0"/>
            </a:endParaRPr>
          </a:p>
          <a:p>
            <a:pPr>
              <a:lnSpc>
                <a:spcPct val="85000"/>
              </a:lnSpc>
            </a:pPr>
            <a:r>
              <a:rPr lang="en-US" sz="1400" dirty="0" err="1">
                <a:solidFill>
                  <a:schemeClr val="accent1"/>
                </a:solidFill>
                <a:latin typeface="18 VAG Rounded Light   02390" pitchFamily="2" charset="0"/>
              </a:rPr>
              <a:t>add,sub,xor,and,or</a:t>
            </a:r>
            <a:r>
              <a:rPr lang="en-US" sz="1400" dirty="0">
                <a:solidFill>
                  <a:schemeClr val="accent1"/>
                </a:solidFill>
                <a:latin typeface="18 VAG Rounded Light   02390" pitchFamily="2" charset="0"/>
              </a:rPr>
              <a:t>,</a:t>
            </a:r>
          </a:p>
          <a:p>
            <a:pPr>
              <a:lnSpc>
                <a:spcPct val="85000"/>
              </a:lnSpc>
            </a:pPr>
            <a:r>
              <a:rPr lang="en-US" sz="1400" dirty="0" err="1">
                <a:solidFill>
                  <a:schemeClr val="accent1"/>
                </a:solidFill>
                <a:latin typeface="18 VAG Rounded Light   02390" pitchFamily="2" charset="0"/>
              </a:rPr>
              <a:t>slt,sltu,sll,sra,srl</a:t>
            </a:r>
            <a:endParaRPr lang="en-US" sz="1400" dirty="0">
              <a:solidFill>
                <a:schemeClr val="accent1"/>
              </a:solidFill>
              <a:latin typeface="18 VAG Rounded Light   02390" pitchFamily="2" charset="0"/>
            </a:endParaRPr>
          </a:p>
        </p:txBody>
      </p:sp>
      <p:grpSp>
        <p:nvGrpSpPr>
          <p:cNvPr id="31" name="Group 30">
            <a:extLst>
              <a:ext uri="{FF2B5EF4-FFF2-40B4-BE49-F238E27FC236}">
                <a16:creationId xmlns:a16="http://schemas.microsoft.com/office/drawing/2014/main" id="{540C2EF9-94F6-744D-6D93-13AAECA07BF5}"/>
              </a:ext>
            </a:extLst>
          </p:cNvPr>
          <p:cNvGrpSpPr/>
          <p:nvPr/>
        </p:nvGrpSpPr>
        <p:grpSpPr>
          <a:xfrm>
            <a:off x="669619" y="2248996"/>
            <a:ext cx="2712208" cy="1417320"/>
            <a:chOff x="669619" y="2248996"/>
            <a:chExt cx="2712208" cy="1417320"/>
          </a:xfrm>
        </p:grpSpPr>
        <p:grpSp>
          <p:nvGrpSpPr>
            <p:cNvPr id="39" name="Group 38">
              <a:extLst>
                <a:ext uri="{FF2B5EF4-FFF2-40B4-BE49-F238E27FC236}">
                  <a16:creationId xmlns:a16="http://schemas.microsoft.com/office/drawing/2014/main" id="{F0127EC3-5546-F21F-2772-A2FC275E531F}"/>
                </a:ext>
              </a:extLst>
            </p:cNvPr>
            <p:cNvGrpSpPr/>
            <p:nvPr/>
          </p:nvGrpSpPr>
          <p:grpSpPr>
            <a:xfrm>
              <a:off x="669619" y="2260284"/>
              <a:ext cx="2712208" cy="1389326"/>
              <a:chOff x="669619" y="2260284"/>
              <a:chExt cx="2712208" cy="1389326"/>
            </a:xfrm>
          </p:grpSpPr>
          <p:grpSp>
            <p:nvGrpSpPr>
              <p:cNvPr id="41" name="Group 40">
                <a:extLst>
                  <a:ext uri="{FF2B5EF4-FFF2-40B4-BE49-F238E27FC236}">
                    <a16:creationId xmlns:a16="http://schemas.microsoft.com/office/drawing/2014/main" id="{7B8EDA75-E6B2-2F22-D4C3-A825B7EE2E75}"/>
                  </a:ext>
                </a:extLst>
              </p:cNvPr>
              <p:cNvGrpSpPr/>
              <p:nvPr/>
            </p:nvGrpSpPr>
            <p:grpSpPr>
              <a:xfrm>
                <a:off x="675203" y="2260284"/>
                <a:ext cx="2706624" cy="477526"/>
                <a:chOff x="675203" y="2260284"/>
                <a:chExt cx="2706624" cy="477526"/>
              </a:xfrm>
            </p:grpSpPr>
            <p:cxnSp>
              <p:nvCxnSpPr>
                <p:cNvPr id="46" name="Elbow Connector 45">
                  <a:extLst>
                    <a:ext uri="{FF2B5EF4-FFF2-40B4-BE49-F238E27FC236}">
                      <a16:creationId xmlns:a16="http://schemas.microsoft.com/office/drawing/2014/main" id="{F58D8923-13D0-B3CA-D629-48BCB924B56E}"/>
                    </a:ext>
                  </a:extLst>
                </p:cNvPr>
                <p:cNvCxnSpPr>
                  <a:cxnSpLocks/>
                </p:cNvCxnSpPr>
                <p:nvPr/>
              </p:nvCxnSpPr>
              <p:spPr>
                <a:xfrm rot="5400000" flipH="1" flipV="1">
                  <a:off x="2999590" y="2363686"/>
                  <a:ext cx="477525" cy="270723"/>
                </a:xfrm>
                <a:prstGeom prst="bentConnector3">
                  <a:avLst>
                    <a:gd name="adj1" fmla="val -2954"/>
                  </a:avLst>
                </a:prstGeom>
                <a:ln w="28575">
                  <a:solidFill>
                    <a:schemeClr val="bg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5220DF-8F68-E73A-2966-BAFE1D12BA03}"/>
                    </a:ext>
                  </a:extLst>
                </p:cNvPr>
                <p:cNvCxnSpPr>
                  <a:cxnSpLocks/>
                </p:cNvCxnSpPr>
                <p:nvPr/>
              </p:nvCxnSpPr>
              <p:spPr>
                <a:xfrm flipV="1">
                  <a:off x="675203" y="2260284"/>
                  <a:ext cx="2706624" cy="1985"/>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51EA6A41-4D9D-2BE3-F35A-DA187B77961E}"/>
                  </a:ext>
                </a:extLst>
              </p:cNvPr>
              <p:cNvCxnSpPr>
                <a:cxnSpLocks/>
              </p:cNvCxnSpPr>
              <p:nvPr/>
            </p:nvCxnSpPr>
            <p:spPr>
              <a:xfrm flipV="1">
                <a:off x="669619" y="3649608"/>
                <a:ext cx="768096" cy="2"/>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5E98EE98-4B16-CCEB-7E4B-B154E988CE66}"/>
                </a:ext>
              </a:extLst>
            </p:cNvPr>
            <p:cNvCxnSpPr/>
            <p:nvPr/>
          </p:nvCxnSpPr>
          <p:spPr>
            <a:xfrm flipH="1">
              <a:off x="675203" y="2248996"/>
              <a:ext cx="0" cy="1417320"/>
            </a:xfrm>
            <a:prstGeom prst="line">
              <a:avLst/>
            </a:prstGeom>
            <a:ln w="285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6259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117600" y="76200"/>
            <a:ext cx="10972800" cy="762000"/>
          </a:xfrm>
        </p:spPr>
        <p:txBody>
          <a:bodyPr/>
          <a:lstStyle/>
          <a:p>
            <a:r>
              <a:rPr lang="en-US" dirty="0"/>
              <a:t>Our Single-Core Processor So Far…</a:t>
            </a:r>
          </a:p>
        </p:txBody>
      </p:sp>
      <p:grpSp>
        <p:nvGrpSpPr>
          <p:cNvPr id="2" name="Group 4">
            <a:extLst>
              <a:ext uri="{FF2B5EF4-FFF2-40B4-BE49-F238E27FC236}">
                <a16:creationId xmlns:a16="http://schemas.microsoft.com/office/drawing/2014/main" id="{AB5FC6FC-0148-49CF-A7F3-6714684254E8}"/>
              </a:ext>
            </a:extLst>
          </p:cNvPr>
          <p:cNvGrpSpPr>
            <a:grpSpLocks noChangeAspect="1"/>
          </p:cNvGrpSpPr>
          <p:nvPr/>
        </p:nvGrpSpPr>
        <p:grpSpPr bwMode="auto">
          <a:xfrm>
            <a:off x="3251200" y="1193801"/>
            <a:ext cx="8610600" cy="4711700"/>
            <a:chOff x="1536" y="564"/>
            <a:chExt cx="4068" cy="2226"/>
          </a:xfrm>
        </p:grpSpPr>
        <p:sp>
          <p:nvSpPr>
            <p:cNvPr id="4" name="AutoShape 3">
              <a:extLst>
                <a:ext uri="{FF2B5EF4-FFF2-40B4-BE49-F238E27FC236}">
                  <a16:creationId xmlns:a16="http://schemas.microsoft.com/office/drawing/2014/main" id="{828D2443-6BCE-4149-8B99-C8BFA43BBD4D}"/>
                </a:ext>
              </a:extLst>
            </p:cNvPr>
            <p:cNvSpPr>
              <a:spLocks noChangeAspect="1" noChangeArrowheads="1" noTextEdit="1"/>
            </p:cNvSpPr>
            <p:nvPr/>
          </p:nvSpPr>
          <p:spPr bwMode="auto">
            <a:xfrm>
              <a:off x="1536" y="564"/>
              <a:ext cx="4068" cy="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grpSp>
          <p:nvGrpSpPr>
            <p:cNvPr id="5" name="Group 205">
              <a:extLst>
                <a:ext uri="{FF2B5EF4-FFF2-40B4-BE49-F238E27FC236}">
                  <a16:creationId xmlns:a16="http://schemas.microsoft.com/office/drawing/2014/main" id="{086E307E-86B1-4692-99F5-35948DD766E5}"/>
                </a:ext>
              </a:extLst>
            </p:cNvPr>
            <p:cNvGrpSpPr>
              <a:grpSpLocks/>
            </p:cNvGrpSpPr>
            <p:nvPr/>
          </p:nvGrpSpPr>
          <p:grpSpPr bwMode="auto">
            <a:xfrm>
              <a:off x="1536" y="566"/>
              <a:ext cx="3215" cy="2222"/>
              <a:chOff x="1536" y="566"/>
              <a:chExt cx="3215" cy="2222"/>
            </a:xfrm>
          </p:grpSpPr>
          <p:sp>
            <p:nvSpPr>
              <p:cNvPr id="179" name="Freeform 5">
                <a:extLst>
                  <a:ext uri="{FF2B5EF4-FFF2-40B4-BE49-F238E27FC236}">
                    <a16:creationId xmlns:a16="http://schemas.microsoft.com/office/drawing/2014/main" id="{FB8D65D6-2F21-4677-8C8D-387DD18AD612}"/>
                  </a:ext>
                </a:extLst>
              </p:cNvPr>
              <p:cNvSpPr>
                <a:spLocks noEditPoints="1"/>
              </p:cNvSpPr>
              <p:nvPr/>
            </p:nvSpPr>
            <p:spPr bwMode="auto">
              <a:xfrm>
                <a:off x="1552" y="594"/>
                <a:ext cx="1364" cy="2178"/>
              </a:xfrm>
              <a:custGeom>
                <a:avLst/>
                <a:gdLst>
                  <a:gd name="T0" fmla="*/ 56 w 1364"/>
                  <a:gd name="T1" fmla="*/ 2126 h 2178"/>
                  <a:gd name="T2" fmla="*/ 56 w 1364"/>
                  <a:gd name="T3" fmla="*/ 666 h 2178"/>
                  <a:gd name="T4" fmla="*/ 1298 w 1364"/>
                  <a:gd name="T5" fmla="*/ 666 h 2178"/>
                  <a:gd name="T6" fmla="*/ 1298 w 1364"/>
                  <a:gd name="T7" fmla="*/ 2118 h 2178"/>
                  <a:gd name="T8" fmla="*/ 1298 w 1364"/>
                  <a:gd name="T9" fmla="*/ 2126 h 2178"/>
                  <a:gd name="T10" fmla="*/ 56 w 1364"/>
                  <a:gd name="T11" fmla="*/ 2126 h 2178"/>
                  <a:gd name="T12" fmla="*/ 1364 w 1364"/>
                  <a:gd name="T13" fmla="*/ 0 h 2178"/>
                  <a:gd name="T14" fmla="*/ 0 w 1364"/>
                  <a:gd name="T15" fmla="*/ 0 h 2178"/>
                  <a:gd name="T16" fmla="*/ 0 w 1364"/>
                  <a:gd name="T17" fmla="*/ 2178 h 2178"/>
                  <a:gd name="T18" fmla="*/ 1364 w 1364"/>
                  <a:gd name="T19" fmla="*/ 2178 h 2178"/>
                  <a:gd name="T20" fmla="*/ 1364 w 1364"/>
                  <a:gd name="T21"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2178">
                    <a:moveTo>
                      <a:pt x="56" y="2126"/>
                    </a:moveTo>
                    <a:lnTo>
                      <a:pt x="56" y="666"/>
                    </a:lnTo>
                    <a:lnTo>
                      <a:pt x="1298" y="666"/>
                    </a:lnTo>
                    <a:lnTo>
                      <a:pt x="1298" y="2118"/>
                    </a:lnTo>
                    <a:lnTo>
                      <a:pt x="1298" y="2126"/>
                    </a:lnTo>
                    <a:lnTo>
                      <a:pt x="56" y="2126"/>
                    </a:lnTo>
                    <a:close/>
                    <a:moveTo>
                      <a:pt x="1364" y="0"/>
                    </a:moveTo>
                    <a:lnTo>
                      <a:pt x="0" y="0"/>
                    </a:lnTo>
                    <a:lnTo>
                      <a:pt x="0" y="2178"/>
                    </a:lnTo>
                    <a:lnTo>
                      <a:pt x="1364" y="2178"/>
                    </a:lnTo>
                    <a:lnTo>
                      <a:pt x="1364" y="0"/>
                    </a:lnTo>
                    <a:close/>
                  </a:path>
                </a:pathLst>
              </a:custGeom>
              <a:solidFill>
                <a:srgbClr val="CAD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0" name="Freeform 6">
                <a:extLst>
                  <a:ext uri="{FF2B5EF4-FFF2-40B4-BE49-F238E27FC236}">
                    <a16:creationId xmlns:a16="http://schemas.microsoft.com/office/drawing/2014/main" id="{3A574C99-4D01-4AAB-8EE6-5527DB057EC3}"/>
                  </a:ext>
                </a:extLst>
              </p:cNvPr>
              <p:cNvSpPr>
                <a:spLocks noEditPoints="1"/>
              </p:cNvSpPr>
              <p:nvPr/>
            </p:nvSpPr>
            <p:spPr bwMode="auto">
              <a:xfrm>
                <a:off x="1552" y="594"/>
                <a:ext cx="1364" cy="2178"/>
              </a:xfrm>
              <a:custGeom>
                <a:avLst/>
                <a:gdLst>
                  <a:gd name="T0" fmla="*/ 56 w 1364"/>
                  <a:gd name="T1" fmla="*/ 2126 h 2178"/>
                  <a:gd name="T2" fmla="*/ 56 w 1364"/>
                  <a:gd name="T3" fmla="*/ 666 h 2178"/>
                  <a:gd name="T4" fmla="*/ 1298 w 1364"/>
                  <a:gd name="T5" fmla="*/ 666 h 2178"/>
                  <a:gd name="T6" fmla="*/ 1298 w 1364"/>
                  <a:gd name="T7" fmla="*/ 2118 h 2178"/>
                  <a:gd name="T8" fmla="*/ 1298 w 1364"/>
                  <a:gd name="T9" fmla="*/ 2126 h 2178"/>
                  <a:gd name="T10" fmla="*/ 56 w 1364"/>
                  <a:gd name="T11" fmla="*/ 2126 h 2178"/>
                  <a:gd name="T12" fmla="*/ 1364 w 1364"/>
                  <a:gd name="T13" fmla="*/ 0 h 2178"/>
                  <a:gd name="T14" fmla="*/ 0 w 1364"/>
                  <a:gd name="T15" fmla="*/ 0 h 2178"/>
                  <a:gd name="T16" fmla="*/ 0 w 1364"/>
                  <a:gd name="T17" fmla="*/ 2178 h 2178"/>
                  <a:gd name="T18" fmla="*/ 1364 w 1364"/>
                  <a:gd name="T19" fmla="*/ 2178 h 2178"/>
                  <a:gd name="T20" fmla="*/ 1364 w 1364"/>
                  <a:gd name="T21"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4" h="2178">
                    <a:moveTo>
                      <a:pt x="56" y="2126"/>
                    </a:moveTo>
                    <a:lnTo>
                      <a:pt x="56" y="666"/>
                    </a:lnTo>
                    <a:lnTo>
                      <a:pt x="1298" y="666"/>
                    </a:lnTo>
                    <a:lnTo>
                      <a:pt x="1298" y="2118"/>
                    </a:lnTo>
                    <a:lnTo>
                      <a:pt x="1298" y="2126"/>
                    </a:lnTo>
                    <a:lnTo>
                      <a:pt x="56" y="2126"/>
                    </a:lnTo>
                    <a:moveTo>
                      <a:pt x="1364" y="0"/>
                    </a:moveTo>
                    <a:lnTo>
                      <a:pt x="0" y="0"/>
                    </a:lnTo>
                    <a:lnTo>
                      <a:pt x="0" y="2178"/>
                    </a:lnTo>
                    <a:lnTo>
                      <a:pt x="1364" y="2178"/>
                    </a:lnTo>
                    <a:lnTo>
                      <a:pt x="13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1" name="Freeform 7">
                <a:extLst>
                  <a:ext uri="{FF2B5EF4-FFF2-40B4-BE49-F238E27FC236}">
                    <a16:creationId xmlns:a16="http://schemas.microsoft.com/office/drawing/2014/main" id="{AB22F7DC-3DFD-4CF8-B5C3-AB5B9A56102F}"/>
                  </a:ext>
                </a:extLst>
              </p:cNvPr>
              <p:cNvSpPr>
                <a:spLocks noEditPoints="1"/>
              </p:cNvSpPr>
              <p:nvPr/>
            </p:nvSpPr>
            <p:spPr bwMode="auto">
              <a:xfrm>
                <a:off x="1536" y="578"/>
                <a:ext cx="1396" cy="2210"/>
              </a:xfrm>
              <a:custGeom>
                <a:avLst/>
                <a:gdLst>
                  <a:gd name="T0" fmla="*/ 1388 w 1396"/>
                  <a:gd name="T1" fmla="*/ 2202 h 2210"/>
                  <a:gd name="T2" fmla="*/ 1388 w 1396"/>
                  <a:gd name="T3" fmla="*/ 2202 h 2210"/>
                  <a:gd name="T4" fmla="*/ 1388 w 1396"/>
                  <a:gd name="T5" fmla="*/ 2194 h 2210"/>
                  <a:gd name="T6" fmla="*/ 1388 w 1396"/>
                  <a:gd name="T7" fmla="*/ 2202 h 2210"/>
                  <a:gd name="T8" fmla="*/ 1396 w 1396"/>
                  <a:gd name="T9" fmla="*/ 2202 h 2210"/>
                  <a:gd name="T10" fmla="*/ 1388 w 1396"/>
                  <a:gd name="T11" fmla="*/ 2202 h 2210"/>
                  <a:gd name="T12" fmla="*/ 16 w 1396"/>
                  <a:gd name="T13" fmla="*/ 2194 h 2210"/>
                  <a:gd name="T14" fmla="*/ 16 w 1396"/>
                  <a:gd name="T15" fmla="*/ 16 h 2210"/>
                  <a:gd name="T16" fmla="*/ 1380 w 1396"/>
                  <a:gd name="T17" fmla="*/ 16 h 2210"/>
                  <a:gd name="T18" fmla="*/ 1380 w 1396"/>
                  <a:gd name="T19" fmla="*/ 2194 h 2210"/>
                  <a:gd name="T20" fmla="*/ 16 w 1396"/>
                  <a:gd name="T21" fmla="*/ 2194 h 2210"/>
                  <a:gd name="T22" fmla="*/ 1396 w 1396"/>
                  <a:gd name="T23" fmla="*/ 0 h 2210"/>
                  <a:gd name="T24" fmla="*/ 0 w 1396"/>
                  <a:gd name="T25" fmla="*/ 0 h 2210"/>
                  <a:gd name="T26" fmla="*/ 0 w 1396"/>
                  <a:gd name="T27" fmla="*/ 2210 h 2210"/>
                  <a:gd name="T28" fmla="*/ 1396 w 1396"/>
                  <a:gd name="T29" fmla="*/ 2210 h 2210"/>
                  <a:gd name="T30" fmla="*/ 1396 w 1396"/>
                  <a:gd name="T31" fmla="*/ 2202 h 2210"/>
                  <a:gd name="T32" fmla="*/ 1396 w 1396"/>
                  <a:gd name="T33"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6" h="2210">
                    <a:moveTo>
                      <a:pt x="1388" y="2202"/>
                    </a:moveTo>
                    <a:lnTo>
                      <a:pt x="1388" y="2202"/>
                    </a:lnTo>
                    <a:lnTo>
                      <a:pt x="1388" y="2194"/>
                    </a:lnTo>
                    <a:lnTo>
                      <a:pt x="1388" y="2202"/>
                    </a:lnTo>
                    <a:lnTo>
                      <a:pt x="1396" y="2202"/>
                    </a:lnTo>
                    <a:lnTo>
                      <a:pt x="1388" y="2202"/>
                    </a:lnTo>
                    <a:close/>
                    <a:moveTo>
                      <a:pt x="16" y="2194"/>
                    </a:moveTo>
                    <a:lnTo>
                      <a:pt x="16" y="16"/>
                    </a:lnTo>
                    <a:lnTo>
                      <a:pt x="1380" y="16"/>
                    </a:lnTo>
                    <a:lnTo>
                      <a:pt x="1380" y="2194"/>
                    </a:lnTo>
                    <a:lnTo>
                      <a:pt x="16" y="2194"/>
                    </a:lnTo>
                    <a:close/>
                    <a:moveTo>
                      <a:pt x="1396" y="0"/>
                    </a:moveTo>
                    <a:lnTo>
                      <a:pt x="0" y="0"/>
                    </a:lnTo>
                    <a:lnTo>
                      <a:pt x="0" y="2210"/>
                    </a:lnTo>
                    <a:lnTo>
                      <a:pt x="1396" y="2210"/>
                    </a:lnTo>
                    <a:lnTo>
                      <a:pt x="1396" y="2202"/>
                    </a:lnTo>
                    <a:lnTo>
                      <a:pt x="1396" y="0"/>
                    </a:lnTo>
                    <a:close/>
                  </a:path>
                </a:pathLst>
              </a:custGeom>
              <a:solidFill>
                <a:srgbClr val="709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2" name="Freeform 8">
                <a:extLst>
                  <a:ext uri="{FF2B5EF4-FFF2-40B4-BE49-F238E27FC236}">
                    <a16:creationId xmlns:a16="http://schemas.microsoft.com/office/drawing/2014/main" id="{C501B920-F359-4BE2-B67F-D2BBD195B24C}"/>
                  </a:ext>
                </a:extLst>
              </p:cNvPr>
              <p:cNvSpPr>
                <a:spLocks noEditPoints="1"/>
              </p:cNvSpPr>
              <p:nvPr/>
            </p:nvSpPr>
            <p:spPr bwMode="auto">
              <a:xfrm>
                <a:off x="1536" y="578"/>
                <a:ext cx="1396" cy="2210"/>
              </a:xfrm>
              <a:custGeom>
                <a:avLst/>
                <a:gdLst>
                  <a:gd name="T0" fmla="*/ 1388 w 1396"/>
                  <a:gd name="T1" fmla="*/ 2202 h 2210"/>
                  <a:gd name="T2" fmla="*/ 1388 w 1396"/>
                  <a:gd name="T3" fmla="*/ 2202 h 2210"/>
                  <a:gd name="T4" fmla="*/ 1388 w 1396"/>
                  <a:gd name="T5" fmla="*/ 2194 h 2210"/>
                  <a:gd name="T6" fmla="*/ 1388 w 1396"/>
                  <a:gd name="T7" fmla="*/ 2202 h 2210"/>
                  <a:gd name="T8" fmla="*/ 1396 w 1396"/>
                  <a:gd name="T9" fmla="*/ 2202 h 2210"/>
                  <a:gd name="T10" fmla="*/ 1388 w 1396"/>
                  <a:gd name="T11" fmla="*/ 2202 h 2210"/>
                  <a:gd name="T12" fmla="*/ 16 w 1396"/>
                  <a:gd name="T13" fmla="*/ 2194 h 2210"/>
                  <a:gd name="T14" fmla="*/ 16 w 1396"/>
                  <a:gd name="T15" fmla="*/ 16 h 2210"/>
                  <a:gd name="T16" fmla="*/ 1380 w 1396"/>
                  <a:gd name="T17" fmla="*/ 16 h 2210"/>
                  <a:gd name="T18" fmla="*/ 1380 w 1396"/>
                  <a:gd name="T19" fmla="*/ 2194 h 2210"/>
                  <a:gd name="T20" fmla="*/ 16 w 1396"/>
                  <a:gd name="T21" fmla="*/ 2194 h 2210"/>
                  <a:gd name="T22" fmla="*/ 1396 w 1396"/>
                  <a:gd name="T23" fmla="*/ 0 h 2210"/>
                  <a:gd name="T24" fmla="*/ 0 w 1396"/>
                  <a:gd name="T25" fmla="*/ 0 h 2210"/>
                  <a:gd name="T26" fmla="*/ 0 w 1396"/>
                  <a:gd name="T27" fmla="*/ 2210 h 2210"/>
                  <a:gd name="T28" fmla="*/ 1396 w 1396"/>
                  <a:gd name="T29" fmla="*/ 2210 h 2210"/>
                  <a:gd name="T30" fmla="*/ 1396 w 1396"/>
                  <a:gd name="T31" fmla="*/ 2202 h 2210"/>
                  <a:gd name="T32" fmla="*/ 1396 w 1396"/>
                  <a:gd name="T33" fmla="*/ 0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6" h="2210">
                    <a:moveTo>
                      <a:pt x="1388" y="2202"/>
                    </a:moveTo>
                    <a:lnTo>
                      <a:pt x="1388" y="2202"/>
                    </a:lnTo>
                    <a:lnTo>
                      <a:pt x="1388" y="2194"/>
                    </a:lnTo>
                    <a:lnTo>
                      <a:pt x="1388" y="2202"/>
                    </a:lnTo>
                    <a:lnTo>
                      <a:pt x="1396" y="2202"/>
                    </a:lnTo>
                    <a:lnTo>
                      <a:pt x="1388" y="2202"/>
                    </a:lnTo>
                    <a:moveTo>
                      <a:pt x="16" y="2194"/>
                    </a:moveTo>
                    <a:lnTo>
                      <a:pt x="16" y="16"/>
                    </a:lnTo>
                    <a:lnTo>
                      <a:pt x="1380" y="16"/>
                    </a:lnTo>
                    <a:lnTo>
                      <a:pt x="1380" y="2194"/>
                    </a:lnTo>
                    <a:lnTo>
                      <a:pt x="16" y="2194"/>
                    </a:lnTo>
                    <a:moveTo>
                      <a:pt x="1396" y="0"/>
                    </a:moveTo>
                    <a:lnTo>
                      <a:pt x="0" y="0"/>
                    </a:lnTo>
                    <a:lnTo>
                      <a:pt x="0" y="2210"/>
                    </a:lnTo>
                    <a:lnTo>
                      <a:pt x="1396" y="2210"/>
                    </a:lnTo>
                    <a:lnTo>
                      <a:pt x="1396" y="2202"/>
                    </a:lnTo>
                    <a:lnTo>
                      <a:pt x="1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3" name="Rectangle 9">
                <a:extLst>
                  <a:ext uri="{FF2B5EF4-FFF2-40B4-BE49-F238E27FC236}">
                    <a16:creationId xmlns:a16="http://schemas.microsoft.com/office/drawing/2014/main" id="{92A462F5-5076-449F-973E-A6F8AF787DF9}"/>
                  </a:ext>
                </a:extLst>
              </p:cNvPr>
              <p:cNvSpPr>
                <a:spLocks noChangeArrowheads="1"/>
              </p:cNvSpPr>
              <p:nvPr/>
            </p:nvSpPr>
            <p:spPr bwMode="auto">
              <a:xfrm>
                <a:off x="1616" y="1268"/>
                <a:ext cx="1226" cy="1444"/>
              </a:xfrm>
              <a:prstGeom prst="rect">
                <a:avLst/>
              </a:prstGeom>
              <a:solidFill>
                <a:srgbClr val="00B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4" name="Rectangle 10">
                <a:extLst>
                  <a:ext uri="{FF2B5EF4-FFF2-40B4-BE49-F238E27FC236}">
                    <a16:creationId xmlns:a16="http://schemas.microsoft.com/office/drawing/2014/main" id="{DFA83A9D-DAAA-4242-9198-025503F910F6}"/>
                  </a:ext>
                </a:extLst>
              </p:cNvPr>
              <p:cNvSpPr>
                <a:spLocks noChangeArrowheads="1"/>
              </p:cNvSpPr>
              <p:nvPr/>
            </p:nvSpPr>
            <p:spPr bwMode="auto">
              <a:xfrm>
                <a:off x="1616" y="1268"/>
                <a:ext cx="1226" cy="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5" name="Freeform 11">
                <a:extLst>
                  <a:ext uri="{FF2B5EF4-FFF2-40B4-BE49-F238E27FC236}">
                    <a16:creationId xmlns:a16="http://schemas.microsoft.com/office/drawing/2014/main" id="{75805F71-C3A5-4F2A-BF6D-DD0A92584A15}"/>
                  </a:ext>
                </a:extLst>
              </p:cNvPr>
              <p:cNvSpPr>
                <a:spLocks/>
              </p:cNvSpPr>
              <p:nvPr/>
            </p:nvSpPr>
            <p:spPr bwMode="auto">
              <a:xfrm>
                <a:off x="1608" y="1260"/>
                <a:ext cx="1242" cy="1460"/>
              </a:xfrm>
              <a:custGeom>
                <a:avLst/>
                <a:gdLst>
                  <a:gd name="T0" fmla="*/ 1234 w 1242"/>
                  <a:gd name="T1" fmla="*/ 1452 h 1460"/>
                  <a:gd name="T2" fmla="*/ 1234 w 1242"/>
                  <a:gd name="T3" fmla="*/ 1444 h 1460"/>
                  <a:gd name="T4" fmla="*/ 16 w 1242"/>
                  <a:gd name="T5" fmla="*/ 1444 h 1460"/>
                  <a:gd name="T6" fmla="*/ 16 w 1242"/>
                  <a:gd name="T7" fmla="*/ 16 h 1460"/>
                  <a:gd name="T8" fmla="*/ 1226 w 1242"/>
                  <a:gd name="T9" fmla="*/ 16 h 1460"/>
                  <a:gd name="T10" fmla="*/ 1226 w 1242"/>
                  <a:gd name="T11" fmla="*/ 1452 h 1460"/>
                  <a:gd name="T12" fmla="*/ 1234 w 1242"/>
                  <a:gd name="T13" fmla="*/ 1452 h 1460"/>
                  <a:gd name="T14" fmla="*/ 1234 w 1242"/>
                  <a:gd name="T15" fmla="*/ 1444 h 1460"/>
                  <a:gd name="T16" fmla="*/ 1234 w 1242"/>
                  <a:gd name="T17" fmla="*/ 1452 h 1460"/>
                  <a:gd name="T18" fmla="*/ 1242 w 1242"/>
                  <a:gd name="T19" fmla="*/ 1452 h 1460"/>
                  <a:gd name="T20" fmla="*/ 1242 w 1242"/>
                  <a:gd name="T21" fmla="*/ 0 h 1460"/>
                  <a:gd name="T22" fmla="*/ 0 w 1242"/>
                  <a:gd name="T23" fmla="*/ 0 h 1460"/>
                  <a:gd name="T24" fmla="*/ 0 w 1242"/>
                  <a:gd name="T25" fmla="*/ 1460 h 1460"/>
                  <a:gd name="T26" fmla="*/ 1242 w 1242"/>
                  <a:gd name="T27" fmla="*/ 1460 h 1460"/>
                  <a:gd name="T28" fmla="*/ 1242 w 1242"/>
                  <a:gd name="T29" fmla="*/ 1452 h 1460"/>
                  <a:gd name="T30" fmla="*/ 1234 w 1242"/>
                  <a:gd name="T31" fmla="*/ 145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2" h="1460">
                    <a:moveTo>
                      <a:pt x="1234" y="1452"/>
                    </a:moveTo>
                    <a:lnTo>
                      <a:pt x="1234" y="1444"/>
                    </a:lnTo>
                    <a:lnTo>
                      <a:pt x="16" y="1444"/>
                    </a:lnTo>
                    <a:lnTo>
                      <a:pt x="16" y="16"/>
                    </a:lnTo>
                    <a:lnTo>
                      <a:pt x="1226" y="16"/>
                    </a:lnTo>
                    <a:lnTo>
                      <a:pt x="1226" y="1452"/>
                    </a:lnTo>
                    <a:lnTo>
                      <a:pt x="1234" y="1452"/>
                    </a:lnTo>
                    <a:lnTo>
                      <a:pt x="1234" y="1444"/>
                    </a:lnTo>
                    <a:lnTo>
                      <a:pt x="1234" y="1452"/>
                    </a:lnTo>
                    <a:lnTo>
                      <a:pt x="1242" y="1452"/>
                    </a:lnTo>
                    <a:lnTo>
                      <a:pt x="1242" y="0"/>
                    </a:lnTo>
                    <a:lnTo>
                      <a:pt x="0" y="0"/>
                    </a:lnTo>
                    <a:lnTo>
                      <a:pt x="0" y="1460"/>
                    </a:lnTo>
                    <a:lnTo>
                      <a:pt x="1242" y="1460"/>
                    </a:lnTo>
                    <a:lnTo>
                      <a:pt x="1242" y="1452"/>
                    </a:lnTo>
                    <a:lnTo>
                      <a:pt x="1234" y="14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6" name="Freeform 12">
                <a:extLst>
                  <a:ext uri="{FF2B5EF4-FFF2-40B4-BE49-F238E27FC236}">
                    <a16:creationId xmlns:a16="http://schemas.microsoft.com/office/drawing/2014/main" id="{1C7C35BF-C230-42F4-9419-C03A89047F10}"/>
                  </a:ext>
                </a:extLst>
              </p:cNvPr>
              <p:cNvSpPr>
                <a:spLocks/>
              </p:cNvSpPr>
              <p:nvPr/>
            </p:nvSpPr>
            <p:spPr bwMode="auto">
              <a:xfrm>
                <a:off x="1608" y="1260"/>
                <a:ext cx="1242" cy="1460"/>
              </a:xfrm>
              <a:custGeom>
                <a:avLst/>
                <a:gdLst>
                  <a:gd name="T0" fmla="*/ 1234 w 1242"/>
                  <a:gd name="T1" fmla="*/ 1452 h 1460"/>
                  <a:gd name="T2" fmla="*/ 1234 w 1242"/>
                  <a:gd name="T3" fmla="*/ 1444 h 1460"/>
                  <a:gd name="T4" fmla="*/ 16 w 1242"/>
                  <a:gd name="T5" fmla="*/ 1444 h 1460"/>
                  <a:gd name="T6" fmla="*/ 16 w 1242"/>
                  <a:gd name="T7" fmla="*/ 16 h 1460"/>
                  <a:gd name="T8" fmla="*/ 1226 w 1242"/>
                  <a:gd name="T9" fmla="*/ 16 h 1460"/>
                  <a:gd name="T10" fmla="*/ 1226 w 1242"/>
                  <a:gd name="T11" fmla="*/ 1452 h 1460"/>
                  <a:gd name="T12" fmla="*/ 1234 w 1242"/>
                  <a:gd name="T13" fmla="*/ 1452 h 1460"/>
                  <a:gd name="T14" fmla="*/ 1234 w 1242"/>
                  <a:gd name="T15" fmla="*/ 1444 h 1460"/>
                  <a:gd name="T16" fmla="*/ 1234 w 1242"/>
                  <a:gd name="T17" fmla="*/ 1452 h 1460"/>
                  <a:gd name="T18" fmla="*/ 1242 w 1242"/>
                  <a:gd name="T19" fmla="*/ 1452 h 1460"/>
                  <a:gd name="T20" fmla="*/ 1242 w 1242"/>
                  <a:gd name="T21" fmla="*/ 0 h 1460"/>
                  <a:gd name="T22" fmla="*/ 0 w 1242"/>
                  <a:gd name="T23" fmla="*/ 0 h 1460"/>
                  <a:gd name="T24" fmla="*/ 0 w 1242"/>
                  <a:gd name="T25" fmla="*/ 1460 h 1460"/>
                  <a:gd name="T26" fmla="*/ 1242 w 1242"/>
                  <a:gd name="T27" fmla="*/ 1460 h 1460"/>
                  <a:gd name="T28" fmla="*/ 1242 w 1242"/>
                  <a:gd name="T29" fmla="*/ 1452 h 1460"/>
                  <a:gd name="T30" fmla="*/ 1234 w 1242"/>
                  <a:gd name="T31" fmla="*/ 145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2" h="1460">
                    <a:moveTo>
                      <a:pt x="1234" y="1452"/>
                    </a:moveTo>
                    <a:lnTo>
                      <a:pt x="1234" y="1444"/>
                    </a:lnTo>
                    <a:lnTo>
                      <a:pt x="16" y="1444"/>
                    </a:lnTo>
                    <a:lnTo>
                      <a:pt x="16" y="16"/>
                    </a:lnTo>
                    <a:lnTo>
                      <a:pt x="1226" y="16"/>
                    </a:lnTo>
                    <a:lnTo>
                      <a:pt x="1226" y="1452"/>
                    </a:lnTo>
                    <a:lnTo>
                      <a:pt x="1234" y="1452"/>
                    </a:lnTo>
                    <a:lnTo>
                      <a:pt x="1234" y="1444"/>
                    </a:lnTo>
                    <a:lnTo>
                      <a:pt x="1234" y="1452"/>
                    </a:lnTo>
                    <a:lnTo>
                      <a:pt x="1242" y="1452"/>
                    </a:lnTo>
                    <a:lnTo>
                      <a:pt x="1242" y="0"/>
                    </a:lnTo>
                    <a:lnTo>
                      <a:pt x="0" y="0"/>
                    </a:lnTo>
                    <a:lnTo>
                      <a:pt x="0" y="1460"/>
                    </a:lnTo>
                    <a:lnTo>
                      <a:pt x="1242" y="1460"/>
                    </a:lnTo>
                    <a:lnTo>
                      <a:pt x="1242" y="1452"/>
                    </a:lnTo>
                    <a:lnTo>
                      <a:pt x="1234" y="14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7" name="Rectangle 13">
                <a:extLst>
                  <a:ext uri="{FF2B5EF4-FFF2-40B4-BE49-F238E27FC236}">
                    <a16:creationId xmlns:a16="http://schemas.microsoft.com/office/drawing/2014/main" id="{23F47AE9-980E-4A3E-805C-82E707BD455B}"/>
                  </a:ext>
                </a:extLst>
              </p:cNvPr>
              <p:cNvSpPr>
                <a:spLocks noChangeArrowheads="1"/>
              </p:cNvSpPr>
              <p:nvPr/>
            </p:nvSpPr>
            <p:spPr bwMode="auto">
              <a:xfrm>
                <a:off x="1688" y="1679"/>
                <a:ext cx="1082" cy="80"/>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8" name="Freeform 14">
                <a:extLst>
                  <a:ext uri="{FF2B5EF4-FFF2-40B4-BE49-F238E27FC236}">
                    <a16:creationId xmlns:a16="http://schemas.microsoft.com/office/drawing/2014/main" id="{1650C997-57F0-472A-A599-0C7E96D8B22B}"/>
                  </a:ext>
                </a:extLst>
              </p:cNvPr>
              <p:cNvSpPr>
                <a:spLocks/>
              </p:cNvSpPr>
              <p:nvPr/>
            </p:nvSpPr>
            <p:spPr bwMode="auto">
              <a:xfrm>
                <a:off x="1682" y="1673"/>
                <a:ext cx="1094" cy="92"/>
              </a:xfrm>
              <a:custGeom>
                <a:avLst/>
                <a:gdLst>
                  <a:gd name="T0" fmla="*/ 1088 w 1094"/>
                  <a:gd name="T1" fmla="*/ 86 h 92"/>
                  <a:gd name="T2" fmla="*/ 1088 w 1094"/>
                  <a:gd name="T3" fmla="*/ 80 h 92"/>
                  <a:gd name="T4" fmla="*/ 12 w 1094"/>
                  <a:gd name="T5" fmla="*/ 80 h 92"/>
                  <a:gd name="T6" fmla="*/ 12 w 1094"/>
                  <a:gd name="T7" fmla="*/ 12 h 92"/>
                  <a:gd name="T8" fmla="*/ 1082 w 1094"/>
                  <a:gd name="T9" fmla="*/ 12 h 92"/>
                  <a:gd name="T10" fmla="*/ 1082 w 1094"/>
                  <a:gd name="T11" fmla="*/ 86 h 92"/>
                  <a:gd name="T12" fmla="*/ 1088 w 1094"/>
                  <a:gd name="T13" fmla="*/ 86 h 92"/>
                  <a:gd name="T14" fmla="*/ 1088 w 1094"/>
                  <a:gd name="T15" fmla="*/ 80 h 92"/>
                  <a:gd name="T16" fmla="*/ 1088 w 1094"/>
                  <a:gd name="T17" fmla="*/ 86 h 92"/>
                  <a:gd name="T18" fmla="*/ 1094 w 1094"/>
                  <a:gd name="T19" fmla="*/ 86 h 92"/>
                  <a:gd name="T20" fmla="*/ 1094 w 1094"/>
                  <a:gd name="T21" fmla="*/ 0 h 92"/>
                  <a:gd name="T22" fmla="*/ 0 w 1094"/>
                  <a:gd name="T23" fmla="*/ 0 h 92"/>
                  <a:gd name="T24" fmla="*/ 0 w 1094"/>
                  <a:gd name="T25" fmla="*/ 92 h 92"/>
                  <a:gd name="T26" fmla="*/ 1094 w 1094"/>
                  <a:gd name="T27" fmla="*/ 92 h 92"/>
                  <a:gd name="T28" fmla="*/ 1094 w 1094"/>
                  <a:gd name="T29" fmla="*/ 86 h 92"/>
                  <a:gd name="T30" fmla="*/ 1088 w 1094"/>
                  <a:gd name="T31"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2">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9" name="Rectangle 15">
                <a:extLst>
                  <a:ext uri="{FF2B5EF4-FFF2-40B4-BE49-F238E27FC236}">
                    <a16:creationId xmlns:a16="http://schemas.microsoft.com/office/drawing/2014/main" id="{DBE61C92-E0B2-45F6-9216-D8A9D1543888}"/>
                  </a:ext>
                </a:extLst>
              </p:cNvPr>
              <p:cNvSpPr>
                <a:spLocks noChangeArrowheads="1"/>
              </p:cNvSpPr>
              <p:nvPr/>
            </p:nvSpPr>
            <p:spPr bwMode="auto">
              <a:xfrm>
                <a:off x="1688" y="1485"/>
                <a:ext cx="1082" cy="96"/>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0" name="Freeform 16">
                <a:extLst>
                  <a:ext uri="{FF2B5EF4-FFF2-40B4-BE49-F238E27FC236}">
                    <a16:creationId xmlns:a16="http://schemas.microsoft.com/office/drawing/2014/main" id="{AF08CDA0-0AC6-4C9C-95D6-ACCFBB6473D2}"/>
                  </a:ext>
                </a:extLst>
              </p:cNvPr>
              <p:cNvSpPr>
                <a:spLocks/>
              </p:cNvSpPr>
              <p:nvPr/>
            </p:nvSpPr>
            <p:spPr bwMode="auto">
              <a:xfrm>
                <a:off x="1682" y="1479"/>
                <a:ext cx="1094" cy="108"/>
              </a:xfrm>
              <a:custGeom>
                <a:avLst/>
                <a:gdLst>
                  <a:gd name="T0" fmla="*/ 1088 w 1094"/>
                  <a:gd name="T1" fmla="*/ 102 h 108"/>
                  <a:gd name="T2" fmla="*/ 1088 w 1094"/>
                  <a:gd name="T3" fmla="*/ 96 h 108"/>
                  <a:gd name="T4" fmla="*/ 12 w 1094"/>
                  <a:gd name="T5" fmla="*/ 96 h 108"/>
                  <a:gd name="T6" fmla="*/ 12 w 1094"/>
                  <a:gd name="T7" fmla="*/ 12 h 108"/>
                  <a:gd name="T8" fmla="*/ 1082 w 1094"/>
                  <a:gd name="T9" fmla="*/ 12 h 108"/>
                  <a:gd name="T10" fmla="*/ 1082 w 1094"/>
                  <a:gd name="T11" fmla="*/ 102 h 108"/>
                  <a:gd name="T12" fmla="*/ 1088 w 1094"/>
                  <a:gd name="T13" fmla="*/ 102 h 108"/>
                  <a:gd name="T14" fmla="*/ 1088 w 1094"/>
                  <a:gd name="T15" fmla="*/ 96 h 108"/>
                  <a:gd name="T16" fmla="*/ 1088 w 1094"/>
                  <a:gd name="T17" fmla="*/ 102 h 108"/>
                  <a:gd name="T18" fmla="*/ 1094 w 1094"/>
                  <a:gd name="T19" fmla="*/ 102 h 108"/>
                  <a:gd name="T20" fmla="*/ 1094 w 1094"/>
                  <a:gd name="T21" fmla="*/ 0 h 108"/>
                  <a:gd name="T22" fmla="*/ 0 w 1094"/>
                  <a:gd name="T23" fmla="*/ 0 h 108"/>
                  <a:gd name="T24" fmla="*/ 0 w 1094"/>
                  <a:gd name="T25" fmla="*/ 108 h 108"/>
                  <a:gd name="T26" fmla="*/ 1094 w 1094"/>
                  <a:gd name="T27" fmla="*/ 108 h 108"/>
                  <a:gd name="T28" fmla="*/ 1094 w 1094"/>
                  <a:gd name="T29" fmla="*/ 102 h 108"/>
                  <a:gd name="T30" fmla="*/ 1088 w 1094"/>
                  <a:gd name="T31"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108">
                    <a:moveTo>
                      <a:pt x="1088" y="102"/>
                    </a:moveTo>
                    <a:lnTo>
                      <a:pt x="1088" y="96"/>
                    </a:lnTo>
                    <a:lnTo>
                      <a:pt x="12" y="96"/>
                    </a:lnTo>
                    <a:lnTo>
                      <a:pt x="12" y="12"/>
                    </a:lnTo>
                    <a:lnTo>
                      <a:pt x="1082" y="12"/>
                    </a:lnTo>
                    <a:lnTo>
                      <a:pt x="1082" y="102"/>
                    </a:lnTo>
                    <a:lnTo>
                      <a:pt x="1088" y="102"/>
                    </a:lnTo>
                    <a:lnTo>
                      <a:pt x="1088" y="96"/>
                    </a:lnTo>
                    <a:lnTo>
                      <a:pt x="1088" y="102"/>
                    </a:lnTo>
                    <a:lnTo>
                      <a:pt x="1094" y="102"/>
                    </a:lnTo>
                    <a:lnTo>
                      <a:pt x="1094" y="0"/>
                    </a:lnTo>
                    <a:lnTo>
                      <a:pt x="0" y="0"/>
                    </a:lnTo>
                    <a:lnTo>
                      <a:pt x="0" y="108"/>
                    </a:lnTo>
                    <a:lnTo>
                      <a:pt x="1094" y="108"/>
                    </a:lnTo>
                    <a:lnTo>
                      <a:pt x="1094" y="102"/>
                    </a:lnTo>
                    <a:lnTo>
                      <a:pt x="1088"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1" name="Rectangle 17">
                <a:extLst>
                  <a:ext uri="{FF2B5EF4-FFF2-40B4-BE49-F238E27FC236}">
                    <a16:creationId xmlns:a16="http://schemas.microsoft.com/office/drawing/2014/main" id="{90F0F5C1-C464-42B9-A391-3AE93890AD0F}"/>
                  </a:ext>
                </a:extLst>
              </p:cNvPr>
              <p:cNvSpPr>
                <a:spLocks noChangeArrowheads="1"/>
              </p:cNvSpPr>
              <p:nvPr/>
            </p:nvSpPr>
            <p:spPr bwMode="auto">
              <a:xfrm>
                <a:off x="1688" y="1753"/>
                <a:ext cx="1082" cy="8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2" name="Rectangle 18">
                <a:extLst>
                  <a:ext uri="{FF2B5EF4-FFF2-40B4-BE49-F238E27FC236}">
                    <a16:creationId xmlns:a16="http://schemas.microsoft.com/office/drawing/2014/main" id="{765C31DF-DD8E-4E81-905A-14CF5EBAB4FE}"/>
                  </a:ext>
                </a:extLst>
              </p:cNvPr>
              <p:cNvSpPr>
                <a:spLocks noChangeArrowheads="1"/>
              </p:cNvSpPr>
              <p:nvPr/>
            </p:nvSpPr>
            <p:spPr bwMode="auto">
              <a:xfrm>
                <a:off x="1688" y="1753"/>
                <a:ext cx="1082"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3" name="Freeform 19">
                <a:extLst>
                  <a:ext uri="{FF2B5EF4-FFF2-40B4-BE49-F238E27FC236}">
                    <a16:creationId xmlns:a16="http://schemas.microsoft.com/office/drawing/2014/main" id="{BE1A85B8-0E9F-49DA-BE72-87AF44851FC0}"/>
                  </a:ext>
                </a:extLst>
              </p:cNvPr>
              <p:cNvSpPr>
                <a:spLocks/>
              </p:cNvSpPr>
              <p:nvPr/>
            </p:nvSpPr>
            <p:spPr bwMode="auto">
              <a:xfrm>
                <a:off x="1682" y="1747"/>
                <a:ext cx="1094" cy="95"/>
              </a:xfrm>
              <a:custGeom>
                <a:avLst/>
                <a:gdLst>
                  <a:gd name="T0" fmla="*/ 1088 w 1094"/>
                  <a:gd name="T1" fmla="*/ 88 h 95"/>
                  <a:gd name="T2" fmla="*/ 1088 w 1094"/>
                  <a:gd name="T3" fmla="*/ 82 h 95"/>
                  <a:gd name="T4" fmla="*/ 12 w 1094"/>
                  <a:gd name="T5" fmla="*/ 82 h 95"/>
                  <a:gd name="T6" fmla="*/ 12 w 1094"/>
                  <a:gd name="T7" fmla="*/ 12 h 95"/>
                  <a:gd name="T8" fmla="*/ 1082 w 1094"/>
                  <a:gd name="T9" fmla="*/ 12 h 95"/>
                  <a:gd name="T10" fmla="*/ 1082 w 1094"/>
                  <a:gd name="T11" fmla="*/ 88 h 95"/>
                  <a:gd name="T12" fmla="*/ 1088 w 1094"/>
                  <a:gd name="T13" fmla="*/ 88 h 95"/>
                  <a:gd name="T14" fmla="*/ 1088 w 1094"/>
                  <a:gd name="T15" fmla="*/ 82 h 95"/>
                  <a:gd name="T16" fmla="*/ 1088 w 1094"/>
                  <a:gd name="T17" fmla="*/ 88 h 95"/>
                  <a:gd name="T18" fmla="*/ 1094 w 1094"/>
                  <a:gd name="T19" fmla="*/ 88 h 95"/>
                  <a:gd name="T20" fmla="*/ 1094 w 1094"/>
                  <a:gd name="T21" fmla="*/ 0 h 95"/>
                  <a:gd name="T22" fmla="*/ 0 w 1094"/>
                  <a:gd name="T23" fmla="*/ 0 h 95"/>
                  <a:gd name="T24" fmla="*/ 0 w 1094"/>
                  <a:gd name="T25" fmla="*/ 95 h 95"/>
                  <a:gd name="T26" fmla="*/ 1094 w 1094"/>
                  <a:gd name="T27" fmla="*/ 95 h 95"/>
                  <a:gd name="T28" fmla="*/ 1094 w 1094"/>
                  <a:gd name="T29" fmla="*/ 88 h 95"/>
                  <a:gd name="T30" fmla="*/ 1088 w 1094"/>
                  <a:gd name="T31"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5">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5"/>
                    </a:lnTo>
                    <a:lnTo>
                      <a:pt x="1094" y="95"/>
                    </a:lnTo>
                    <a:lnTo>
                      <a:pt x="1094" y="88"/>
                    </a:lnTo>
                    <a:lnTo>
                      <a:pt x="1088"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4" name="Freeform 20">
                <a:extLst>
                  <a:ext uri="{FF2B5EF4-FFF2-40B4-BE49-F238E27FC236}">
                    <a16:creationId xmlns:a16="http://schemas.microsoft.com/office/drawing/2014/main" id="{CB8374B9-4E2D-4F6B-9266-90D8116E7D2F}"/>
                  </a:ext>
                </a:extLst>
              </p:cNvPr>
              <p:cNvSpPr>
                <a:spLocks/>
              </p:cNvSpPr>
              <p:nvPr/>
            </p:nvSpPr>
            <p:spPr bwMode="auto">
              <a:xfrm>
                <a:off x="1682" y="1747"/>
                <a:ext cx="1094" cy="95"/>
              </a:xfrm>
              <a:custGeom>
                <a:avLst/>
                <a:gdLst>
                  <a:gd name="T0" fmla="*/ 1088 w 1094"/>
                  <a:gd name="T1" fmla="*/ 88 h 95"/>
                  <a:gd name="T2" fmla="*/ 1088 w 1094"/>
                  <a:gd name="T3" fmla="*/ 82 h 95"/>
                  <a:gd name="T4" fmla="*/ 12 w 1094"/>
                  <a:gd name="T5" fmla="*/ 82 h 95"/>
                  <a:gd name="T6" fmla="*/ 12 w 1094"/>
                  <a:gd name="T7" fmla="*/ 12 h 95"/>
                  <a:gd name="T8" fmla="*/ 1082 w 1094"/>
                  <a:gd name="T9" fmla="*/ 12 h 95"/>
                  <a:gd name="T10" fmla="*/ 1082 w 1094"/>
                  <a:gd name="T11" fmla="*/ 88 h 95"/>
                  <a:gd name="T12" fmla="*/ 1088 w 1094"/>
                  <a:gd name="T13" fmla="*/ 88 h 95"/>
                  <a:gd name="T14" fmla="*/ 1088 w 1094"/>
                  <a:gd name="T15" fmla="*/ 82 h 95"/>
                  <a:gd name="T16" fmla="*/ 1088 w 1094"/>
                  <a:gd name="T17" fmla="*/ 88 h 95"/>
                  <a:gd name="T18" fmla="*/ 1094 w 1094"/>
                  <a:gd name="T19" fmla="*/ 88 h 95"/>
                  <a:gd name="T20" fmla="*/ 1094 w 1094"/>
                  <a:gd name="T21" fmla="*/ 0 h 95"/>
                  <a:gd name="T22" fmla="*/ 0 w 1094"/>
                  <a:gd name="T23" fmla="*/ 0 h 95"/>
                  <a:gd name="T24" fmla="*/ 0 w 1094"/>
                  <a:gd name="T25" fmla="*/ 95 h 95"/>
                  <a:gd name="T26" fmla="*/ 1094 w 1094"/>
                  <a:gd name="T27" fmla="*/ 95 h 95"/>
                  <a:gd name="T28" fmla="*/ 1094 w 1094"/>
                  <a:gd name="T29" fmla="*/ 88 h 95"/>
                  <a:gd name="T30" fmla="*/ 1088 w 1094"/>
                  <a:gd name="T31"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5">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5"/>
                    </a:lnTo>
                    <a:lnTo>
                      <a:pt x="1094" y="95"/>
                    </a:lnTo>
                    <a:lnTo>
                      <a:pt x="1094" y="88"/>
                    </a:lnTo>
                    <a:lnTo>
                      <a:pt x="1088"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5" name="Rectangle 21">
                <a:extLst>
                  <a:ext uri="{FF2B5EF4-FFF2-40B4-BE49-F238E27FC236}">
                    <a16:creationId xmlns:a16="http://schemas.microsoft.com/office/drawing/2014/main" id="{CE1CCA06-C278-43D5-A5A0-EBC6BF8C7D4C}"/>
                  </a:ext>
                </a:extLst>
              </p:cNvPr>
              <p:cNvSpPr>
                <a:spLocks noChangeArrowheads="1"/>
              </p:cNvSpPr>
              <p:nvPr/>
            </p:nvSpPr>
            <p:spPr bwMode="auto">
              <a:xfrm>
                <a:off x="1688" y="1835"/>
                <a:ext cx="1082" cy="8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6" name="Rectangle 22">
                <a:extLst>
                  <a:ext uri="{FF2B5EF4-FFF2-40B4-BE49-F238E27FC236}">
                    <a16:creationId xmlns:a16="http://schemas.microsoft.com/office/drawing/2014/main" id="{D8AD7A30-1E12-4164-B1DB-B2F95AE5C15D}"/>
                  </a:ext>
                </a:extLst>
              </p:cNvPr>
              <p:cNvSpPr>
                <a:spLocks noChangeArrowheads="1"/>
              </p:cNvSpPr>
              <p:nvPr/>
            </p:nvSpPr>
            <p:spPr bwMode="auto">
              <a:xfrm>
                <a:off x="1688" y="1835"/>
                <a:ext cx="1082"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7" name="Freeform 23">
                <a:extLst>
                  <a:ext uri="{FF2B5EF4-FFF2-40B4-BE49-F238E27FC236}">
                    <a16:creationId xmlns:a16="http://schemas.microsoft.com/office/drawing/2014/main" id="{4131A02A-F38E-4F8C-8CE6-6B3DCA7FA376}"/>
                  </a:ext>
                </a:extLst>
              </p:cNvPr>
              <p:cNvSpPr>
                <a:spLocks/>
              </p:cNvSpPr>
              <p:nvPr/>
            </p:nvSpPr>
            <p:spPr bwMode="auto">
              <a:xfrm>
                <a:off x="1682" y="1829"/>
                <a:ext cx="1094" cy="95"/>
              </a:xfrm>
              <a:custGeom>
                <a:avLst/>
                <a:gdLst>
                  <a:gd name="T0" fmla="*/ 1088 w 1094"/>
                  <a:gd name="T1" fmla="*/ 89 h 95"/>
                  <a:gd name="T2" fmla="*/ 1088 w 1094"/>
                  <a:gd name="T3" fmla="*/ 83 h 95"/>
                  <a:gd name="T4" fmla="*/ 12 w 1094"/>
                  <a:gd name="T5" fmla="*/ 83 h 95"/>
                  <a:gd name="T6" fmla="*/ 12 w 1094"/>
                  <a:gd name="T7" fmla="*/ 13 h 95"/>
                  <a:gd name="T8" fmla="*/ 1082 w 1094"/>
                  <a:gd name="T9" fmla="*/ 13 h 95"/>
                  <a:gd name="T10" fmla="*/ 1082 w 1094"/>
                  <a:gd name="T11" fmla="*/ 89 h 95"/>
                  <a:gd name="T12" fmla="*/ 1088 w 1094"/>
                  <a:gd name="T13" fmla="*/ 89 h 95"/>
                  <a:gd name="T14" fmla="*/ 1088 w 1094"/>
                  <a:gd name="T15" fmla="*/ 83 h 95"/>
                  <a:gd name="T16" fmla="*/ 1088 w 1094"/>
                  <a:gd name="T17" fmla="*/ 89 h 95"/>
                  <a:gd name="T18" fmla="*/ 1094 w 1094"/>
                  <a:gd name="T19" fmla="*/ 89 h 95"/>
                  <a:gd name="T20" fmla="*/ 1094 w 1094"/>
                  <a:gd name="T21" fmla="*/ 0 h 95"/>
                  <a:gd name="T22" fmla="*/ 0 w 1094"/>
                  <a:gd name="T23" fmla="*/ 0 h 95"/>
                  <a:gd name="T24" fmla="*/ 0 w 1094"/>
                  <a:gd name="T25" fmla="*/ 95 h 95"/>
                  <a:gd name="T26" fmla="*/ 1094 w 1094"/>
                  <a:gd name="T27" fmla="*/ 95 h 95"/>
                  <a:gd name="T28" fmla="*/ 1094 w 1094"/>
                  <a:gd name="T29" fmla="*/ 89 h 95"/>
                  <a:gd name="T30" fmla="*/ 1088 w 1094"/>
                  <a:gd name="T3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5">
                    <a:moveTo>
                      <a:pt x="1088" y="89"/>
                    </a:moveTo>
                    <a:lnTo>
                      <a:pt x="1088" y="83"/>
                    </a:lnTo>
                    <a:lnTo>
                      <a:pt x="12" y="83"/>
                    </a:lnTo>
                    <a:lnTo>
                      <a:pt x="12" y="13"/>
                    </a:lnTo>
                    <a:lnTo>
                      <a:pt x="1082" y="13"/>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8" name="Freeform 24">
                <a:extLst>
                  <a:ext uri="{FF2B5EF4-FFF2-40B4-BE49-F238E27FC236}">
                    <a16:creationId xmlns:a16="http://schemas.microsoft.com/office/drawing/2014/main" id="{7107910B-9759-4339-A5E2-E124DB4D309C}"/>
                  </a:ext>
                </a:extLst>
              </p:cNvPr>
              <p:cNvSpPr>
                <a:spLocks/>
              </p:cNvSpPr>
              <p:nvPr/>
            </p:nvSpPr>
            <p:spPr bwMode="auto">
              <a:xfrm>
                <a:off x="1682" y="1829"/>
                <a:ext cx="1094" cy="95"/>
              </a:xfrm>
              <a:custGeom>
                <a:avLst/>
                <a:gdLst>
                  <a:gd name="T0" fmla="*/ 1088 w 1094"/>
                  <a:gd name="T1" fmla="*/ 89 h 95"/>
                  <a:gd name="T2" fmla="*/ 1088 w 1094"/>
                  <a:gd name="T3" fmla="*/ 83 h 95"/>
                  <a:gd name="T4" fmla="*/ 12 w 1094"/>
                  <a:gd name="T5" fmla="*/ 83 h 95"/>
                  <a:gd name="T6" fmla="*/ 12 w 1094"/>
                  <a:gd name="T7" fmla="*/ 13 h 95"/>
                  <a:gd name="T8" fmla="*/ 1082 w 1094"/>
                  <a:gd name="T9" fmla="*/ 13 h 95"/>
                  <a:gd name="T10" fmla="*/ 1082 w 1094"/>
                  <a:gd name="T11" fmla="*/ 89 h 95"/>
                  <a:gd name="T12" fmla="*/ 1088 w 1094"/>
                  <a:gd name="T13" fmla="*/ 89 h 95"/>
                  <a:gd name="T14" fmla="*/ 1088 w 1094"/>
                  <a:gd name="T15" fmla="*/ 83 h 95"/>
                  <a:gd name="T16" fmla="*/ 1088 w 1094"/>
                  <a:gd name="T17" fmla="*/ 89 h 95"/>
                  <a:gd name="T18" fmla="*/ 1094 w 1094"/>
                  <a:gd name="T19" fmla="*/ 89 h 95"/>
                  <a:gd name="T20" fmla="*/ 1094 w 1094"/>
                  <a:gd name="T21" fmla="*/ 0 h 95"/>
                  <a:gd name="T22" fmla="*/ 0 w 1094"/>
                  <a:gd name="T23" fmla="*/ 0 h 95"/>
                  <a:gd name="T24" fmla="*/ 0 w 1094"/>
                  <a:gd name="T25" fmla="*/ 95 h 95"/>
                  <a:gd name="T26" fmla="*/ 1094 w 1094"/>
                  <a:gd name="T27" fmla="*/ 95 h 95"/>
                  <a:gd name="T28" fmla="*/ 1094 w 1094"/>
                  <a:gd name="T29" fmla="*/ 89 h 95"/>
                  <a:gd name="T30" fmla="*/ 1088 w 1094"/>
                  <a:gd name="T3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5">
                    <a:moveTo>
                      <a:pt x="1088" y="89"/>
                    </a:moveTo>
                    <a:lnTo>
                      <a:pt x="1088" y="83"/>
                    </a:lnTo>
                    <a:lnTo>
                      <a:pt x="12" y="83"/>
                    </a:lnTo>
                    <a:lnTo>
                      <a:pt x="12" y="13"/>
                    </a:lnTo>
                    <a:lnTo>
                      <a:pt x="1082" y="13"/>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9" name="Rectangle 25">
                <a:extLst>
                  <a:ext uri="{FF2B5EF4-FFF2-40B4-BE49-F238E27FC236}">
                    <a16:creationId xmlns:a16="http://schemas.microsoft.com/office/drawing/2014/main" id="{98A11469-5824-45A5-A3B1-36BB13EBC4A1}"/>
                  </a:ext>
                </a:extLst>
              </p:cNvPr>
              <p:cNvSpPr>
                <a:spLocks noChangeArrowheads="1"/>
              </p:cNvSpPr>
              <p:nvPr/>
            </p:nvSpPr>
            <p:spPr bwMode="auto">
              <a:xfrm>
                <a:off x="1688" y="1912"/>
                <a:ext cx="1082" cy="80"/>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0" name="Freeform 26">
                <a:extLst>
                  <a:ext uri="{FF2B5EF4-FFF2-40B4-BE49-F238E27FC236}">
                    <a16:creationId xmlns:a16="http://schemas.microsoft.com/office/drawing/2014/main" id="{09A74ED9-B10B-418E-A4F5-04D09D00E70E}"/>
                  </a:ext>
                </a:extLst>
              </p:cNvPr>
              <p:cNvSpPr>
                <a:spLocks/>
              </p:cNvSpPr>
              <p:nvPr/>
            </p:nvSpPr>
            <p:spPr bwMode="auto">
              <a:xfrm>
                <a:off x="1682" y="1906"/>
                <a:ext cx="1094" cy="92"/>
              </a:xfrm>
              <a:custGeom>
                <a:avLst/>
                <a:gdLst>
                  <a:gd name="T0" fmla="*/ 1088 w 1094"/>
                  <a:gd name="T1" fmla="*/ 86 h 92"/>
                  <a:gd name="T2" fmla="*/ 1088 w 1094"/>
                  <a:gd name="T3" fmla="*/ 80 h 92"/>
                  <a:gd name="T4" fmla="*/ 12 w 1094"/>
                  <a:gd name="T5" fmla="*/ 80 h 92"/>
                  <a:gd name="T6" fmla="*/ 12 w 1094"/>
                  <a:gd name="T7" fmla="*/ 12 h 92"/>
                  <a:gd name="T8" fmla="*/ 1082 w 1094"/>
                  <a:gd name="T9" fmla="*/ 12 h 92"/>
                  <a:gd name="T10" fmla="*/ 1082 w 1094"/>
                  <a:gd name="T11" fmla="*/ 86 h 92"/>
                  <a:gd name="T12" fmla="*/ 1088 w 1094"/>
                  <a:gd name="T13" fmla="*/ 86 h 92"/>
                  <a:gd name="T14" fmla="*/ 1088 w 1094"/>
                  <a:gd name="T15" fmla="*/ 80 h 92"/>
                  <a:gd name="T16" fmla="*/ 1088 w 1094"/>
                  <a:gd name="T17" fmla="*/ 86 h 92"/>
                  <a:gd name="T18" fmla="*/ 1094 w 1094"/>
                  <a:gd name="T19" fmla="*/ 86 h 92"/>
                  <a:gd name="T20" fmla="*/ 1094 w 1094"/>
                  <a:gd name="T21" fmla="*/ 0 h 92"/>
                  <a:gd name="T22" fmla="*/ 0 w 1094"/>
                  <a:gd name="T23" fmla="*/ 0 h 92"/>
                  <a:gd name="T24" fmla="*/ 0 w 1094"/>
                  <a:gd name="T25" fmla="*/ 92 h 92"/>
                  <a:gd name="T26" fmla="*/ 1094 w 1094"/>
                  <a:gd name="T27" fmla="*/ 92 h 92"/>
                  <a:gd name="T28" fmla="*/ 1094 w 1094"/>
                  <a:gd name="T29" fmla="*/ 86 h 92"/>
                  <a:gd name="T30" fmla="*/ 1088 w 1094"/>
                  <a:gd name="T31"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2">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1" name="Rectangle 27">
                <a:extLst>
                  <a:ext uri="{FF2B5EF4-FFF2-40B4-BE49-F238E27FC236}">
                    <a16:creationId xmlns:a16="http://schemas.microsoft.com/office/drawing/2014/main" id="{F4EBA42D-A5AD-46F0-9B23-90281E9486D3}"/>
                  </a:ext>
                </a:extLst>
              </p:cNvPr>
              <p:cNvSpPr>
                <a:spLocks noChangeArrowheads="1"/>
              </p:cNvSpPr>
              <p:nvPr/>
            </p:nvSpPr>
            <p:spPr bwMode="auto">
              <a:xfrm>
                <a:off x="1688" y="1990"/>
                <a:ext cx="1082" cy="8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2" name="Freeform 28">
                <a:extLst>
                  <a:ext uri="{FF2B5EF4-FFF2-40B4-BE49-F238E27FC236}">
                    <a16:creationId xmlns:a16="http://schemas.microsoft.com/office/drawing/2014/main" id="{5E07FD7E-FAF7-401C-87D1-06C775B316CA}"/>
                  </a:ext>
                </a:extLst>
              </p:cNvPr>
              <p:cNvSpPr>
                <a:spLocks/>
              </p:cNvSpPr>
              <p:nvPr/>
            </p:nvSpPr>
            <p:spPr bwMode="auto">
              <a:xfrm>
                <a:off x="1682" y="1984"/>
                <a:ext cx="1094" cy="94"/>
              </a:xfrm>
              <a:custGeom>
                <a:avLst/>
                <a:gdLst>
                  <a:gd name="T0" fmla="*/ 1088 w 1094"/>
                  <a:gd name="T1" fmla="*/ 88 h 94"/>
                  <a:gd name="T2" fmla="*/ 1088 w 1094"/>
                  <a:gd name="T3" fmla="*/ 82 h 94"/>
                  <a:gd name="T4" fmla="*/ 12 w 1094"/>
                  <a:gd name="T5" fmla="*/ 82 h 94"/>
                  <a:gd name="T6" fmla="*/ 12 w 1094"/>
                  <a:gd name="T7" fmla="*/ 12 h 94"/>
                  <a:gd name="T8" fmla="*/ 1082 w 1094"/>
                  <a:gd name="T9" fmla="*/ 12 h 94"/>
                  <a:gd name="T10" fmla="*/ 1082 w 1094"/>
                  <a:gd name="T11" fmla="*/ 88 h 94"/>
                  <a:gd name="T12" fmla="*/ 1088 w 1094"/>
                  <a:gd name="T13" fmla="*/ 88 h 94"/>
                  <a:gd name="T14" fmla="*/ 1088 w 1094"/>
                  <a:gd name="T15" fmla="*/ 82 h 94"/>
                  <a:gd name="T16" fmla="*/ 1088 w 1094"/>
                  <a:gd name="T17" fmla="*/ 88 h 94"/>
                  <a:gd name="T18" fmla="*/ 1094 w 1094"/>
                  <a:gd name="T19" fmla="*/ 88 h 94"/>
                  <a:gd name="T20" fmla="*/ 1094 w 1094"/>
                  <a:gd name="T21" fmla="*/ 0 h 94"/>
                  <a:gd name="T22" fmla="*/ 0 w 1094"/>
                  <a:gd name="T23" fmla="*/ 0 h 94"/>
                  <a:gd name="T24" fmla="*/ 0 w 1094"/>
                  <a:gd name="T25" fmla="*/ 94 h 94"/>
                  <a:gd name="T26" fmla="*/ 1094 w 1094"/>
                  <a:gd name="T27" fmla="*/ 94 h 94"/>
                  <a:gd name="T28" fmla="*/ 1094 w 1094"/>
                  <a:gd name="T29" fmla="*/ 88 h 94"/>
                  <a:gd name="T30" fmla="*/ 1088 w 1094"/>
                  <a:gd name="T31"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4">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4"/>
                    </a:lnTo>
                    <a:lnTo>
                      <a:pt x="1094" y="94"/>
                    </a:lnTo>
                    <a:lnTo>
                      <a:pt x="1094" y="88"/>
                    </a:lnTo>
                    <a:lnTo>
                      <a:pt x="1088"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3" name="Rectangle 29">
                <a:extLst>
                  <a:ext uri="{FF2B5EF4-FFF2-40B4-BE49-F238E27FC236}">
                    <a16:creationId xmlns:a16="http://schemas.microsoft.com/office/drawing/2014/main" id="{DAE224E6-D2DB-493C-98B5-80531D503921}"/>
                  </a:ext>
                </a:extLst>
              </p:cNvPr>
              <p:cNvSpPr>
                <a:spLocks noChangeArrowheads="1"/>
              </p:cNvSpPr>
              <p:nvPr/>
            </p:nvSpPr>
            <p:spPr bwMode="auto">
              <a:xfrm>
                <a:off x="1688" y="2066"/>
                <a:ext cx="1082" cy="80"/>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4" name="Freeform 30">
                <a:extLst>
                  <a:ext uri="{FF2B5EF4-FFF2-40B4-BE49-F238E27FC236}">
                    <a16:creationId xmlns:a16="http://schemas.microsoft.com/office/drawing/2014/main" id="{3A080554-BA79-45B8-8A69-DD1BFAFB5A93}"/>
                  </a:ext>
                </a:extLst>
              </p:cNvPr>
              <p:cNvSpPr>
                <a:spLocks/>
              </p:cNvSpPr>
              <p:nvPr/>
            </p:nvSpPr>
            <p:spPr bwMode="auto">
              <a:xfrm>
                <a:off x="1682" y="2060"/>
                <a:ext cx="1094" cy="92"/>
              </a:xfrm>
              <a:custGeom>
                <a:avLst/>
                <a:gdLst>
                  <a:gd name="T0" fmla="*/ 1088 w 1094"/>
                  <a:gd name="T1" fmla="*/ 86 h 92"/>
                  <a:gd name="T2" fmla="*/ 1088 w 1094"/>
                  <a:gd name="T3" fmla="*/ 80 h 92"/>
                  <a:gd name="T4" fmla="*/ 12 w 1094"/>
                  <a:gd name="T5" fmla="*/ 80 h 92"/>
                  <a:gd name="T6" fmla="*/ 12 w 1094"/>
                  <a:gd name="T7" fmla="*/ 12 h 92"/>
                  <a:gd name="T8" fmla="*/ 1082 w 1094"/>
                  <a:gd name="T9" fmla="*/ 12 h 92"/>
                  <a:gd name="T10" fmla="*/ 1082 w 1094"/>
                  <a:gd name="T11" fmla="*/ 86 h 92"/>
                  <a:gd name="T12" fmla="*/ 1088 w 1094"/>
                  <a:gd name="T13" fmla="*/ 86 h 92"/>
                  <a:gd name="T14" fmla="*/ 1088 w 1094"/>
                  <a:gd name="T15" fmla="*/ 80 h 92"/>
                  <a:gd name="T16" fmla="*/ 1088 w 1094"/>
                  <a:gd name="T17" fmla="*/ 86 h 92"/>
                  <a:gd name="T18" fmla="*/ 1094 w 1094"/>
                  <a:gd name="T19" fmla="*/ 86 h 92"/>
                  <a:gd name="T20" fmla="*/ 1094 w 1094"/>
                  <a:gd name="T21" fmla="*/ 0 h 92"/>
                  <a:gd name="T22" fmla="*/ 0 w 1094"/>
                  <a:gd name="T23" fmla="*/ 0 h 92"/>
                  <a:gd name="T24" fmla="*/ 0 w 1094"/>
                  <a:gd name="T25" fmla="*/ 92 h 92"/>
                  <a:gd name="T26" fmla="*/ 1094 w 1094"/>
                  <a:gd name="T27" fmla="*/ 92 h 92"/>
                  <a:gd name="T28" fmla="*/ 1094 w 1094"/>
                  <a:gd name="T29" fmla="*/ 86 h 92"/>
                  <a:gd name="T30" fmla="*/ 1088 w 1094"/>
                  <a:gd name="T31"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2">
                    <a:moveTo>
                      <a:pt x="1088" y="86"/>
                    </a:moveTo>
                    <a:lnTo>
                      <a:pt x="1088" y="80"/>
                    </a:lnTo>
                    <a:lnTo>
                      <a:pt x="12" y="80"/>
                    </a:lnTo>
                    <a:lnTo>
                      <a:pt x="12" y="12"/>
                    </a:lnTo>
                    <a:lnTo>
                      <a:pt x="1082" y="12"/>
                    </a:lnTo>
                    <a:lnTo>
                      <a:pt x="1082" y="86"/>
                    </a:lnTo>
                    <a:lnTo>
                      <a:pt x="1088" y="86"/>
                    </a:lnTo>
                    <a:lnTo>
                      <a:pt x="1088" y="80"/>
                    </a:lnTo>
                    <a:lnTo>
                      <a:pt x="1088" y="86"/>
                    </a:lnTo>
                    <a:lnTo>
                      <a:pt x="1094" y="86"/>
                    </a:lnTo>
                    <a:lnTo>
                      <a:pt x="1094" y="0"/>
                    </a:lnTo>
                    <a:lnTo>
                      <a:pt x="0" y="0"/>
                    </a:lnTo>
                    <a:lnTo>
                      <a:pt x="0" y="92"/>
                    </a:lnTo>
                    <a:lnTo>
                      <a:pt x="1094" y="92"/>
                    </a:lnTo>
                    <a:lnTo>
                      <a:pt x="1094" y="86"/>
                    </a:lnTo>
                    <a:lnTo>
                      <a:pt x="1088"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5" name="Rectangle 31">
                <a:extLst>
                  <a:ext uri="{FF2B5EF4-FFF2-40B4-BE49-F238E27FC236}">
                    <a16:creationId xmlns:a16="http://schemas.microsoft.com/office/drawing/2014/main" id="{155B4EFA-9A28-4CB5-B1C4-8864C0A905D7}"/>
                  </a:ext>
                </a:extLst>
              </p:cNvPr>
              <p:cNvSpPr>
                <a:spLocks noChangeArrowheads="1"/>
              </p:cNvSpPr>
              <p:nvPr/>
            </p:nvSpPr>
            <p:spPr bwMode="auto">
              <a:xfrm>
                <a:off x="1688" y="2146"/>
                <a:ext cx="1082" cy="8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6" name="Freeform 32">
                <a:extLst>
                  <a:ext uri="{FF2B5EF4-FFF2-40B4-BE49-F238E27FC236}">
                    <a16:creationId xmlns:a16="http://schemas.microsoft.com/office/drawing/2014/main" id="{B9EA29D8-1138-464B-8819-C5E4E01D07C7}"/>
                  </a:ext>
                </a:extLst>
              </p:cNvPr>
              <p:cNvSpPr>
                <a:spLocks/>
              </p:cNvSpPr>
              <p:nvPr/>
            </p:nvSpPr>
            <p:spPr bwMode="auto">
              <a:xfrm>
                <a:off x="1682" y="2140"/>
                <a:ext cx="1094" cy="95"/>
              </a:xfrm>
              <a:custGeom>
                <a:avLst/>
                <a:gdLst>
                  <a:gd name="T0" fmla="*/ 1088 w 1094"/>
                  <a:gd name="T1" fmla="*/ 89 h 95"/>
                  <a:gd name="T2" fmla="*/ 1088 w 1094"/>
                  <a:gd name="T3" fmla="*/ 83 h 95"/>
                  <a:gd name="T4" fmla="*/ 12 w 1094"/>
                  <a:gd name="T5" fmla="*/ 83 h 95"/>
                  <a:gd name="T6" fmla="*/ 12 w 1094"/>
                  <a:gd name="T7" fmla="*/ 12 h 95"/>
                  <a:gd name="T8" fmla="*/ 1082 w 1094"/>
                  <a:gd name="T9" fmla="*/ 12 h 95"/>
                  <a:gd name="T10" fmla="*/ 1082 w 1094"/>
                  <a:gd name="T11" fmla="*/ 89 h 95"/>
                  <a:gd name="T12" fmla="*/ 1088 w 1094"/>
                  <a:gd name="T13" fmla="*/ 89 h 95"/>
                  <a:gd name="T14" fmla="*/ 1088 w 1094"/>
                  <a:gd name="T15" fmla="*/ 83 h 95"/>
                  <a:gd name="T16" fmla="*/ 1088 w 1094"/>
                  <a:gd name="T17" fmla="*/ 89 h 95"/>
                  <a:gd name="T18" fmla="*/ 1094 w 1094"/>
                  <a:gd name="T19" fmla="*/ 89 h 95"/>
                  <a:gd name="T20" fmla="*/ 1094 w 1094"/>
                  <a:gd name="T21" fmla="*/ 0 h 95"/>
                  <a:gd name="T22" fmla="*/ 0 w 1094"/>
                  <a:gd name="T23" fmla="*/ 0 h 95"/>
                  <a:gd name="T24" fmla="*/ 0 w 1094"/>
                  <a:gd name="T25" fmla="*/ 95 h 95"/>
                  <a:gd name="T26" fmla="*/ 1094 w 1094"/>
                  <a:gd name="T27" fmla="*/ 95 h 95"/>
                  <a:gd name="T28" fmla="*/ 1094 w 1094"/>
                  <a:gd name="T29" fmla="*/ 89 h 95"/>
                  <a:gd name="T30" fmla="*/ 1088 w 1094"/>
                  <a:gd name="T31"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5">
                    <a:moveTo>
                      <a:pt x="1088" y="89"/>
                    </a:moveTo>
                    <a:lnTo>
                      <a:pt x="1088" y="83"/>
                    </a:lnTo>
                    <a:lnTo>
                      <a:pt x="12" y="83"/>
                    </a:lnTo>
                    <a:lnTo>
                      <a:pt x="12" y="12"/>
                    </a:lnTo>
                    <a:lnTo>
                      <a:pt x="1082" y="12"/>
                    </a:lnTo>
                    <a:lnTo>
                      <a:pt x="1082" y="89"/>
                    </a:lnTo>
                    <a:lnTo>
                      <a:pt x="1088" y="89"/>
                    </a:lnTo>
                    <a:lnTo>
                      <a:pt x="1088" y="83"/>
                    </a:lnTo>
                    <a:lnTo>
                      <a:pt x="1088" y="89"/>
                    </a:lnTo>
                    <a:lnTo>
                      <a:pt x="1094" y="89"/>
                    </a:lnTo>
                    <a:lnTo>
                      <a:pt x="1094" y="0"/>
                    </a:lnTo>
                    <a:lnTo>
                      <a:pt x="0" y="0"/>
                    </a:lnTo>
                    <a:lnTo>
                      <a:pt x="0" y="95"/>
                    </a:lnTo>
                    <a:lnTo>
                      <a:pt x="1094" y="95"/>
                    </a:lnTo>
                    <a:lnTo>
                      <a:pt x="1094" y="89"/>
                    </a:lnTo>
                    <a:lnTo>
                      <a:pt x="1088"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7" name="Rectangle 33">
                <a:extLst>
                  <a:ext uri="{FF2B5EF4-FFF2-40B4-BE49-F238E27FC236}">
                    <a16:creationId xmlns:a16="http://schemas.microsoft.com/office/drawing/2014/main" id="{90CEBBA3-217B-4D43-8921-33FB03D42BFF}"/>
                  </a:ext>
                </a:extLst>
              </p:cNvPr>
              <p:cNvSpPr>
                <a:spLocks noChangeArrowheads="1"/>
              </p:cNvSpPr>
              <p:nvPr/>
            </p:nvSpPr>
            <p:spPr bwMode="auto">
              <a:xfrm>
                <a:off x="1688" y="2223"/>
                <a:ext cx="1082" cy="8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8" name="Freeform 34">
                <a:extLst>
                  <a:ext uri="{FF2B5EF4-FFF2-40B4-BE49-F238E27FC236}">
                    <a16:creationId xmlns:a16="http://schemas.microsoft.com/office/drawing/2014/main" id="{22D4B09F-0E63-44C7-A4A0-0C0DDE03746C}"/>
                  </a:ext>
                </a:extLst>
              </p:cNvPr>
              <p:cNvSpPr>
                <a:spLocks/>
              </p:cNvSpPr>
              <p:nvPr/>
            </p:nvSpPr>
            <p:spPr bwMode="auto">
              <a:xfrm>
                <a:off x="1682" y="2217"/>
                <a:ext cx="1094" cy="94"/>
              </a:xfrm>
              <a:custGeom>
                <a:avLst/>
                <a:gdLst>
                  <a:gd name="T0" fmla="*/ 1088 w 1094"/>
                  <a:gd name="T1" fmla="*/ 88 h 94"/>
                  <a:gd name="T2" fmla="*/ 1088 w 1094"/>
                  <a:gd name="T3" fmla="*/ 82 h 94"/>
                  <a:gd name="T4" fmla="*/ 12 w 1094"/>
                  <a:gd name="T5" fmla="*/ 82 h 94"/>
                  <a:gd name="T6" fmla="*/ 12 w 1094"/>
                  <a:gd name="T7" fmla="*/ 12 h 94"/>
                  <a:gd name="T8" fmla="*/ 1082 w 1094"/>
                  <a:gd name="T9" fmla="*/ 12 h 94"/>
                  <a:gd name="T10" fmla="*/ 1082 w 1094"/>
                  <a:gd name="T11" fmla="*/ 88 h 94"/>
                  <a:gd name="T12" fmla="*/ 1088 w 1094"/>
                  <a:gd name="T13" fmla="*/ 88 h 94"/>
                  <a:gd name="T14" fmla="*/ 1088 w 1094"/>
                  <a:gd name="T15" fmla="*/ 82 h 94"/>
                  <a:gd name="T16" fmla="*/ 1088 w 1094"/>
                  <a:gd name="T17" fmla="*/ 88 h 94"/>
                  <a:gd name="T18" fmla="*/ 1094 w 1094"/>
                  <a:gd name="T19" fmla="*/ 88 h 94"/>
                  <a:gd name="T20" fmla="*/ 1094 w 1094"/>
                  <a:gd name="T21" fmla="*/ 0 h 94"/>
                  <a:gd name="T22" fmla="*/ 0 w 1094"/>
                  <a:gd name="T23" fmla="*/ 0 h 94"/>
                  <a:gd name="T24" fmla="*/ 0 w 1094"/>
                  <a:gd name="T25" fmla="*/ 94 h 94"/>
                  <a:gd name="T26" fmla="*/ 1094 w 1094"/>
                  <a:gd name="T27" fmla="*/ 94 h 94"/>
                  <a:gd name="T28" fmla="*/ 1094 w 1094"/>
                  <a:gd name="T29" fmla="*/ 88 h 94"/>
                  <a:gd name="T30" fmla="*/ 1088 w 1094"/>
                  <a:gd name="T31"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94">
                    <a:moveTo>
                      <a:pt x="1088" y="88"/>
                    </a:moveTo>
                    <a:lnTo>
                      <a:pt x="1088" y="82"/>
                    </a:lnTo>
                    <a:lnTo>
                      <a:pt x="12" y="82"/>
                    </a:lnTo>
                    <a:lnTo>
                      <a:pt x="12" y="12"/>
                    </a:lnTo>
                    <a:lnTo>
                      <a:pt x="1082" y="12"/>
                    </a:lnTo>
                    <a:lnTo>
                      <a:pt x="1082" y="88"/>
                    </a:lnTo>
                    <a:lnTo>
                      <a:pt x="1088" y="88"/>
                    </a:lnTo>
                    <a:lnTo>
                      <a:pt x="1088" y="82"/>
                    </a:lnTo>
                    <a:lnTo>
                      <a:pt x="1088" y="88"/>
                    </a:lnTo>
                    <a:lnTo>
                      <a:pt x="1094" y="88"/>
                    </a:lnTo>
                    <a:lnTo>
                      <a:pt x="1094" y="0"/>
                    </a:lnTo>
                    <a:lnTo>
                      <a:pt x="0" y="0"/>
                    </a:lnTo>
                    <a:lnTo>
                      <a:pt x="0" y="94"/>
                    </a:lnTo>
                    <a:lnTo>
                      <a:pt x="1094" y="94"/>
                    </a:lnTo>
                    <a:lnTo>
                      <a:pt x="1094" y="88"/>
                    </a:lnTo>
                    <a:lnTo>
                      <a:pt x="1088"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9" name="Rectangle 35">
                <a:extLst>
                  <a:ext uri="{FF2B5EF4-FFF2-40B4-BE49-F238E27FC236}">
                    <a16:creationId xmlns:a16="http://schemas.microsoft.com/office/drawing/2014/main" id="{7DA5BEEF-DE75-4672-9730-83F7BA5BAEC7}"/>
                  </a:ext>
                </a:extLst>
              </p:cNvPr>
              <p:cNvSpPr>
                <a:spLocks noChangeArrowheads="1"/>
              </p:cNvSpPr>
              <p:nvPr/>
            </p:nvSpPr>
            <p:spPr bwMode="auto">
              <a:xfrm>
                <a:off x="1616" y="763"/>
                <a:ext cx="1226" cy="361"/>
              </a:xfrm>
              <a:prstGeom prst="rect">
                <a:avLst/>
              </a:prstGeom>
              <a:solidFill>
                <a:srgbClr val="00B0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0" name="Freeform 36">
                <a:extLst>
                  <a:ext uri="{FF2B5EF4-FFF2-40B4-BE49-F238E27FC236}">
                    <a16:creationId xmlns:a16="http://schemas.microsoft.com/office/drawing/2014/main" id="{642C28DB-56E8-46DE-8671-978B9A5AE0E5}"/>
                  </a:ext>
                </a:extLst>
              </p:cNvPr>
              <p:cNvSpPr>
                <a:spLocks/>
              </p:cNvSpPr>
              <p:nvPr/>
            </p:nvSpPr>
            <p:spPr bwMode="auto">
              <a:xfrm>
                <a:off x="1608" y="755"/>
                <a:ext cx="1242" cy="377"/>
              </a:xfrm>
              <a:custGeom>
                <a:avLst/>
                <a:gdLst>
                  <a:gd name="T0" fmla="*/ 1234 w 1242"/>
                  <a:gd name="T1" fmla="*/ 369 h 377"/>
                  <a:gd name="T2" fmla="*/ 1234 w 1242"/>
                  <a:gd name="T3" fmla="*/ 361 h 377"/>
                  <a:gd name="T4" fmla="*/ 16 w 1242"/>
                  <a:gd name="T5" fmla="*/ 361 h 377"/>
                  <a:gd name="T6" fmla="*/ 16 w 1242"/>
                  <a:gd name="T7" fmla="*/ 16 h 377"/>
                  <a:gd name="T8" fmla="*/ 1226 w 1242"/>
                  <a:gd name="T9" fmla="*/ 16 h 377"/>
                  <a:gd name="T10" fmla="*/ 1226 w 1242"/>
                  <a:gd name="T11" fmla="*/ 369 h 377"/>
                  <a:gd name="T12" fmla="*/ 1234 w 1242"/>
                  <a:gd name="T13" fmla="*/ 369 h 377"/>
                  <a:gd name="T14" fmla="*/ 1234 w 1242"/>
                  <a:gd name="T15" fmla="*/ 361 h 377"/>
                  <a:gd name="T16" fmla="*/ 1234 w 1242"/>
                  <a:gd name="T17" fmla="*/ 369 h 377"/>
                  <a:gd name="T18" fmla="*/ 1242 w 1242"/>
                  <a:gd name="T19" fmla="*/ 369 h 377"/>
                  <a:gd name="T20" fmla="*/ 1242 w 1242"/>
                  <a:gd name="T21" fmla="*/ 0 h 377"/>
                  <a:gd name="T22" fmla="*/ 0 w 1242"/>
                  <a:gd name="T23" fmla="*/ 0 h 377"/>
                  <a:gd name="T24" fmla="*/ 0 w 1242"/>
                  <a:gd name="T25" fmla="*/ 377 h 377"/>
                  <a:gd name="T26" fmla="*/ 1242 w 1242"/>
                  <a:gd name="T27" fmla="*/ 377 h 377"/>
                  <a:gd name="T28" fmla="*/ 1242 w 1242"/>
                  <a:gd name="T29" fmla="*/ 369 h 377"/>
                  <a:gd name="T30" fmla="*/ 1234 w 1242"/>
                  <a:gd name="T31" fmla="*/ 3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2" h="377">
                    <a:moveTo>
                      <a:pt x="1234" y="369"/>
                    </a:moveTo>
                    <a:lnTo>
                      <a:pt x="1234" y="361"/>
                    </a:lnTo>
                    <a:lnTo>
                      <a:pt x="16" y="361"/>
                    </a:lnTo>
                    <a:lnTo>
                      <a:pt x="16" y="16"/>
                    </a:lnTo>
                    <a:lnTo>
                      <a:pt x="1226" y="16"/>
                    </a:lnTo>
                    <a:lnTo>
                      <a:pt x="1226" y="369"/>
                    </a:lnTo>
                    <a:lnTo>
                      <a:pt x="1234" y="369"/>
                    </a:lnTo>
                    <a:lnTo>
                      <a:pt x="1234" y="361"/>
                    </a:lnTo>
                    <a:lnTo>
                      <a:pt x="1234" y="369"/>
                    </a:lnTo>
                    <a:lnTo>
                      <a:pt x="1242" y="369"/>
                    </a:lnTo>
                    <a:lnTo>
                      <a:pt x="1242" y="0"/>
                    </a:lnTo>
                    <a:lnTo>
                      <a:pt x="0" y="0"/>
                    </a:lnTo>
                    <a:lnTo>
                      <a:pt x="0" y="377"/>
                    </a:lnTo>
                    <a:lnTo>
                      <a:pt x="1242" y="377"/>
                    </a:lnTo>
                    <a:lnTo>
                      <a:pt x="1242" y="369"/>
                    </a:lnTo>
                    <a:lnTo>
                      <a:pt x="1234"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1" name="Rectangle 37">
                <a:extLst>
                  <a:ext uri="{FF2B5EF4-FFF2-40B4-BE49-F238E27FC236}">
                    <a16:creationId xmlns:a16="http://schemas.microsoft.com/office/drawing/2014/main" id="{20AE8367-3544-43B1-BA94-4C132235E080}"/>
                  </a:ext>
                </a:extLst>
              </p:cNvPr>
              <p:cNvSpPr>
                <a:spLocks noChangeArrowheads="1"/>
              </p:cNvSpPr>
              <p:nvPr/>
            </p:nvSpPr>
            <p:spPr bwMode="auto">
              <a:xfrm>
                <a:off x="1901" y="1124"/>
                <a:ext cx="8"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2" name="Freeform 38">
                <a:extLst>
                  <a:ext uri="{FF2B5EF4-FFF2-40B4-BE49-F238E27FC236}">
                    <a16:creationId xmlns:a16="http://schemas.microsoft.com/office/drawing/2014/main" id="{7B59CCE5-39FB-4C18-A714-CC6352C0DF73}"/>
                  </a:ext>
                </a:extLst>
              </p:cNvPr>
              <p:cNvSpPr>
                <a:spLocks/>
              </p:cNvSpPr>
              <p:nvPr/>
            </p:nvSpPr>
            <p:spPr bwMode="auto">
              <a:xfrm>
                <a:off x="1901" y="1124"/>
                <a:ext cx="8" cy="96"/>
              </a:xfrm>
              <a:custGeom>
                <a:avLst/>
                <a:gdLst>
                  <a:gd name="T0" fmla="*/ 0 w 8"/>
                  <a:gd name="T1" fmla="*/ 0 h 96"/>
                  <a:gd name="T2" fmla="*/ 0 w 8"/>
                  <a:gd name="T3" fmla="*/ 96 h 96"/>
                  <a:gd name="T4" fmla="*/ 8 w 8"/>
                  <a:gd name="T5" fmla="*/ 96 h 96"/>
                  <a:gd name="T6" fmla="*/ 8 w 8"/>
                  <a:gd name="T7" fmla="*/ 0 h 96"/>
                </a:gdLst>
                <a:ahLst/>
                <a:cxnLst>
                  <a:cxn ang="0">
                    <a:pos x="T0" y="T1"/>
                  </a:cxn>
                  <a:cxn ang="0">
                    <a:pos x="T2" y="T3"/>
                  </a:cxn>
                  <a:cxn ang="0">
                    <a:pos x="T4" y="T5"/>
                  </a:cxn>
                  <a:cxn ang="0">
                    <a:pos x="T6" y="T7"/>
                  </a:cxn>
                </a:cxnLst>
                <a:rect l="0" t="0" r="r" b="b"/>
                <a:pathLst>
                  <a:path w="8" h="96">
                    <a:moveTo>
                      <a:pt x="0" y="0"/>
                    </a:moveTo>
                    <a:lnTo>
                      <a:pt x="0" y="96"/>
                    </a:lnTo>
                    <a:lnTo>
                      <a:pt x="8" y="96"/>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3" name="Freeform 39">
                <a:extLst>
                  <a:ext uri="{FF2B5EF4-FFF2-40B4-BE49-F238E27FC236}">
                    <a16:creationId xmlns:a16="http://schemas.microsoft.com/office/drawing/2014/main" id="{ED8C5E88-7B2B-4E6B-88E3-B514E100C855}"/>
                  </a:ext>
                </a:extLst>
              </p:cNvPr>
              <p:cNvSpPr>
                <a:spLocks/>
              </p:cNvSpPr>
              <p:nvPr/>
            </p:nvSpPr>
            <p:spPr bwMode="auto">
              <a:xfrm>
                <a:off x="1875" y="1198"/>
                <a:ext cx="60" cy="70"/>
              </a:xfrm>
              <a:custGeom>
                <a:avLst/>
                <a:gdLst>
                  <a:gd name="T0" fmla="*/ 0 w 60"/>
                  <a:gd name="T1" fmla="*/ 0 h 70"/>
                  <a:gd name="T2" fmla="*/ 30 w 60"/>
                  <a:gd name="T3" fmla="*/ 12 h 70"/>
                  <a:gd name="T4" fmla="*/ 60 w 60"/>
                  <a:gd name="T5" fmla="*/ 0 h 70"/>
                  <a:gd name="T6" fmla="*/ 30 w 60"/>
                  <a:gd name="T7" fmla="*/ 70 h 70"/>
                  <a:gd name="T8" fmla="*/ 0 w 60"/>
                  <a:gd name="T9" fmla="*/ 0 h 70"/>
                </a:gdLst>
                <a:ahLst/>
                <a:cxnLst>
                  <a:cxn ang="0">
                    <a:pos x="T0" y="T1"/>
                  </a:cxn>
                  <a:cxn ang="0">
                    <a:pos x="T2" y="T3"/>
                  </a:cxn>
                  <a:cxn ang="0">
                    <a:pos x="T4" y="T5"/>
                  </a:cxn>
                  <a:cxn ang="0">
                    <a:pos x="T6" y="T7"/>
                  </a:cxn>
                  <a:cxn ang="0">
                    <a:pos x="T8" y="T9"/>
                  </a:cxn>
                </a:cxnLst>
                <a:rect l="0" t="0" r="r" b="b"/>
                <a:pathLst>
                  <a:path w="60" h="70">
                    <a:moveTo>
                      <a:pt x="0" y="0"/>
                    </a:moveTo>
                    <a:lnTo>
                      <a:pt x="30" y="12"/>
                    </a:lnTo>
                    <a:lnTo>
                      <a:pt x="60" y="0"/>
                    </a:lnTo>
                    <a:lnTo>
                      <a:pt x="3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4" name="Rectangle 40">
                <a:extLst>
                  <a:ext uri="{FF2B5EF4-FFF2-40B4-BE49-F238E27FC236}">
                    <a16:creationId xmlns:a16="http://schemas.microsoft.com/office/drawing/2014/main" id="{4F53AF3E-098E-421B-8715-806D8CAF33F5}"/>
                  </a:ext>
                </a:extLst>
              </p:cNvPr>
              <p:cNvSpPr>
                <a:spLocks noChangeArrowheads="1"/>
              </p:cNvSpPr>
              <p:nvPr/>
            </p:nvSpPr>
            <p:spPr bwMode="auto">
              <a:xfrm>
                <a:off x="2550" y="1172"/>
                <a:ext cx="8" cy="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5" name="Freeform 41">
                <a:extLst>
                  <a:ext uri="{FF2B5EF4-FFF2-40B4-BE49-F238E27FC236}">
                    <a16:creationId xmlns:a16="http://schemas.microsoft.com/office/drawing/2014/main" id="{3CADF8DB-DA21-4122-B758-7CE6A6BD000A}"/>
                  </a:ext>
                </a:extLst>
              </p:cNvPr>
              <p:cNvSpPr>
                <a:spLocks/>
              </p:cNvSpPr>
              <p:nvPr/>
            </p:nvSpPr>
            <p:spPr bwMode="auto">
              <a:xfrm>
                <a:off x="2550" y="1172"/>
                <a:ext cx="8" cy="96"/>
              </a:xfrm>
              <a:custGeom>
                <a:avLst/>
                <a:gdLst>
                  <a:gd name="T0" fmla="*/ 8 w 8"/>
                  <a:gd name="T1" fmla="*/ 96 h 96"/>
                  <a:gd name="T2" fmla="*/ 8 w 8"/>
                  <a:gd name="T3" fmla="*/ 0 h 96"/>
                  <a:gd name="T4" fmla="*/ 0 w 8"/>
                  <a:gd name="T5" fmla="*/ 0 h 96"/>
                  <a:gd name="T6" fmla="*/ 0 w 8"/>
                  <a:gd name="T7" fmla="*/ 96 h 96"/>
                </a:gdLst>
                <a:ahLst/>
                <a:cxnLst>
                  <a:cxn ang="0">
                    <a:pos x="T0" y="T1"/>
                  </a:cxn>
                  <a:cxn ang="0">
                    <a:pos x="T2" y="T3"/>
                  </a:cxn>
                  <a:cxn ang="0">
                    <a:pos x="T4" y="T5"/>
                  </a:cxn>
                  <a:cxn ang="0">
                    <a:pos x="T6" y="T7"/>
                  </a:cxn>
                </a:cxnLst>
                <a:rect l="0" t="0" r="r" b="b"/>
                <a:pathLst>
                  <a:path w="8" h="96">
                    <a:moveTo>
                      <a:pt x="8" y="96"/>
                    </a:moveTo>
                    <a:lnTo>
                      <a:pt x="8" y="0"/>
                    </a:lnTo>
                    <a:lnTo>
                      <a:pt x="0" y="0"/>
                    </a:lnTo>
                    <a:lnTo>
                      <a:pt x="0"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6" name="Freeform 42">
                <a:extLst>
                  <a:ext uri="{FF2B5EF4-FFF2-40B4-BE49-F238E27FC236}">
                    <a16:creationId xmlns:a16="http://schemas.microsoft.com/office/drawing/2014/main" id="{D59E2D35-779E-4D40-82E7-9F9A7A9309B9}"/>
                  </a:ext>
                </a:extLst>
              </p:cNvPr>
              <p:cNvSpPr>
                <a:spLocks/>
              </p:cNvSpPr>
              <p:nvPr/>
            </p:nvSpPr>
            <p:spPr bwMode="auto">
              <a:xfrm>
                <a:off x="2523" y="1124"/>
                <a:ext cx="61" cy="70"/>
              </a:xfrm>
              <a:custGeom>
                <a:avLst/>
                <a:gdLst>
                  <a:gd name="T0" fmla="*/ 61 w 61"/>
                  <a:gd name="T1" fmla="*/ 70 h 70"/>
                  <a:gd name="T2" fmla="*/ 31 w 61"/>
                  <a:gd name="T3" fmla="*/ 58 h 70"/>
                  <a:gd name="T4" fmla="*/ 0 w 61"/>
                  <a:gd name="T5" fmla="*/ 70 h 70"/>
                  <a:gd name="T6" fmla="*/ 31 w 61"/>
                  <a:gd name="T7" fmla="*/ 0 h 70"/>
                  <a:gd name="T8" fmla="*/ 61 w 61"/>
                  <a:gd name="T9" fmla="*/ 70 h 70"/>
                </a:gdLst>
                <a:ahLst/>
                <a:cxnLst>
                  <a:cxn ang="0">
                    <a:pos x="T0" y="T1"/>
                  </a:cxn>
                  <a:cxn ang="0">
                    <a:pos x="T2" y="T3"/>
                  </a:cxn>
                  <a:cxn ang="0">
                    <a:pos x="T4" y="T5"/>
                  </a:cxn>
                  <a:cxn ang="0">
                    <a:pos x="T6" y="T7"/>
                  </a:cxn>
                  <a:cxn ang="0">
                    <a:pos x="T8" y="T9"/>
                  </a:cxn>
                </a:cxnLst>
                <a:rect l="0" t="0" r="r" b="b"/>
                <a:pathLst>
                  <a:path w="61" h="70">
                    <a:moveTo>
                      <a:pt x="61" y="70"/>
                    </a:moveTo>
                    <a:lnTo>
                      <a:pt x="31" y="58"/>
                    </a:lnTo>
                    <a:lnTo>
                      <a:pt x="0" y="70"/>
                    </a:lnTo>
                    <a:lnTo>
                      <a:pt x="31" y="0"/>
                    </a:lnTo>
                    <a:lnTo>
                      <a:pt x="61"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7" name="Rectangle 43">
                <a:extLst>
                  <a:ext uri="{FF2B5EF4-FFF2-40B4-BE49-F238E27FC236}">
                    <a16:creationId xmlns:a16="http://schemas.microsoft.com/office/drawing/2014/main" id="{411F30EB-6D7C-4406-BC1C-8DE5266D8D6C}"/>
                  </a:ext>
                </a:extLst>
              </p:cNvPr>
              <p:cNvSpPr>
                <a:spLocks noChangeArrowheads="1"/>
              </p:cNvSpPr>
              <p:nvPr/>
            </p:nvSpPr>
            <p:spPr bwMode="auto">
              <a:xfrm>
                <a:off x="1686" y="835"/>
                <a:ext cx="4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C</a:t>
                </a:r>
                <a:endParaRPr lang="en-US" altLang="en-US" sz="2400">
                  <a:solidFill>
                    <a:prstClr val="white"/>
                  </a:solidFill>
                  <a:ea typeface="ＭＳ Ｐゴシック" pitchFamily="-1" charset="-128"/>
                </a:endParaRPr>
              </a:p>
            </p:txBody>
          </p:sp>
          <p:sp>
            <p:nvSpPr>
              <p:cNvPr id="218" name="Rectangle 44">
                <a:extLst>
                  <a:ext uri="{FF2B5EF4-FFF2-40B4-BE49-F238E27FC236}">
                    <a16:creationId xmlns:a16="http://schemas.microsoft.com/office/drawing/2014/main" id="{CEDC7A92-A784-4361-886F-42B1DDC07E66}"/>
                  </a:ext>
                </a:extLst>
              </p:cNvPr>
              <p:cNvSpPr>
                <a:spLocks noChangeArrowheads="1"/>
              </p:cNvSpPr>
              <p:nvPr/>
            </p:nvSpPr>
            <p:spPr bwMode="auto">
              <a:xfrm>
                <a:off x="1732" y="835"/>
                <a:ext cx="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on</a:t>
                </a:r>
                <a:endParaRPr lang="en-US" altLang="en-US" sz="2400">
                  <a:solidFill>
                    <a:prstClr val="white"/>
                  </a:solidFill>
                  <a:ea typeface="ＭＳ Ｐゴシック" pitchFamily="-1" charset="-128"/>
                </a:endParaRPr>
              </a:p>
            </p:txBody>
          </p:sp>
          <p:sp>
            <p:nvSpPr>
              <p:cNvPr id="219" name="Rectangle 45">
                <a:extLst>
                  <a:ext uri="{FF2B5EF4-FFF2-40B4-BE49-F238E27FC236}">
                    <a16:creationId xmlns:a16="http://schemas.microsoft.com/office/drawing/2014/main" id="{3552AB08-A37C-4ED1-8422-C558CFA31719}"/>
                  </a:ext>
                </a:extLst>
              </p:cNvPr>
              <p:cNvSpPr>
                <a:spLocks noChangeArrowheads="1"/>
              </p:cNvSpPr>
              <p:nvPr/>
            </p:nvSpPr>
            <p:spPr bwMode="auto">
              <a:xfrm>
                <a:off x="1816" y="83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20" name="Rectangle 46">
                <a:extLst>
                  <a:ext uri="{FF2B5EF4-FFF2-40B4-BE49-F238E27FC236}">
                    <a16:creationId xmlns:a16="http://schemas.microsoft.com/office/drawing/2014/main" id="{951D6E29-19D9-4882-8D23-6F0C228361D8}"/>
                  </a:ext>
                </a:extLst>
              </p:cNvPr>
              <p:cNvSpPr>
                <a:spLocks noChangeArrowheads="1"/>
              </p:cNvSpPr>
              <p:nvPr/>
            </p:nvSpPr>
            <p:spPr bwMode="auto">
              <a:xfrm>
                <a:off x="1845" y="835"/>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FFFFFF"/>
                    </a:solidFill>
                    <a:latin typeface="VAGRundschriftD" panose="00000500000000000000" charset="0"/>
                    <a:ea typeface="ＭＳ Ｐゴシック" pitchFamily="-1" charset="-128"/>
                  </a:rPr>
                  <a:t>r</a:t>
                </a:r>
                <a:endParaRPr lang="en-US" altLang="en-US" sz="2400" dirty="0">
                  <a:solidFill>
                    <a:prstClr val="white"/>
                  </a:solidFill>
                  <a:ea typeface="ＭＳ Ｐゴシック" pitchFamily="-1" charset="-128"/>
                </a:endParaRPr>
              </a:p>
            </p:txBody>
          </p:sp>
          <p:sp>
            <p:nvSpPr>
              <p:cNvPr id="221" name="Rectangle 47">
                <a:extLst>
                  <a:ext uri="{FF2B5EF4-FFF2-40B4-BE49-F238E27FC236}">
                    <a16:creationId xmlns:a16="http://schemas.microsoft.com/office/drawing/2014/main" id="{E33872F2-C170-409F-94BC-F3F21D89EED8}"/>
                  </a:ext>
                </a:extLst>
              </p:cNvPr>
              <p:cNvSpPr>
                <a:spLocks noChangeArrowheads="1"/>
              </p:cNvSpPr>
              <p:nvPr/>
            </p:nvSpPr>
            <p:spPr bwMode="auto">
              <a:xfrm>
                <a:off x="1873" y="83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ol</a:t>
                </a:r>
                <a:endParaRPr lang="en-US" altLang="en-US" sz="2400">
                  <a:solidFill>
                    <a:prstClr val="white"/>
                  </a:solidFill>
                  <a:ea typeface="ＭＳ Ｐゴシック" pitchFamily="-1" charset="-128"/>
                </a:endParaRPr>
              </a:p>
            </p:txBody>
          </p:sp>
          <p:sp>
            <p:nvSpPr>
              <p:cNvPr id="222" name="Rectangle 48">
                <a:extLst>
                  <a:ext uri="{FF2B5EF4-FFF2-40B4-BE49-F238E27FC236}">
                    <a16:creationId xmlns:a16="http://schemas.microsoft.com/office/drawing/2014/main" id="{EF637E0F-56A8-4C43-BA80-AFDBFCB0CB6F}"/>
                  </a:ext>
                </a:extLst>
              </p:cNvPr>
              <p:cNvSpPr>
                <a:spLocks noChangeArrowheads="1"/>
              </p:cNvSpPr>
              <p:nvPr/>
            </p:nvSpPr>
            <p:spPr bwMode="auto">
              <a:xfrm>
                <a:off x="1686" y="1340"/>
                <a:ext cx="5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D</a:t>
                </a:r>
                <a:endParaRPr lang="en-US" altLang="en-US" sz="2400">
                  <a:solidFill>
                    <a:prstClr val="white"/>
                  </a:solidFill>
                  <a:ea typeface="ＭＳ Ｐゴシック" pitchFamily="-1" charset="-128"/>
                </a:endParaRPr>
              </a:p>
            </p:txBody>
          </p:sp>
          <p:sp>
            <p:nvSpPr>
              <p:cNvPr id="223" name="Rectangle 49">
                <a:extLst>
                  <a:ext uri="{FF2B5EF4-FFF2-40B4-BE49-F238E27FC236}">
                    <a16:creationId xmlns:a16="http://schemas.microsoft.com/office/drawing/2014/main" id="{AB47952E-C05A-4368-BE73-433FF2C1D3F0}"/>
                  </a:ext>
                </a:extLst>
              </p:cNvPr>
              <p:cNvSpPr>
                <a:spLocks noChangeArrowheads="1"/>
              </p:cNvSpPr>
              <p:nvPr/>
            </p:nvSpPr>
            <p:spPr bwMode="auto">
              <a:xfrm>
                <a:off x="1738" y="1340"/>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224" name="Rectangle 50">
                <a:extLst>
                  <a:ext uri="{FF2B5EF4-FFF2-40B4-BE49-F238E27FC236}">
                    <a16:creationId xmlns:a16="http://schemas.microsoft.com/office/drawing/2014/main" id="{A57D2DEE-64CE-4F76-B5FB-83AAA784A78F}"/>
                  </a:ext>
                </a:extLst>
              </p:cNvPr>
              <p:cNvSpPr>
                <a:spLocks noChangeArrowheads="1"/>
              </p:cNvSpPr>
              <p:nvPr/>
            </p:nvSpPr>
            <p:spPr bwMode="auto">
              <a:xfrm>
                <a:off x="1782" y="1340"/>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25" name="Rectangle 51">
                <a:extLst>
                  <a:ext uri="{FF2B5EF4-FFF2-40B4-BE49-F238E27FC236}">
                    <a16:creationId xmlns:a16="http://schemas.microsoft.com/office/drawing/2014/main" id="{F1D171DA-87B0-4381-AE1C-B449D07E28E1}"/>
                  </a:ext>
                </a:extLst>
              </p:cNvPr>
              <p:cNvSpPr>
                <a:spLocks noChangeArrowheads="1"/>
              </p:cNvSpPr>
              <p:nvPr/>
            </p:nvSpPr>
            <p:spPr bwMode="auto">
              <a:xfrm>
                <a:off x="1810" y="1340"/>
                <a:ext cx="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ap</a:t>
                </a:r>
                <a:endParaRPr lang="en-US" altLang="en-US" sz="2400">
                  <a:solidFill>
                    <a:prstClr val="white"/>
                  </a:solidFill>
                  <a:ea typeface="ＭＳ Ｐゴシック" pitchFamily="-1" charset="-128"/>
                </a:endParaRPr>
              </a:p>
            </p:txBody>
          </p:sp>
          <p:sp>
            <p:nvSpPr>
              <p:cNvPr id="226" name="Rectangle 52">
                <a:extLst>
                  <a:ext uri="{FF2B5EF4-FFF2-40B4-BE49-F238E27FC236}">
                    <a16:creationId xmlns:a16="http://schemas.microsoft.com/office/drawing/2014/main" id="{1C617A33-4A92-401A-A5AA-B7D91E08350D}"/>
                  </a:ext>
                </a:extLst>
              </p:cNvPr>
              <p:cNvSpPr>
                <a:spLocks noChangeArrowheads="1"/>
              </p:cNvSpPr>
              <p:nvPr/>
            </p:nvSpPr>
            <p:spPr bwMode="auto">
              <a:xfrm>
                <a:off x="1899" y="1340"/>
                <a:ext cx="6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FFFFFF"/>
                    </a:solidFill>
                    <a:latin typeface="VAGRundschriftD" panose="00000500000000000000" charset="0"/>
                    <a:ea typeface="ＭＳ Ｐゴシック" pitchFamily="-1" charset="-128"/>
                  </a:rPr>
                  <a:t>at</a:t>
                </a:r>
                <a:endParaRPr lang="en-US" altLang="en-US" sz="2400" dirty="0">
                  <a:solidFill>
                    <a:prstClr val="white"/>
                  </a:solidFill>
                  <a:ea typeface="ＭＳ Ｐゴシック" pitchFamily="-1" charset="-128"/>
                </a:endParaRPr>
              </a:p>
            </p:txBody>
          </p:sp>
          <p:sp>
            <p:nvSpPr>
              <p:cNvPr id="227" name="Rectangle 53">
                <a:extLst>
                  <a:ext uri="{FF2B5EF4-FFF2-40B4-BE49-F238E27FC236}">
                    <a16:creationId xmlns:a16="http://schemas.microsoft.com/office/drawing/2014/main" id="{74DEF8E9-89D8-4419-BD83-DF9B16F123A3}"/>
                  </a:ext>
                </a:extLst>
              </p:cNvPr>
              <p:cNvSpPr>
                <a:spLocks noChangeArrowheads="1"/>
              </p:cNvSpPr>
              <p:nvPr/>
            </p:nvSpPr>
            <p:spPr bwMode="auto">
              <a:xfrm>
                <a:off x="1973" y="1340"/>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FFFFFF"/>
                    </a:solidFill>
                    <a:latin typeface="VAGRundschriftD" panose="00000500000000000000" charset="0"/>
                    <a:ea typeface="ＭＳ Ｐゴシック" pitchFamily="-1" charset="-128"/>
                  </a:rPr>
                  <a:t>h</a:t>
                </a:r>
                <a:endParaRPr lang="en-US" altLang="en-US" sz="2400" dirty="0">
                  <a:solidFill>
                    <a:prstClr val="white"/>
                  </a:solidFill>
                  <a:ea typeface="ＭＳ Ｐゴシック" pitchFamily="-1" charset="-128"/>
                </a:endParaRPr>
              </a:p>
            </p:txBody>
          </p:sp>
          <p:sp>
            <p:nvSpPr>
              <p:cNvPr id="228" name="Freeform 54">
                <a:extLst>
                  <a:ext uri="{FF2B5EF4-FFF2-40B4-BE49-F238E27FC236}">
                    <a16:creationId xmlns:a16="http://schemas.microsoft.com/office/drawing/2014/main" id="{7E0B3909-73CF-4AA7-9546-98087AF51F55}"/>
                  </a:ext>
                </a:extLst>
              </p:cNvPr>
              <p:cNvSpPr>
                <a:spLocks/>
              </p:cNvSpPr>
              <p:nvPr/>
            </p:nvSpPr>
            <p:spPr bwMode="auto">
              <a:xfrm>
                <a:off x="1688" y="2351"/>
                <a:ext cx="1082" cy="287"/>
              </a:xfrm>
              <a:custGeom>
                <a:avLst/>
                <a:gdLst>
                  <a:gd name="T0" fmla="*/ 1082 w 1082"/>
                  <a:gd name="T1" fmla="*/ 0 h 287"/>
                  <a:gd name="T2" fmla="*/ 868 w 1082"/>
                  <a:gd name="T3" fmla="*/ 287 h 287"/>
                  <a:gd name="T4" fmla="*/ 213 w 1082"/>
                  <a:gd name="T5" fmla="*/ 287 h 287"/>
                  <a:gd name="T6" fmla="*/ 0 w 1082"/>
                  <a:gd name="T7" fmla="*/ 0 h 287"/>
                  <a:gd name="T8" fmla="*/ 505 w 1082"/>
                  <a:gd name="T9" fmla="*/ 0 h 287"/>
                  <a:gd name="T10" fmla="*/ 541 w 1082"/>
                  <a:gd name="T11" fmla="*/ 48 h 287"/>
                  <a:gd name="T12" fmla="*/ 577 w 1082"/>
                  <a:gd name="T13" fmla="*/ 0 h 287"/>
                  <a:gd name="T14" fmla="*/ 1082 w 1082"/>
                  <a:gd name="T15" fmla="*/ 0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2" h="287">
                    <a:moveTo>
                      <a:pt x="1082" y="0"/>
                    </a:moveTo>
                    <a:lnTo>
                      <a:pt x="868" y="287"/>
                    </a:lnTo>
                    <a:lnTo>
                      <a:pt x="213" y="287"/>
                    </a:lnTo>
                    <a:lnTo>
                      <a:pt x="0" y="0"/>
                    </a:lnTo>
                    <a:lnTo>
                      <a:pt x="505" y="0"/>
                    </a:lnTo>
                    <a:lnTo>
                      <a:pt x="541" y="48"/>
                    </a:lnTo>
                    <a:lnTo>
                      <a:pt x="577" y="0"/>
                    </a:lnTo>
                    <a:lnTo>
                      <a:pt x="1082"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29" name="Freeform 55">
                <a:extLst>
                  <a:ext uri="{FF2B5EF4-FFF2-40B4-BE49-F238E27FC236}">
                    <a16:creationId xmlns:a16="http://schemas.microsoft.com/office/drawing/2014/main" id="{C685596E-7EB2-4AB2-87A2-CA12B55F6BF3}"/>
                  </a:ext>
                </a:extLst>
              </p:cNvPr>
              <p:cNvSpPr>
                <a:spLocks/>
              </p:cNvSpPr>
              <p:nvPr/>
            </p:nvSpPr>
            <p:spPr bwMode="auto">
              <a:xfrm>
                <a:off x="1676" y="2345"/>
                <a:ext cx="1106" cy="299"/>
              </a:xfrm>
              <a:custGeom>
                <a:avLst/>
                <a:gdLst>
                  <a:gd name="T0" fmla="*/ 1094 w 1106"/>
                  <a:gd name="T1" fmla="*/ 6 h 299"/>
                  <a:gd name="T2" fmla="*/ 1088 w 1106"/>
                  <a:gd name="T3" fmla="*/ 2 h 299"/>
                  <a:gd name="T4" fmla="*/ 878 w 1106"/>
                  <a:gd name="T5" fmla="*/ 287 h 299"/>
                  <a:gd name="T6" fmla="*/ 229 w 1106"/>
                  <a:gd name="T7" fmla="*/ 287 h 299"/>
                  <a:gd name="T8" fmla="*/ 24 w 1106"/>
                  <a:gd name="T9" fmla="*/ 12 h 299"/>
                  <a:gd name="T10" fmla="*/ 513 w 1106"/>
                  <a:gd name="T11" fmla="*/ 12 h 299"/>
                  <a:gd name="T12" fmla="*/ 553 w 1106"/>
                  <a:gd name="T13" fmla="*/ 64 h 299"/>
                  <a:gd name="T14" fmla="*/ 591 w 1106"/>
                  <a:gd name="T15" fmla="*/ 12 h 299"/>
                  <a:gd name="T16" fmla="*/ 1094 w 1106"/>
                  <a:gd name="T17" fmla="*/ 12 h 299"/>
                  <a:gd name="T18" fmla="*/ 1094 w 1106"/>
                  <a:gd name="T19" fmla="*/ 6 h 299"/>
                  <a:gd name="T20" fmla="*/ 1088 w 1106"/>
                  <a:gd name="T21" fmla="*/ 2 h 299"/>
                  <a:gd name="T22" fmla="*/ 1094 w 1106"/>
                  <a:gd name="T23" fmla="*/ 6 h 299"/>
                  <a:gd name="T24" fmla="*/ 1094 w 1106"/>
                  <a:gd name="T25" fmla="*/ 0 h 299"/>
                  <a:gd name="T26" fmla="*/ 585 w 1106"/>
                  <a:gd name="T27" fmla="*/ 0 h 299"/>
                  <a:gd name="T28" fmla="*/ 553 w 1106"/>
                  <a:gd name="T29" fmla="*/ 44 h 299"/>
                  <a:gd name="T30" fmla="*/ 519 w 1106"/>
                  <a:gd name="T31" fmla="*/ 0 h 299"/>
                  <a:gd name="T32" fmla="*/ 0 w 1106"/>
                  <a:gd name="T33" fmla="*/ 0 h 299"/>
                  <a:gd name="T34" fmla="*/ 223 w 1106"/>
                  <a:gd name="T35" fmla="*/ 299 h 299"/>
                  <a:gd name="T36" fmla="*/ 884 w 1106"/>
                  <a:gd name="T37" fmla="*/ 299 h 299"/>
                  <a:gd name="T38" fmla="*/ 1106 w 1106"/>
                  <a:gd name="T39" fmla="*/ 0 h 299"/>
                  <a:gd name="T40" fmla="*/ 1094 w 1106"/>
                  <a:gd name="T41" fmla="*/ 0 h 299"/>
                  <a:gd name="T42" fmla="*/ 1094 w 1106"/>
                  <a:gd name="T43" fmla="*/ 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6" h="299">
                    <a:moveTo>
                      <a:pt x="1094" y="6"/>
                    </a:moveTo>
                    <a:lnTo>
                      <a:pt x="1088" y="2"/>
                    </a:lnTo>
                    <a:lnTo>
                      <a:pt x="878" y="287"/>
                    </a:lnTo>
                    <a:lnTo>
                      <a:pt x="229" y="287"/>
                    </a:lnTo>
                    <a:lnTo>
                      <a:pt x="24" y="12"/>
                    </a:lnTo>
                    <a:lnTo>
                      <a:pt x="513" y="12"/>
                    </a:lnTo>
                    <a:lnTo>
                      <a:pt x="553" y="64"/>
                    </a:lnTo>
                    <a:lnTo>
                      <a:pt x="591" y="12"/>
                    </a:lnTo>
                    <a:lnTo>
                      <a:pt x="1094" y="12"/>
                    </a:lnTo>
                    <a:lnTo>
                      <a:pt x="1094" y="6"/>
                    </a:lnTo>
                    <a:lnTo>
                      <a:pt x="1088" y="2"/>
                    </a:lnTo>
                    <a:lnTo>
                      <a:pt x="1094" y="6"/>
                    </a:lnTo>
                    <a:lnTo>
                      <a:pt x="1094" y="0"/>
                    </a:lnTo>
                    <a:lnTo>
                      <a:pt x="585" y="0"/>
                    </a:lnTo>
                    <a:lnTo>
                      <a:pt x="553" y="44"/>
                    </a:lnTo>
                    <a:lnTo>
                      <a:pt x="519" y="0"/>
                    </a:lnTo>
                    <a:lnTo>
                      <a:pt x="0" y="0"/>
                    </a:lnTo>
                    <a:lnTo>
                      <a:pt x="223" y="299"/>
                    </a:lnTo>
                    <a:lnTo>
                      <a:pt x="884" y="299"/>
                    </a:lnTo>
                    <a:lnTo>
                      <a:pt x="1106" y="0"/>
                    </a:lnTo>
                    <a:lnTo>
                      <a:pt x="1094" y="0"/>
                    </a:lnTo>
                    <a:lnTo>
                      <a:pt x="109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0" name="Freeform 56">
                <a:extLst>
                  <a:ext uri="{FF2B5EF4-FFF2-40B4-BE49-F238E27FC236}">
                    <a16:creationId xmlns:a16="http://schemas.microsoft.com/office/drawing/2014/main" id="{46FB04D0-8644-42A1-BDCB-295821DA0601}"/>
                  </a:ext>
                </a:extLst>
              </p:cNvPr>
              <p:cNvSpPr>
                <a:spLocks noEditPoints="1"/>
              </p:cNvSpPr>
              <p:nvPr/>
            </p:nvSpPr>
            <p:spPr bwMode="auto">
              <a:xfrm>
                <a:off x="3441" y="582"/>
                <a:ext cx="1294" cy="2180"/>
              </a:xfrm>
              <a:custGeom>
                <a:avLst/>
                <a:gdLst>
                  <a:gd name="T0" fmla="*/ 631 w 1294"/>
                  <a:gd name="T1" fmla="*/ 993 h 2180"/>
                  <a:gd name="T2" fmla="*/ 631 w 1294"/>
                  <a:gd name="T3" fmla="*/ 993 h 2180"/>
                  <a:gd name="T4" fmla="*/ 931 w 1294"/>
                  <a:gd name="T5" fmla="*/ 993 h 2180"/>
                  <a:gd name="T6" fmla="*/ 931 w 1294"/>
                  <a:gd name="T7" fmla="*/ 1065 h 2180"/>
                  <a:gd name="T8" fmla="*/ 931 w 1294"/>
                  <a:gd name="T9" fmla="*/ 1143 h 2180"/>
                  <a:gd name="T10" fmla="*/ 931 w 1294"/>
                  <a:gd name="T11" fmla="*/ 1149 h 2180"/>
                  <a:gd name="T12" fmla="*/ 643 w 1294"/>
                  <a:gd name="T13" fmla="*/ 1149 h 2180"/>
                  <a:gd name="T14" fmla="*/ 354 w 1294"/>
                  <a:gd name="T15" fmla="*/ 1149 h 2180"/>
                  <a:gd name="T16" fmla="*/ 54 w 1294"/>
                  <a:gd name="T17" fmla="*/ 1149 h 2180"/>
                  <a:gd name="T18" fmla="*/ 54 w 1294"/>
                  <a:gd name="T19" fmla="*/ 1077 h 2180"/>
                  <a:gd name="T20" fmla="*/ 54 w 1294"/>
                  <a:gd name="T21" fmla="*/ 993 h 2180"/>
                  <a:gd name="T22" fmla="*/ 342 w 1294"/>
                  <a:gd name="T23" fmla="*/ 993 h 2180"/>
                  <a:gd name="T24" fmla="*/ 631 w 1294"/>
                  <a:gd name="T25" fmla="*/ 993 h 2180"/>
                  <a:gd name="T26" fmla="*/ 0 w 1294"/>
                  <a:gd name="T27" fmla="*/ 0 h 2180"/>
                  <a:gd name="T28" fmla="*/ 0 w 1294"/>
                  <a:gd name="T29" fmla="*/ 2180 h 2180"/>
                  <a:gd name="T30" fmla="*/ 1294 w 1294"/>
                  <a:gd name="T31" fmla="*/ 2180 h 2180"/>
                  <a:gd name="T32" fmla="*/ 1294 w 1294"/>
                  <a:gd name="T33" fmla="*/ 0 h 2180"/>
                  <a:gd name="T34" fmla="*/ 0 w 1294"/>
                  <a:gd name="T35"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4" h="2180">
                    <a:moveTo>
                      <a:pt x="631" y="993"/>
                    </a:moveTo>
                    <a:lnTo>
                      <a:pt x="631" y="993"/>
                    </a:lnTo>
                    <a:lnTo>
                      <a:pt x="931" y="993"/>
                    </a:lnTo>
                    <a:lnTo>
                      <a:pt x="931" y="1065"/>
                    </a:lnTo>
                    <a:lnTo>
                      <a:pt x="931" y="1143"/>
                    </a:lnTo>
                    <a:lnTo>
                      <a:pt x="931" y="1149"/>
                    </a:lnTo>
                    <a:lnTo>
                      <a:pt x="643" y="1149"/>
                    </a:lnTo>
                    <a:lnTo>
                      <a:pt x="354" y="1149"/>
                    </a:lnTo>
                    <a:lnTo>
                      <a:pt x="54" y="1149"/>
                    </a:lnTo>
                    <a:lnTo>
                      <a:pt x="54" y="1077"/>
                    </a:lnTo>
                    <a:lnTo>
                      <a:pt x="54" y="993"/>
                    </a:lnTo>
                    <a:lnTo>
                      <a:pt x="342" y="993"/>
                    </a:lnTo>
                    <a:lnTo>
                      <a:pt x="631" y="993"/>
                    </a:lnTo>
                    <a:close/>
                    <a:moveTo>
                      <a:pt x="0" y="0"/>
                    </a:moveTo>
                    <a:lnTo>
                      <a:pt x="0" y="2180"/>
                    </a:lnTo>
                    <a:lnTo>
                      <a:pt x="1294" y="2180"/>
                    </a:lnTo>
                    <a:lnTo>
                      <a:pt x="1294" y="0"/>
                    </a:lnTo>
                    <a:lnTo>
                      <a:pt x="0" y="0"/>
                    </a:lnTo>
                    <a:close/>
                  </a:path>
                </a:pathLst>
              </a:custGeom>
              <a:solidFill>
                <a:srgbClr val="CAD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1" name="Freeform 57">
                <a:extLst>
                  <a:ext uri="{FF2B5EF4-FFF2-40B4-BE49-F238E27FC236}">
                    <a16:creationId xmlns:a16="http://schemas.microsoft.com/office/drawing/2014/main" id="{BDA107D2-3FAF-4CE6-94B7-85F9003656E8}"/>
                  </a:ext>
                </a:extLst>
              </p:cNvPr>
              <p:cNvSpPr>
                <a:spLocks noEditPoints="1"/>
              </p:cNvSpPr>
              <p:nvPr/>
            </p:nvSpPr>
            <p:spPr bwMode="auto">
              <a:xfrm>
                <a:off x="3441" y="582"/>
                <a:ext cx="1294" cy="2180"/>
              </a:xfrm>
              <a:custGeom>
                <a:avLst/>
                <a:gdLst>
                  <a:gd name="T0" fmla="*/ 631 w 1294"/>
                  <a:gd name="T1" fmla="*/ 993 h 2180"/>
                  <a:gd name="T2" fmla="*/ 631 w 1294"/>
                  <a:gd name="T3" fmla="*/ 993 h 2180"/>
                  <a:gd name="T4" fmla="*/ 931 w 1294"/>
                  <a:gd name="T5" fmla="*/ 993 h 2180"/>
                  <a:gd name="T6" fmla="*/ 931 w 1294"/>
                  <a:gd name="T7" fmla="*/ 1065 h 2180"/>
                  <a:gd name="T8" fmla="*/ 931 w 1294"/>
                  <a:gd name="T9" fmla="*/ 1143 h 2180"/>
                  <a:gd name="T10" fmla="*/ 931 w 1294"/>
                  <a:gd name="T11" fmla="*/ 1149 h 2180"/>
                  <a:gd name="T12" fmla="*/ 643 w 1294"/>
                  <a:gd name="T13" fmla="*/ 1149 h 2180"/>
                  <a:gd name="T14" fmla="*/ 354 w 1294"/>
                  <a:gd name="T15" fmla="*/ 1149 h 2180"/>
                  <a:gd name="T16" fmla="*/ 54 w 1294"/>
                  <a:gd name="T17" fmla="*/ 1149 h 2180"/>
                  <a:gd name="T18" fmla="*/ 54 w 1294"/>
                  <a:gd name="T19" fmla="*/ 1077 h 2180"/>
                  <a:gd name="T20" fmla="*/ 54 w 1294"/>
                  <a:gd name="T21" fmla="*/ 993 h 2180"/>
                  <a:gd name="T22" fmla="*/ 342 w 1294"/>
                  <a:gd name="T23" fmla="*/ 993 h 2180"/>
                  <a:gd name="T24" fmla="*/ 631 w 1294"/>
                  <a:gd name="T25" fmla="*/ 993 h 2180"/>
                  <a:gd name="T26" fmla="*/ 0 w 1294"/>
                  <a:gd name="T27" fmla="*/ 0 h 2180"/>
                  <a:gd name="T28" fmla="*/ 0 w 1294"/>
                  <a:gd name="T29" fmla="*/ 2180 h 2180"/>
                  <a:gd name="T30" fmla="*/ 1294 w 1294"/>
                  <a:gd name="T31" fmla="*/ 2180 h 2180"/>
                  <a:gd name="T32" fmla="*/ 1294 w 1294"/>
                  <a:gd name="T33" fmla="*/ 0 h 2180"/>
                  <a:gd name="T34" fmla="*/ 0 w 1294"/>
                  <a:gd name="T35"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4" h="2180">
                    <a:moveTo>
                      <a:pt x="631" y="993"/>
                    </a:moveTo>
                    <a:lnTo>
                      <a:pt x="631" y="993"/>
                    </a:lnTo>
                    <a:lnTo>
                      <a:pt x="931" y="993"/>
                    </a:lnTo>
                    <a:lnTo>
                      <a:pt x="931" y="1065"/>
                    </a:lnTo>
                    <a:lnTo>
                      <a:pt x="931" y="1143"/>
                    </a:lnTo>
                    <a:lnTo>
                      <a:pt x="931" y="1149"/>
                    </a:lnTo>
                    <a:lnTo>
                      <a:pt x="643" y="1149"/>
                    </a:lnTo>
                    <a:lnTo>
                      <a:pt x="354" y="1149"/>
                    </a:lnTo>
                    <a:lnTo>
                      <a:pt x="54" y="1149"/>
                    </a:lnTo>
                    <a:lnTo>
                      <a:pt x="54" y="1077"/>
                    </a:lnTo>
                    <a:lnTo>
                      <a:pt x="54" y="993"/>
                    </a:lnTo>
                    <a:lnTo>
                      <a:pt x="342" y="993"/>
                    </a:lnTo>
                    <a:lnTo>
                      <a:pt x="631" y="993"/>
                    </a:lnTo>
                    <a:moveTo>
                      <a:pt x="0" y="0"/>
                    </a:moveTo>
                    <a:lnTo>
                      <a:pt x="0" y="2180"/>
                    </a:lnTo>
                    <a:lnTo>
                      <a:pt x="1294" y="2180"/>
                    </a:lnTo>
                    <a:lnTo>
                      <a:pt x="129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2" name="Freeform 58">
                <a:extLst>
                  <a:ext uri="{FF2B5EF4-FFF2-40B4-BE49-F238E27FC236}">
                    <a16:creationId xmlns:a16="http://schemas.microsoft.com/office/drawing/2014/main" id="{5E0BBE38-5E70-44B6-8D1B-AB9740A20BF1}"/>
                  </a:ext>
                </a:extLst>
              </p:cNvPr>
              <p:cNvSpPr>
                <a:spLocks noEditPoints="1"/>
              </p:cNvSpPr>
              <p:nvPr/>
            </p:nvSpPr>
            <p:spPr bwMode="auto">
              <a:xfrm>
                <a:off x="3425" y="566"/>
                <a:ext cx="1326" cy="2212"/>
              </a:xfrm>
              <a:custGeom>
                <a:avLst/>
                <a:gdLst>
                  <a:gd name="T0" fmla="*/ 1318 w 1326"/>
                  <a:gd name="T1" fmla="*/ 2204 h 2212"/>
                  <a:gd name="T2" fmla="*/ 1318 w 1326"/>
                  <a:gd name="T3" fmla="*/ 2204 h 2212"/>
                  <a:gd name="T4" fmla="*/ 1318 w 1326"/>
                  <a:gd name="T5" fmla="*/ 2196 h 2212"/>
                  <a:gd name="T6" fmla="*/ 1318 w 1326"/>
                  <a:gd name="T7" fmla="*/ 2204 h 2212"/>
                  <a:gd name="T8" fmla="*/ 1326 w 1326"/>
                  <a:gd name="T9" fmla="*/ 2204 h 2212"/>
                  <a:gd name="T10" fmla="*/ 1318 w 1326"/>
                  <a:gd name="T11" fmla="*/ 2204 h 2212"/>
                  <a:gd name="T12" fmla="*/ 16 w 1326"/>
                  <a:gd name="T13" fmla="*/ 2196 h 2212"/>
                  <a:gd name="T14" fmla="*/ 16 w 1326"/>
                  <a:gd name="T15" fmla="*/ 16 h 2212"/>
                  <a:gd name="T16" fmla="*/ 1310 w 1326"/>
                  <a:gd name="T17" fmla="*/ 16 h 2212"/>
                  <a:gd name="T18" fmla="*/ 1310 w 1326"/>
                  <a:gd name="T19" fmla="*/ 2196 h 2212"/>
                  <a:gd name="T20" fmla="*/ 16 w 1326"/>
                  <a:gd name="T21" fmla="*/ 2196 h 2212"/>
                  <a:gd name="T22" fmla="*/ 1326 w 1326"/>
                  <a:gd name="T23" fmla="*/ 0 h 2212"/>
                  <a:gd name="T24" fmla="*/ 0 w 1326"/>
                  <a:gd name="T25" fmla="*/ 0 h 2212"/>
                  <a:gd name="T26" fmla="*/ 0 w 1326"/>
                  <a:gd name="T27" fmla="*/ 2212 h 2212"/>
                  <a:gd name="T28" fmla="*/ 1326 w 1326"/>
                  <a:gd name="T29" fmla="*/ 2212 h 2212"/>
                  <a:gd name="T30" fmla="*/ 1326 w 1326"/>
                  <a:gd name="T31" fmla="*/ 2204 h 2212"/>
                  <a:gd name="T32" fmla="*/ 1326 w 1326"/>
                  <a:gd name="T33" fmla="*/ 0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6" h="2212">
                    <a:moveTo>
                      <a:pt x="1318" y="2204"/>
                    </a:moveTo>
                    <a:lnTo>
                      <a:pt x="1318" y="2204"/>
                    </a:lnTo>
                    <a:lnTo>
                      <a:pt x="1318" y="2196"/>
                    </a:lnTo>
                    <a:lnTo>
                      <a:pt x="1318" y="2204"/>
                    </a:lnTo>
                    <a:lnTo>
                      <a:pt x="1326" y="2204"/>
                    </a:lnTo>
                    <a:lnTo>
                      <a:pt x="1318" y="2204"/>
                    </a:lnTo>
                    <a:close/>
                    <a:moveTo>
                      <a:pt x="16" y="2196"/>
                    </a:moveTo>
                    <a:lnTo>
                      <a:pt x="16" y="16"/>
                    </a:lnTo>
                    <a:lnTo>
                      <a:pt x="1310" y="16"/>
                    </a:lnTo>
                    <a:lnTo>
                      <a:pt x="1310" y="2196"/>
                    </a:lnTo>
                    <a:lnTo>
                      <a:pt x="16" y="2196"/>
                    </a:lnTo>
                    <a:close/>
                    <a:moveTo>
                      <a:pt x="1326" y="0"/>
                    </a:moveTo>
                    <a:lnTo>
                      <a:pt x="0" y="0"/>
                    </a:lnTo>
                    <a:lnTo>
                      <a:pt x="0" y="2212"/>
                    </a:lnTo>
                    <a:lnTo>
                      <a:pt x="1326" y="2212"/>
                    </a:lnTo>
                    <a:lnTo>
                      <a:pt x="1326" y="2204"/>
                    </a:lnTo>
                    <a:lnTo>
                      <a:pt x="1326" y="0"/>
                    </a:lnTo>
                    <a:close/>
                  </a:path>
                </a:pathLst>
              </a:custGeom>
              <a:solidFill>
                <a:srgbClr val="709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3" name="Freeform 59">
                <a:extLst>
                  <a:ext uri="{FF2B5EF4-FFF2-40B4-BE49-F238E27FC236}">
                    <a16:creationId xmlns:a16="http://schemas.microsoft.com/office/drawing/2014/main" id="{605097E9-7838-4D00-9A04-F4C2D8959DFF}"/>
                  </a:ext>
                </a:extLst>
              </p:cNvPr>
              <p:cNvSpPr>
                <a:spLocks noEditPoints="1"/>
              </p:cNvSpPr>
              <p:nvPr/>
            </p:nvSpPr>
            <p:spPr bwMode="auto">
              <a:xfrm>
                <a:off x="3425" y="566"/>
                <a:ext cx="1326" cy="2212"/>
              </a:xfrm>
              <a:custGeom>
                <a:avLst/>
                <a:gdLst>
                  <a:gd name="T0" fmla="*/ 1318 w 1326"/>
                  <a:gd name="T1" fmla="*/ 2204 h 2212"/>
                  <a:gd name="T2" fmla="*/ 1318 w 1326"/>
                  <a:gd name="T3" fmla="*/ 2204 h 2212"/>
                  <a:gd name="T4" fmla="*/ 1318 w 1326"/>
                  <a:gd name="T5" fmla="*/ 2196 h 2212"/>
                  <a:gd name="T6" fmla="*/ 1318 w 1326"/>
                  <a:gd name="T7" fmla="*/ 2204 h 2212"/>
                  <a:gd name="T8" fmla="*/ 1326 w 1326"/>
                  <a:gd name="T9" fmla="*/ 2204 h 2212"/>
                  <a:gd name="T10" fmla="*/ 1318 w 1326"/>
                  <a:gd name="T11" fmla="*/ 2204 h 2212"/>
                  <a:gd name="T12" fmla="*/ 16 w 1326"/>
                  <a:gd name="T13" fmla="*/ 2196 h 2212"/>
                  <a:gd name="T14" fmla="*/ 16 w 1326"/>
                  <a:gd name="T15" fmla="*/ 16 h 2212"/>
                  <a:gd name="T16" fmla="*/ 1310 w 1326"/>
                  <a:gd name="T17" fmla="*/ 16 h 2212"/>
                  <a:gd name="T18" fmla="*/ 1310 w 1326"/>
                  <a:gd name="T19" fmla="*/ 2196 h 2212"/>
                  <a:gd name="T20" fmla="*/ 16 w 1326"/>
                  <a:gd name="T21" fmla="*/ 2196 h 2212"/>
                  <a:gd name="T22" fmla="*/ 1326 w 1326"/>
                  <a:gd name="T23" fmla="*/ 0 h 2212"/>
                  <a:gd name="T24" fmla="*/ 0 w 1326"/>
                  <a:gd name="T25" fmla="*/ 0 h 2212"/>
                  <a:gd name="T26" fmla="*/ 0 w 1326"/>
                  <a:gd name="T27" fmla="*/ 2212 h 2212"/>
                  <a:gd name="T28" fmla="*/ 1326 w 1326"/>
                  <a:gd name="T29" fmla="*/ 2212 h 2212"/>
                  <a:gd name="T30" fmla="*/ 1326 w 1326"/>
                  <a:gd name="T31" fmla="*/ 2204 h 2212"/>
                  <a:gd name="T32" fmla="*/ 1326 w 1326"/>
                  <a:gd name="T33" fmla="*/ 0 h 2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6" h="2212">
                    <a:moveTo>
                      <a:pt x="1318" y="2204"/>
                    </a:moveTo>
                    <a:lnTo>
                      <a:pt x="1318" y="2204"/>
                    </a:lnTo>
                    <a:lnTo>
                      <a:pt x="1318" y="2196"/>
                    </a:lnTo>
                    <a:lnTo>
                      <a:pt x="1318" y="2204"/>
                    </a:lnTo>
                    <a:lnTo>
                      <a:pt x="1326" y="2204"/>
                    </a:lnTo>
                    <a:lnTo>
                      <a:pt x="1318" y="2204"/>
                    </a:lnTo>
                    <a:moveTo>
                      <a:pt x="16" y="2196"/>
                    </a:moveTo>
                    <a:lnTo>
                      <a:pt x="16" y="16"/>
                    </a:lnTo>
                    <a:lnTo>
                      <a:pt x="1310" y="16"/>
                    </a:lnTo>
                    <a:lnTo>
                      <a:pt x="1310" y="2196"/>
                    </a:lnTo>
                    <a:lnTo>
                      <a:pt x="16" y="2196"/>
                    </a:lnTo>
                    <a:moveTo>
                      <a:pt x="1326" y="0"/>
                    </a:moveTo>
                    <a:lnTo>
                      <a:pt x="0" y="0"/>
                    </a:lnTo>
                    <a:lnTo>
                      <a:pt x="0" y="2212"/>
                    </a:lnTo>
                    <a:lnTo>
                      <a:pt x="1326" y="2212"/>
                    </a:lnTo>
                    <a:lnTo>
                      <a:pt x="1326" y="2204"/>
                    </a:lnTo>
                    <a:lnTo>
                      <a:pt x="13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4" name="Rectangle 60">
                <a:extLst>
                  <a:ext uri="{FF2B5EF4-FFF2-40B4-BE49-F238E27FC236}">
                    <a16:creationId xmlns:a16="http://schemas.microsoft.com/office/drawing/2014/main" id="{F68C67E0-3BB5-4A08-AFFE-C8F2505E311A}"/>
                  </a:ext>
                </a:extLst>
              </p:cNvPr>
              <p:cNvSpPr>
                <a:spLocks noChangeArrowheads="1"/>
              </p:cNvSpPr>
              <p:nvPr/>
            </p:nvSpPr>
            <p:spPr bwMode="auto">
              <a:xfrm>
                <a:off x="1758" y="1485"/>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P</a:t>
                </a:r>
                <a:endParaRPr lang="en-US" altLang="en-US" sz="2400">
                  <a:solidFill>
                    <a:prstClr val="white"/>
                  </a:solidFill>
                  <a:ea typeface="ＭＳ Ｐゴシック" pitchFamily="-1" charset="-128"/>
                </a:endParaRPr>
              </a:p>
            </p:txBody>
          </p:sp>
          <p:sp>
            <p:nvSpPr>
              <p:cNvPr id="235" name="Rectangle 61">
                <a:extLst>
                  <a:ext uri="{FF2B5EF4-FFF2-40B4-BE49-F238E27FC236}">
                    <a16:creationId xmlns:a16="http://schemas.microsoft.com/office/drawing/2014/main" id="{CF02407E-BF51-4F5B-B1D1-C189D30CC51E}"/>
                  </a:ext>
                </a:extLst>
              </p:cNvPr>
              <p:cNvSpPr>
                <a:spLocks noChangeArrowheads="1"/>
              </p:cNvSpPr>
              <p:nvPr/>
            </p:nvSpPr>
            <p:spPr bwMode="auto">
              <a:xfrm>
                <a:off x="1802" y="1485"/>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36" name="Rectangle 62">
                <a:extLst>
                  <a:ext uri="{FF2B5EF4-FFF2-40B4-BE49-F238E27FC236}">
                    <a16:creationId xmlns:a16="http://schemas.microsoft.com/office/drawing/2014/main" id="{FD7B5DC5-67ED-41C1-B14E-040A2410242B}"/>
                  </a:ext>
                </a:extLst>
              </p:cNvPr>
              <p:cNvSpPr>
                <a:spLocks noChangeArrowheads="1"/>
              </p:cNvSpPr>
              <p:nvPr/>
            </p:nvSpPr>
            <p:spPr bwMode="auto">
              <a:xfrm>
                <a:off x="1830" y="1485"/>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o</a:t>
                </a:r>
                <a:endParaRPr lang="en-US" altLang="en-US" sz="2400">
                  <a:solidFill>
                    <a:prstClr val="white"/>
                  </a:solidFill>
                  <a:ea typeface="ＭＳ Ｐゴシック" pitchFamily="-1" charset="-128"/>
                </a:endParaRPr>
              </a:p>
            </p:txBody>
          </p:sp>
          <p:sp>
            <p:nvSpPr>
              <p:cNvPr id="237" name="Rectangle 63">
                <a:extLst>
                  <a:ext uri="{FF2B5EF4-FFF2-40B4-BE49-F238E27FC236}">
                    <a16:creationId xmlns:a16="http://schemas.microsoft.com/office/drawing/2014/main" id="{2BC7851B-4834-4E51-83CD-BC4219C63272}"/>
                  </a:ext>
                </a:extLst>
              </p:cNvPr>
              <p:cNvSpPr>
                <a:spLocks noChangeArrowheads="1"/>
              </p:cNvSpPr>
              <p:nvPr/>
            </p:nvSpPr>
            <p:spPr bwMode="auto">
              <a:xfrm>
                <a:off x="1873" y="1485"/>
                <a:ext cx="3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g</a:t>
                </a:r>
                <a:endParaRPr lang="en-US" altLang="en-US" sz="2400">
                  <a:solidFill>
                    <a:prstClr val="white"/>
                  </a:solidFill>
                  <a:ea typeface="ＭＳ Ｐゴシック" pitchFamily="-1" charset="-128"/>
                </a:endParaRPr>
              </a:p>
            </p:txBody>
          </p:sp>
          <p:sp>
            <p:nvSpPr>
              <p:cNvPr id="238" name="Rectangle 64">
                <a:extLst>
                  <a:ext uri="{FF2B5EF4-FFF2-40B4-BE49-F238E27FC236}">
                    <a16:creationId xmlns:a16="http://schemas.microsoft.com/office/drawing/2014/main" id="{94EFC681-A87E-4895-B335-78316AC0FA32}"/>
                  </a:ext>
                </a:extLst>
              </p:cNvPr>
              <p:cNvSpPr>
                <a:spLocks noChangeArrowheads="1"/>
              </p:cNvSpPr>
              <p:nvPr/>
            </p:nvSpPr>
            <p:spPr bwMode="auto">
              <a:xfrm>
                <a:off x="1919" y="1485"/>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39" name="Rectangle 65">
                <a:extLst>
                  <a:ext uri="{FF2B5EF4-FFF2-40B4-BE49-F238E27FC236}">
                    <a16:creationId xmlns:a16="http://schemas.microsoft.com/office/drawing/2014/main" id="{26E02D9B-3863-4173-9330-38196AE2D387}"/>
                  </a:ext>
                </a:extLst>
              </p:cNvPr>
              <p:cNvSpPr>
                <a:spLocks noChangeArrowheads="1"/>
              </p:cNvSpPr>
              <p:nvPr/>
            </p:nvSpPr>
            <p:spPr bwMode="auto">
              <a:xfrm>
                <a:off x="1947" y="1485"/>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000000"/>
                    </a:solidFill>
                    <a:latin typeface="VAGRundschriftD" panose="00000500000000000000" charset="0"/>
                    <a:ea typeface="ＭＳ Ｐゴシック" pitchFamily="-1" charset="-128"/>
                  </a:rPr>
                  <a:t>am</a:t>
                </a:r>
                <a:endParaRPr lang="en-US" altLang="en-US" sz="2400" dirty="0">
                  <a:solidFill>
                    <a:prstClr val="white"/>
                  </a:solidFill>
                  <a:ea typeface="ＭＳ Ｐゴシック" pitchFamily="-1" charset="-128"/>
                </a:endParaRPr>
              </a:p>
            </p:txBody>
          </p:sp>
          <p:sp>
            <p:nvSpPr>
              <p:cNvPr id="240" name="Rectangle 66">
                <a:extLst>
                  <a:ext uri="{FF2B5EF4-FFF2-40B4-BE49-F238E27FC236}">
                    <a16:creationId xmlns:a16="http://schemas.microsoft.com/office/drawing/2014/main" id="{DB509551-D89B-493D-B80D-182597D47ED2}"/>
                  </a:ext>
                </a:extLst>
              </p:cNvPr>
              <p:cNvSpPr>
                <a:spLocks noChangeArrowheads="1"/>
              </p:cNvSpPr>
              <p:nvPr/>
            </p:nvSpPr>
            <p:spPr bwMode="auto">
              <a:xfrm>
                <a:off x="2077" y="1485"/>
                <a:ext cx="4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000000"/>
                    </a:solidFill>
                    <a:latin typeface="VAGRundschriftD" panose="00000500000000000000" charset="0"/>
                    <a:ea typeface="ＭＳ Ｐゴシック" pitchFamily="-1" charset="-128"/>
                  </a:rPr>
                  <a:t>C</a:t>
                </a:r>
                <a:endParaRPr lang="en-US" altLang="en-US" sz="2400" dirty="0">
                  <a:solidFill>
                    <a:prstClr val="white"/>
                  </a:solidFill>
                  <a:ea typeface="ＭＳ Ｐゴシック" pitchFamily="-1" charset="-128"/>
                </a:endParaRPr>
              </a:p>
            </p:txBody>
          </p:sp>
          <p:sp>
            <p:nvSpPr>
              <p:cNvPr id="241" name="Rectangle 67">
                <a:extLst>
                  <a:ext uri="{FF2B5EF4-FFF2-40B4-BE49-F238E27FC236}">
                    <a16:creationId xmlns:a16="http://schemas.microsoft.com/office/drawing/2014/main" id="{EC2B781C-ECC7-4C42-A3CD-C0523FC0D118}"/>
                  </a:ext>
                </a:extLst>
              </p:cNvPr>
              <p:cNvSpPr>
                <a:spLocks noChangeArrowheads="1"/>
              </p:cNvSpPr>
              <p:nvPr/>
            </p:nvSpPr>
            <p:spPr bwMode="auto">
              <a:xfrm>
                <a:off x="2123" y="1485"/>
                <a:ext cx="1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oun</a:t>
                </a:r>
                <a:endParaRPr lang="en-US" altLang="en-US" sz="2400">
                  <a:solidFill>
                    <a:prstClr val="white"/>
                  </a:solidFill>
                  <a:ea typeface="ＭＳ Ｐゴシック" pitchFamily="-1" charset="-128"/>
                </a:endParaRPr>
              </a:p>
            </p:txBody>
          </p:sp>
          <p:sp>
            <p:nvSpPr>
              <p:cNvPr id="242" name="Rectangle 68">
                <a:extLst>
                  <a:ext uri="{FF2B5EF4-FFF2-40B4-BE49-F238E27FC236}">
                    <a16:creationId xmlns:a16="http://schemas.microsoft.com/office/drawing/2014/main" id="{997FE240-6228-4FB9-AF1B-4C3DBC2D3B35}"/>
                  </a:ext>
                </a:extLst>
              </p:cNvPr>
              <p:cNvSpPr>
                <a:spLocks noChangeArrowheads="1"/>
              </p:cNvSpPr>
              <p:nvPr/>
            </p:nvSpPr>
            <p:spPr bwMode="auto">
              <a:xfrm>
                <a:off x="2251" y="148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43" name="Rectangle 69">
                <a:extLst>
                  <a:ext uri="{FF2B5EF4-FFF2-40B4-BE49-F238E27FC236}">
                    <a16:creationId xmlns:a16="http://schemas.microsoft.com/office/drawing/2014/main" id="{90B495D7-9427-4B18-84C2-B5BE7AC9D109}"/>
                  </a:ext>
                </a:extLst>
              </p:cNvPr>
              <p:cNvSpPr>
                <a:spLocks noChangeArrowheads="1"/>
              </p:cNvSpPr>
              <p:nvPr/>
            </p:nvSpPr>
            <p:spPr bwMode="auto">
              <a:xfrm>
                <a:off x="2279" y="1485"/>
                <a:ext cx="22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000000"/>
                    </a:solidFill>
                    <a:latin typeface="VAGRundschriftD" panose="00000500000000000000" charset="0"/>
                    <a:ea typeface="ＭＳ Ｐゴシック" pitchFamily="-1" charset="-128"/>
                  </a:rPr>
                  <a:t>er (PC)</a:t>
                </a:r>
                <a:endParaRPr lang="en-US" altLang="en-US" sz="2400" dirty="0">
                  <a:solidFill>
                    <a:prstClr val="white"/>
                  </a:solidFill>
                  <a:ea typeface="ＭＳ Ｐゴシック" pitchFamily="-1" charset="-128"/>
                </a:endParaRPr>
              </a:p>
            </p:txBody>
          </p:sp>
          <p:sp>
            <p:nvSpPr>
              <p:cNvPr id="244" name="Rectangle 70">
                <a:extLst>
                  <a:ext uri="{FF2B5EF4-FFF2-40B4-BE49-F238E27FC236}">
                    <a16:creationId xmlns:a16="http://schemas.microsoft.com/office/drawing/2014/main" id="{1F1029E4-07BC-4883-A4ED-3A703C57E243}"/>
                  </a:ext>
                </a:extLst>
              </p:cNvPr>
              <p:cNvSpPr>
                <a:spLocks noChangeArrowheads="1"/>
              </p:cNvSpPr>
              <p:nvPr/>
            </p:nvSpPr>
            <p:spPr bwMode="auto">
              <a:xfrm>
                <a:off x="1760" y="1773"/>
                <a:ext cx="399" cy="56"/>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5" name="Rectangle 71">
                <a:extLst>
                  <a:ext uri="{FF2B5EF4-FFF2-40B4-BE49-F238E27FC236}">
                    <a16:creationId xmlns:a16="http://schemas.microsoft.com/office/drawing/2014/main" id="{F77D3343-1D1B-4EDC-9B26-13C6FFA4FC1D}"/>
                  </a:ext>
                </a:extLst>
              </p:cNvPr>
              <p:cNvSpPr>
                <a:spLocks noChangeArrowheads="1"/>
              </p:cNvSpPr>
              <p:nvPr/>
            </p:nvSpPr>
            <p:spPr bwMode="auto">
              <a:xfrm>
                <a:off x="1760" y="1773"/>
                <a:ext cx="399"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6" name="Rectangle 72">
                <a:extLst>
                  <a:ext uri="{FF2B5EF4-FFF2-40B4-BE49-F238E27FC236}">
                    <a16:creationId xmlns:a16="http://schemas.microsoft.com/office/drawing/2014/main" id="{6CBCF4F3-20FB-4548-B672-99C944C316AE}"/>
                  </a:ext>
                </a:extLst>
              </p:cNvPr>
              <p:cNvSpPr>
                <a:spLocks noChangeArrowheads="1"/>
              </p:cNvSpPr>
              <p:nvPr/>
            </p:nvSpPr>
            <p:spPr bwMode="auto">
              <a:xfrm>
                <a:off x="1760" y="1842"/>
                <a:ext cx="399" cy="4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7" name="Rectangle 73">
                <a:extLst>
                  <a:ext uri="{FF2B5EF4-FFF2-40B4-BE49-F238E27FC236}">
                    <a16:creationId xmlns:a16="http://schemas.microsoft.com/office/drawing/2014/main" id="{37B75A7F-4D0D-4762-8209-D4ABB3592053}"/>
                  </a:ext>
                </a:extLst>
              </p:cNvPr>
              <p:cNvSpPr>
                <a:spLocks noChangeArrowheads="1"/>
              </p:cNvSpPr>
              <p:nvPr/>
            </p:nvSpPr>
            <p:spPr bwMode="auto">
              <a:xfrm>
                <a:off x="1760" y="1842"/>
                <a:ext cx="399"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8" name="Rectangle 74">
                <a:extLst>
                  <a:ext uri="{FF2B5EF4-FFF2-40B4-BE49-F238E27FC236}">
                    <a16:creationId xmlns:a16="http://schemas.microsoft.com/office/drawing/2014/main" id="{97969A7D-F3A9-40C6-AF5D-739AE6BB97D9}"/>
                  </a:ext>
                </a:extLst>
              </p:cNvPr>
              <p:cNvSpPr>
                <a:spLocks noChangeArrowheads="1"/>
              </p:cNvSpPr>
              <p:nvPr/>
            </p:nvSpPr>
            <p:spPr bwMode="auto">
              <a:xfrm>
                <a:off x="1760" y="1829"/>
                <a:ext cx="399" cy="13"/>
              </a:xfrm>
              <a:prstGeom prst="rect">
                <a:avLst/>
              </a:prstGeom>
              <a:solidFill>
                <a:srgbClr val="BDB9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9" name="Rectangle 75">
                <a:extLst>
                  <a:ext uri="{FF2B5EF4-FFF2-40B4-BE49-F238E27FC236}">
                    <a16:creationId xmlns:a16="http://schemas.microsoft.com/office/drawing/2014/main" id="{50FC463D-3F56-467D-9379-9A657012ECA4}"/>
                  </a:ext>
                </a:extLst>
              </p:cNvPr>
              <p:cNvSpPr>
                <a:spLocks noChangeArrowheads="1"/>
              </p:cNvSpPr>
              <p:nvPr/>
            </p:nvSpPr>
            <p:spPr bwMode="auto">
              <a:xfrm>
                <a:off x="1760" y="1829"/>
                <a:ext cx="399"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50" name="Rectangle 76">
                <a:extLst>
                  <a:ext uri="{FF2B5EF4-FFF2-40B4-BE49-F238E27FC236}">
                    <a16:creationId xmlns:a16="http://schemas.microsoft.com/office/drawing/2014/main" id="{A6570D0B-8317-48A7-8EEF-4FDD965FC502}"/>
                  </a:ext>
                </a:extLst>
              </p:cNvPr>
              <p:cNvSpPr>
                <a:spLocks noChangeArrowheads="1"/>
              </p:cNvSpPr>
              <p:nvPr/>
            </p:nvSpPr>
            <p:spPr bwMode="auto">
              <a:xfrm>
                <a:off x="1782" y="1774"/>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51" name="Rectangle 77">
                <a:extLst>
                  <a:ext uri="{FF2B5EF4-FFF2-40B4-BE49-F238E27FC236}">
                    <a16:creationId xmlns:a16="http://schemas.microsoft.com/office/drawing/2014/main" id="{FEDC3324-3B9B-4745-A033-BE6D2B0382B8}"/>
                  </a:ext>
                </a:extLst>
              </p:cNvPr>
              <p:cNvSpPr>
                <a:spLocks noChangeArrowheads="1"/>
              </p:cNvSpPr>
              <p:nvPr/>
            </p:nvSpPr>
            <p:spPr bwMode="auto">
              <a:xfrm>
                <a:off x="1828" y="1774"/>
                <a:ext cx="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egi</a:t>
                </a:r>
                <a:endParaRPr lang="en-US" altLang="en-US" sz="2400">
                  <a:solidFill>
                    <a:prstClr val="white"/>
                  </a:solidFill>
                  <a:ea typeface="ＭＳ Ｐゴシック" pitchFamily="-1" charset="-128"/>
                </a:endParaRPr>
              </a:p>
            </p:txBody>
          </p:sp>
          <p:sp>
            <p:nvSpPr>
              <p:cNvPr id="252" name="Rectangle 78">
                <a:extLst>
                  <a:ext uri="{FF2B5EF4-FFF2-40B4-BE49-F238E27FC236}">
                    <a16:creationId xmlns:a16="http://schemas.microsoft.com/office/drawing/2014/main" id="{06FCB878-ADB9-4590-9D26-01152ECBC4B1}"/>
                  </a:ext>
                </a:extLst>
              </p:cNvPr>
              <p:cNvSpPr>
                <a:spLocks noChangeArrowheads="1"/>
              </p:cNvSpPr>
              <p:nvPr/>
            </p:nvSpPr>
            <p:spPr bwMode="auto">
              <a:xfrm>
                <a:off x="1935" y="1774"/>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253" name="Rectangle 79">
                <a:extLst>
                  <a:ext uri="{FF2B5EF4-FFF2-40B4-BE49-F238E27FC236}">
                    <a16:creationId xmlns:a16="http://schemas.microsoft.com/office/drawing/2014/main" id="{D45499EE-D4C1-4134-9E73-C59D53F5621C}"/>
                  </a:ext>
                </a:extLst>
              </p:cNvPr>
              <p:cNvSpPr>
                <a:spLocks noChangeArrowheads="1"/>
              </p:cNvSpPr>
              <p:nvPr/>
            </p:nvSpPr>
            <p:spPr bwMode="auto">
              <a:xfrm>
                <a:off x="1969" y="1774"/>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54" name="Rectangle 80">
                <a:extLst>
                  <a:ext uri="{FF2B5EF4-FFF2-40B4-BE49-F238E27FC236}">
                    <a16:creationId xmlns:a16="http://schemas.microsoft.com/office/drawing/2014/main" id="{906E6DBB-0B3F-4688-9C48-AF87A62D3B59}"/>
                  </a:ext>
                </a:extLst>
              </p:cNvPr>
              <p:cNvSpPr>
                <a:spLocks noChangeArrowheads="1"/>
              </p:cNvSpPr>
              <p:nvPr/>
            </p:nvSpPr>
            <p:spPr bwMode="auto">
              <a:xfrm>
                <a:off x="1997" y="1774"/>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255" name="Rectangle 81">
                <a:extLst>
                  <a:ext uri="{FF2B5EF4-FFF2-40B4-BE49-F238E27FC236}">
                    <a16:creationId xmlns:a16="http://schemas.microsoft.com/office/drawing/2014/main" id="{FE172D48-4578-437F-9DCB-6509C69B76E5}"/>
                  </a:ext>
                </a:extLst>
              </p:cNvPr>
              <p:cNvSpPr>
                <a:spLocks noChangeArrowheads="1"/>
              </p:cNvSpPr>
              <p:nvPr/>
            </p:nvSpPr>
            <p:spPr bwMode="auto">
              <a:xfrm>
                <a:off x="2039" y="1774"/>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56" name="Rectangle 82">
                <a:extLst>
                  <a:ext uri="{FF2B5EF4-FFF2-40B4-BE49-F238E27FC236}">
                    <a16:creationId xmlns:a16="http://schemas.microsoft.com/office/drawing/2014/main" id="{17E81A48-A63C-4620-BB50-4CEA133924B5}"/>
                  </a:ext>
                </a:extLst>
              </p:cNvPr>
              <p:cNvSpPr>
                <a:spLocks noChangeArrowheads="1"/>
              </p:cNvSpPr>
              <p:nvPr/>
            </p:nvSpPr>
            <p:spPr bwMode="auto">
              <a:xfrm>
                <a:off x="2067" y="1774"/>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257" name="Rectangle 83">
                <a:extLst>
                  <a:ext uri="{FF2B5EF4-FFF2-40B4-BE49-F238E27FC236}">
                    <a16:creationId xmlns:a16="http://schemas.microsoft.com/office/drawing/2014/main" id="{2D13E954-3373-4FCA-95D2-E13FF07A947B}"/>
                  </a:ext>
                </a:extLst>
              </p:cNvPr>
              <p:cNvSpPr>
                <a:spLocks noChangeArrowheads="1"/>
              </p:cNvSpPr>
              <p:nvPr/>
            </p:nvSpPr>
            <p:spPr bwMode="auto">
              <a:xfrm>
                <a:off x="1951" y="2425"/>
                <a:ext cx="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258" name="Rectangle 84">
                <a:extLst>
                  <a:ext uri="{FF2B5EF4-FFF2-40B4-BE49-F238E27FC236}">
                    <a16:creationId xmlns:a16="http://schemas.microsoft.com/office/drawing/2014/main" id="{BCE08A7F-7846-45D0-81B5-EEF3A32B5F0A}"/>
                  </a:ext>
                </a:extLst>
              </p:cNvPr>
              <p:cNvSpPr>
                <a:spLocks noChangeArrowheads="1"/>
              </p:cNvSpPr>
              <p:nvPr/>
            </p:nvSpPr>
            <p:spPr bwMode="auto">
              <a:xfrm>
                <a:off x="2001" y="2425"/>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59" name="Rectangle 85">
                <a:extLst>
                  <a:ext uri="{FF2B5EF4-FFF2-40B4-BE49-F238E27FC236}">
                    <a16:creationId xmlns:a16="http://schemas.microsoft.com/office/drawing/2014/main" id="{A9CBAEA7-60D5-4B70-95C4-46B5CF3E4154}"/>
                  </a:ext>
                </a:extLst>
              </p:cNvPr>
              <p:cNvSpPr>
                <a:spLocks noChangeArrowheads="1"/>
              </p:cNvSpPr>
              <p:nvPr/>
            </p:nvSpPr>
            <p:spPr bwMode="auto">
              <a:xfrm>
                <a:off x="2029" y="2425"/>
                <a:ext cx="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i</a:t>
                </a:r>
                <a:endParaRPr lang="en-US" altLang="en-US" sz="2400">
                  <a:solidFill>
                    <a:prstClr val="white"/>
                  </a:solidFill>
                  <a:ea typeface="ＭＳ Ｐゴシック" pitchFamily="-1" charset="-128"/>
                </a:endParaRPr>
              </a:p>
            </p:txBody>
          </p:sp>
          <p:sp>
            <p:nvSpPr>
              <p:cNvPr id="260" name="Rectangle 86">
                <a:extLst>
                  <a:ext uri="{FF2B5EF4-FFF2-40B4-BE49-F238E27FC236}">
                    <a16:creationId xmlns:a16="http://schemas.microsoft.com/office/drawing/2014/main" id="{F5929C7D-7289-41B9-ABB9-B56EF36028B3}"/>
                  </a:ext>
                </a:extLst>
              </p:cNvPr>
              <p:cNvSpPr>
                <a:spLocks noChangeArrowheads="1"/>
              </p:cNvSpPr>
              <p:nvPr/>
            </p:nvSpPr>
            <p:spPr bwMode="auto">
              <a:xfrm>
                <a:off x="2049" y="242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61" name="Rectangle 87">
                <a:extLst>
                  <a:ext uri="{FF2B5EF4-FFF2-40B4-BE49-F238E27FC236}">
                    <a16:creationId xmlns:a16="http://schemas.microsoft.com/office/drawing/2014/main" id="{00C52B42-7115-430C-A15B-A4AE39490455}"/>
                  </a:ext>
                </a:extLst>
              </p:cNvPr>
              <p:cNvSpPr>
                <a:spLocks noChangeArrowheads="1"/>
              </p:cNvSpPr>
              <p:nvPr/>
            </p:nvSpPr>
            <p:spPr bwMode="auto">
              <a:xfrm>
                <a:off x="2077" y="2425"/>
                <a:ext cx="10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hm</a:t>
                </a:r>
                <a:endParaRPr lang="en-US" altLang="en-US" sz="2400">
                  <a:solidFill>
                    <a:prstClr val="white"/>
                  </a:solidFill>
                  <a:ea typeface="ＭＳ Ｐゴシック" pitchFamily="-1" charset="-128"/>
                </a:endParaRPr>
              </a:p>
            </p:txBody>
          </p:sp>
          <p:sp>
            <p:nvSpPr>
              <p:cNvPr id="262" name="Rectangle 88">
                <a:extLst>
                  <a:ext uri="{FF2B5EF4-FFF2-40B4-BE49-F238E27FC236}">
                    <a16:creationId xmlns:a16="http://schemas.microsoft.com/office/drawing/2014/main" id="{62045720-5185-43DE-97D1-09A688FDDA68}"/>
                  </a:ext>
                </a:extLst>
              </p:cNvPr>
              <p:cNvSpPr>
                <a:spLocks noChangeArrowheads="1"/>
              </p:cNvSpPr>
              <p:nvPr/>
            </p:nvSpPr>
            <p:spPr bwMode="auto">
              <a:xfrm>
                <a:off x="2187" y="2425"/>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263" name="Rectangle 89">
                <a:extLst>
                  <a:ext uri="{FF2B5EF4-FFF2-40B4-BE49-F238E27FC236}">
                    <a16:creationId xmlns:a16="http://schemas.microsoft.com/office/drawing/2014/main" id="{62E88A93-76A3-4088-9F03-6F12B69F4EB4}"/>
                  </a:ext>
                </a:extLst>
              </p:cNvPr>
              <p:cNvSpPr>
                <a:spLocks noChangeArrowheads="1"/>
              </p:cNvSpPr>
              <p:nvPr/>
            </p:nvSpPr>
            <p:spPr bwMode="auto">
              <a:xfrm>
                <a:off x="2229" y="242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264" name="Rectangle 90">
                <a:extLst>
                  <a:ext uri="{FF2B5EF4-FFF2-40B4-BE49-F238E27FC236}">
                    <a16:creationId xmlns:a16="http://schemas.microsoft.com/office/drawing/2014/main" id="{C5E582D6-D0C4-459A-9A81-CA39B7A16F2A}"/>
                  </a:ext>
                </a:extLst>
              </p:cNvPr>
              <p:cNvSpPr>
                <a:spLocks noChangeArrowheads="1"/>
              </p:cNvSpPr>
              <p:nvPr/>
            </p:nvSpPr>
            <p:spPr bwMode="auto">
              <a:xfrm>
                <a:off x="2257" y="2425"/>
                <a:ext cx="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i</a:t>
                </a:r>
                <a:endParaRPr lang="en-US" altLang="en-US" sz="2400">
                  <a:solidFill>
                    <a:prstClr val="white"/>
                  </a:solidFill>
                  <a:ea typeface="ＭＳ Ｐゴシック" pitchFamily="-1" charset="-128"/>
                </a:endParaRPr>
              </a:p>
            </p:txBody>
          </p:sp>
          <p:sp>
            <p:nvSpPr>
              <p:cNvPr id="265" name="Rectangle 91">
                <a:extLst>
                  <a:ext uri="{FF2B5EF4-FFF2-40B4-BE49-F238E27FC236}">
                    <a16:creationId xmlns:a16="http://schemas.microsoft.com/office/drawing/2014/main" id="{353166A5-8E3A-4360-8F0A-9848B4EE763C}"/>
                  </a:ext>
                </a:extLst>
              </p:cNvPr>
              <p:cNvSpPr>
                <a:spLocks noChangeArrowheads="1"/>
              </p:cNvSpPr>
              <p:nvPr/>
            </p:nvSpPr>
            <p:spPr bwMode="auto">
              <a:xfrm>
                <a:off x="2277" y="2425"/>
                <a:ext cx="3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c</a:t>
                </a:r>
                <a:endParaRPr lang="en-US" altLang="en-US" sz="2400">
                  <a:solidFill>
                    <a:prstClr val="white"/>
                  </a:solidFill>
                  <a:ea typeface="ＭＳ Ｐゴシック" pitchFamily="-1" charset="-128"/>
                </a:endParaRPr>
              </a:p>
            </p:txBody>
          </p:sp>
          <p:sp>
            <p:nvSpPr>
              <p:cNvPr id="266" name="Rectangle 92">
                <a:extLst>
                  <a:ext uri="{FF2B5EF4-FFF2-40B4-BE49-F238E27FC236}">
                    <a16:creationId xmlns:a16="http://schemas.microsoft.com/office/drawing/2014/main" id="{D882B7E2-7035-4348-BC03-D9BBCE155647}"/>
                  </a:ext>
                </a:extLst>
              </p:cNvPr>
              <p:cNvSpPr>
                <a:spLocks noChangeArrowheads="1"/>
              </p:cNvSpPr>
              <p:nvPr/>
            </p:nvSpPr>
            <p:spPr bwMode="auto">
              <a:xfrm>
                <a:off x="2313" y="2425"/>
                <a:ext cx="19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-Logic</a:t>
                </a:r>
                <a:endParaRPr lang="en-US" altLang="en-US" sz="2400">
                  <a:solidFill>
                    <a:prstClr val="white"/>
                  </a:solidFill>
                  <a:ea typeface="ＭＳ Ｐゴシック" pitchFamily="-1" charset="-128"/>
                </a:endParaRPr>
              </a:p>
            </p:txBody>
          </p:sp>
          <p:sp>
            <p:nvSpPr>
              <p:cNvPr id="267" name="Rectangle 93">
                <a:extLst>
                  <a:ext uri="{FF2B5EF4-FFF2-40B4-BE49-F238E27FC236}">
                    <a16:creationId xmlns:a16="http://schemas.microsoft.com/office/drawing/2014/main" id="{D7C4A26F-D66F-4193-9BAA-1AE377BE3D36}"/>
                  </a:ext>
                </a:extLst>
              </p:cNvPr>
              <p:cNvSpPr>
                <a:spLocks noChangeArrowheads="1"/>
              </p:cNvSpPr>
              <p:nvPr/>
            </p:nvSpPr>
            <p:spPr bwMode="auto">
              <a:xfrm>
                <a:off x="2057" y="2522"/>
                <a:ext cx="5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U</a:t>
                </a:r>
                <a:endParaRPr lang="en-US" altLang="en-US" sz="2400">
                  <a:solidFill>
                    <a:prstClr val="white"/>
                  </a:solidFill>
                  <a:ea typeface="ＭＳ Ｐゴシック" pitchFamily="-1" charset="-128"/>
                </a:endParaRPr>
              </a:p>
            </p:txBody>
          </p:sp>
          <p:sp>
            <p:nvSpPr>
              <p:cNvPr id="268" name="Rectangle 94">
                <a:extLst>
                  <a:ext uri="{FF2B5EF4-FFF2-40B4-BE49-F238E27FC236}">
                    <a16:creationId xmlns:a16="http://schemas.microsoft.com/office/drawing/2014/main" id="{B7B54800-656F-4CD4-A25C-62206B0737A1}"/>
                  </a:ext>
                </a:extLst>
              </p:cNvPr>
              <p:cNvSpPr>
                <a:spLocks noChangeArrowheads="1"/>
              </p:cNvSpPr>
              <p:nvPr/>
            </p:nvSpPr>
            <p:spPr bwMode="auto">
              <a:xfrm>
                <a:off x="2111" y="2522"/>
                <a:ext cx="8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nit</a:t>
                </a:r>
                <a:endParaRPr lang="en-US" altLang="en-US" sz="2400">
                  <a:solidFill>
                    <a:prstClr val="white"/>
                  </a:solidFill>
                  <a:ea typeface="ＭＳ Ｐゴシック" pitchFamily="-1" charset="-128"/>
                </a:endParaRPr>
              </a:p>
            </p:txBody>
          </p:sp>
          <p:sp>
            <p:nvSpPr>
              <p:cNvPr id="269" name="Rectangle 95">
                <a:extLst>
                  <a:ext uri="{FF2B5EF4-FFF2-40B4-BE49-F238E27FC236}">
                    <a16:creationId xmlns:a16="http://schemas.microsoft.com/office/drawing/2014/main" id="{A7EADCF7-99DF-452B-853F-D2E6F9ADE996}"/>
                  </a:ext>
                </a:extLst>
              </p:cNvPr>
              <p:cNvSpPr>
                <a:spLocks noChangeArrowheads="1"/>
              </p:cNvSpPr>
              <p:nvPr/>
            </p:nvSpPr>
            <p:spPr bwMode="auto">
              <a:xfrm>
                <a:off x="2223" y="2522"/>
                <a:ext cx="2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a:t>
                </a:r>
                <a:endParaRPr lang="en-US" altLang="en-US" sz="2400">
                  <a:solidFill>
                    <a:prstClr val="white"/>
                  </a:solidFill>
                  <a:ea typeface="ＭＳ Ｐゴシック" pitchFamily="-1" charset="-128"/>
                </a:endParaRPr>
              </a:p>
            </p:txBody>
          </p:sp>
          <p:sp>
            <p:nvSpPr>
              <p:cNvPr id="270" name="Rectangle 96">
                <a:extLst>
                  <a:ext uri="{FF2B5EF4-FFF2-40B4-BE49-F238E27FC236}">
                    <a16:creationId xmlns:a16="http://schemas.microsoft.com/office/drawing/2014/main" id="{F2BD23D7-F189-4669-BB5F-CE39B4CBECCC}"/>
                  </a:ext>
                </a:extLst>
              </p:cNvPr>
              <p:cNvSpPr>
                <a:spLocks noChangeArrowheads="1"/>
              </p:cNvSpPr>
              <p:nvPr/>
            </p:nvSpPr>
            <p:spPr bwMode="auto">
              <a:xfrm>
                <a:off x="2247" y="2522"/>
                <a:ext cx="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271" name="Rectangle 97">
                <a:extLst>
                  <a:ext uri="{FF2B5EF4-FFF2-40B4-BE49-F238E27FC236}">
                    <a16:creationId xmlns:a16="http://schemas.microsoft.com/office/drawing/2014/main" id="{0F7E08E5-584C-47AC-92DB-C2D4FBD05947}"/>
                  </a:ext>
                </a:extLst>
              </p:cNvPr>
              <p:cNvSpPr>
                <a:spLocks noChangeArrowheads="1"/>
              </p:cNvSpPr>
              <p:nvPr/>
            </p:nvSpPr>
            <p:spPr bwMode="auto">
              <a:xfrm>
                <a:off x="2295" y="2522"/>
                <a:ext cx="3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L</a:t>
                </a:r>
                <a:endParaRPr lang="en-US" altLang="en-US" sz="2400">
                  <a:solidFill>
                    <a:prstClr val="white"/>
                  </a:solidFill>
                  <a:ea typeface="ＭＳ Ｐゴシック" pitchFamily="-1" charset="-128"/>
                </a:endParaRPr>
              </a:p>
            </p:txBody>
          </p:sp>
          <p:sp>
            <p:nvSpPr>
              <p:cNvPr id="272" name="Rectangle 98">
                <a:extLst>
                  <a:ext uri="{FF2B5EF4-FFF2-40B4-BE49-F238E27FC236}">
                    <a16:creationId xmlns:a16="http://schemas.microsoft.com/office/drawing/2014/main" id="{A9F34B08-9AE0-4D99-A3C6-CE07514FC22F}"/>
                  </a:ext>
                </a:extLst>
              </p:cNvPr>
              <p:cNvSpPr>
                <a:spLocks noChangeArrowheads="1"/>
              </p:cNvSpPr>
              <p:nvPr/>
            </p:nvSpPr>
            <p:spPr bwMode="auto">
              <a:xfrm>
                <a:off x="2327" y="2522"/>
                <a:ext cx="7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U)</a:t>
                </a:r>
                <a:endParaRPr lang="en-US" altLang="en-US" sz="2400">
                  <a:solidFill>
                    <a:prstClr val="white"/>
                  </a:solidFill>
                  <a:ea typeface="ＭＳ Ｐゴシック" pitchFamily="-1" charset="-128"/>
                </a:endParaRPr>
              </a:p>
            </p:txBody>
          </p:sp>
          <p:sp>
            <p:nvSpPr>
              <p:cNvPr id="273" name="Rectangle 99">
                <a:extLst>
                  <a:ext uri="{FF2B5EF4-FFF2-40B4-BE49-F238E27FC236}">
                    <a16:creationId xmlns:a16="http://schemas.microsoft.com/office/drawing/2014/main" id="{D281C0EB-363B-46E7-9FCE-2079535C53B1}"/>
                  </a:ext>
                </a:extLst>
              </p:cNvPr>
              <p:cNvSpPr>
                <a:spLocks noChangeArrowheads="1"/>
              </p:cNvSpPr>
              <p:nvPr/>
            </p:nvSpPr>
            <p:spPr bwMode="auto">
              <a:xfrm>
                <a:off x="1614" y="614"/>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P</a:t>
                </a:r>
                <a:endParaRPr lang="en-US" altLang="en-US" sz="2400">
                  <a:solidFill>
                    <a:prstClr val="white"/>
                  </a:solidFill>
                  <a:ea typeface="ＭＳ Ｐゴシック" pitchFamily="-1" charset="-128"/>
                </a:endParaRPr>
              </a:p>
            </p:txBody>
          </p:sp>
          <p:sp>
            <p:nvSpPr>
              <p:cNvPr id="274" name="Rectangle 100">
                <a:extLst>
                  <a:ext uri="{FF2B5EF4-FFF2-40B4-BE49-F238E27FC236}">
                    <a16:creationId xmlns:a16="http://schemas.microsoft.com/office/drawing/2014/main" id="{23BBA49D-9036-4E94-BAC5-7704A6F6A50C}"/>
                  </a:ext>
                </a:extLst>
              </p:cNvPr>
              <p:cNvSpPr>
                <a:spLocks noChangeArrowheads="1"/>
              </p:cNvSpPr>
              <p:nvPr/>
            </p:nvSpPr>
            <p:spPr bwMode="auto">
              <a:xfrm>
                <a:off x="1658" y="614"/>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275" name="Rectangle 101">
                <a:extLst>
                  <a:ext uri="{FF2B5EF4-FFF2-40B4-BE49-F238E27FC236}">
                    <a16:creationId xmlns:a16="http://schemas.microsoft.com/office/drawing/2014/main" id="{21899102-D15D-4345-BC70-8D026ADF5FCE}"/>
                  </a:ext>
                </a:extLst>
              </p:cNvPr>
              <p:cNvSpPr>
                <a:spLocks noChangeArrowheads="1"/>
              </p:cNvSpPr>
              <p:nvPr/>
            </p:nvSpPr>
            <p:spPr bwMode="auto">
              <a:xfrm>
                <a:off x="1686" y="614"/>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o</a:t>
                </a:r>
                <a:endParaRPr lang="en-US" altLang="en-US" sz="2400">
                  <a:solidFill>
                    <a:prstClr val="white"/>
                  </a:solidFill>
                  <a:ea typeface="ＭＳ Ｐゴシック" pitchFamily="-1" charset="-128"/>
                </a:endParaRPr>
              </a:p>
            </p:txBody>
          </p:sp>
          <p:sp>
            <p:nvSpPr>
              <p:cNvPr id="276" name="Rectangle 102">
                <a:extLst>
                  <a:ext uri="{FF2B5EF4-FFF2-40B4-BE49-F238E27FC236}">
                    <a16:creationId xmlns:a16="http://schemas.microsoft.com/office/drawing/2014/main" id="{BB8ED855-96D8-4BE0-B2DF-256711A1F485}"/>
                  </a:ext>
                </a:extLst>
              </p:cNvPr>
              <p:cNvSpPr>
                <a:spLocks noChangeArrowheads="1"/>
              </p:cNvSpPr>
              <p:nvPr/>
            </p:nvSpPr>
            <p:spPr bwMode="auto">
              <a:xfrm>
                <a:off x="1728" y="614"/>
                <a:ext cx="3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c</a:t>
                </a:r>
                <a:endParaRPr lang="en-US" altLang="en-US" sz="2400">
                  <a:solidFill>
                    <a:prstClr val="white"/>
                  </a:solidFill>
                  <a:ea typeface="ＭＳ Ｐゴシック" pitchFamily="-1" charset="-128"/>
                </a:endParaRPr>
              </a:p>
            </p:txBody>
          </p:sp>
          <p:sp>
            <p:nvSpPr>
              <p:cNvPr id="277" name="Rectangle 103">
                <a:extLst>
                  <a:ext uri="{FF2B5EF4-FFF2-40B4-BE49-F238E27FC236}">
                    <a16:creationId xmlns:a16="http://schemas.microsoft.com/office/drawing/2014/main" id="{31D90E90-0ABE-41FF-A6C4-A228F723F82D}"/>
                  </a:ext>
                </a:extLst>
              </p:cNvPr>
              <p:cNvSpPr>
                <a:spLocks noChangeArrowheads="1"/>
              </p:cNvSpPr>
              <p:nvPr/>
            </p:nvSpPr>
            <p:spPr bwMode="auto">
              <a:xfrm>
                <a:off x="1762" y="614"/>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278" name="Rectangle 104">
                <a:extLst>
                  <a:ext uri="{FF2B5EF4-FFF2-40B4-BE49-F238E27FC236}">
                    <a16:creationId xmlns:a16="http://schemas.microsoft.com/office/drawing/2014/main" id="{79548C56-00CE-433E-A666-597E135AD117}"/>
                  </a:ext>
                </a:extLst>
              </p:cNvPr>
              <p:cNvSpPr>
                <a:spLocks noChangeArrowheads="1"/>
              </p:cNvSpPr>
              <p:nvPr/>
            </p:nvSpPr>
            <p:spPr bwMode="auto">
              <a:xfrm>
                <a:off x="1804" y="614"/>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279" name="Rectangle 105">
                <a:extLst>
                  <a:ext uri="{FF2B5EF4-FFF2-40B4-BE49-F238E27FC236}">
                    <a16:creationId xmlns:a16="http://schemas.microsoft.com/office/drawing/2014/main" id="{F4D45693-37DE-426D-8482-E92FFFC06323}"/>
                  </a:ext>
                </a:extLst>
              </p:cNvPr>
              <p:cNvSpPr>
                <a:spLocks noChangeArrowheads="1"/>
              </p:cNvSpPr>
              <p:nvPr/>
            </p:nvSpPr>
            <p:spPr bwMode="auto">
              <a:xfrm>
                <a:off x="1839" y="614"/>
                <a:ext cx="10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sor</a:t>
                </a:r>
                <a:endParaRPr lang="en-US" altLang="en-US" sz="2400">
                  <a:solidFill>
                    <a:prstClr val="white"/>
                  </a:solidFill>
                  <a:ea typeface="ＭＳ Ｐゴシック" pitchFamily="-1" charset="-128"/>
                </a:endParaRPr>
              </a:p>
            </p:txBody>
          </p:sp>
          <p:sp>
            <p:nvSpPr>
              <p:cNvPr id="280" name="Rectangle 106">
                <a:extLst>
                  <a:ext uri="{FF2B5EF4-FFF2-40B4-BE49-F238E27FC236}">
                    <a16:creationId xmlns:a16="http://schemas.microsoft.com/office/drawing/2014/main" id="{2F1C1CAD-DD4D-4BDF-A7FD-1F5977C39002}"/>
                  </a:ext>
                </a:extLst>
              </p:cNvPr>
              <p:cNvSpPr>
                <a:spLocks noChangeArrowheads="1"/>
              </p:cNvSpPr>
              <p:nvPr/>
            </p:nvSpPr>
            <p:spPr bwMode="auto">
              <a:xfrm>
                <a:off x="3501" y="779"/>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1" name="Freeform 107">
                <a:extLst>
                  <a:ext uri="{FF2B5EF4-FFF2-40B4-BE49-F238E27FC236}">
                    <a16:creationId xmlns:a16="http://schemas.microsoft.com/office/drawing/2014/main" id="{12BF5A06-8579-4BF9-AD42-01DAF2D37931}"/>
                  </a:ext>
                </a:extLst>
              </p:cNvPr>
              <p:cNvSpPr>
                <a:spLocks/>
              </p:cNvSpPr>
              <p:nvPr/>
            </p:nvSpPr>
            <p:spPr bwMode="auto">
              <a:xfrm>
                <a:off x="3495" y="773"/>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2" name="Rectangle 108">
                <a:extLst>
                  <a:ext uri="{FF2B5EF4-FFF2-40B4-BE49-F238E27FC236}">
                    <a16:creationId xmlns:a16="http://schemas.microsoft.com/office/drawing/2014/main" id="{598B8EF0-722B-4122-AEA5-FFDBC118A9E2}"/>
                  </a:ext>
                </a:extLst>
              </p:cNvPr>
              <p:cNvSpPr>
                <a:spLocks noChangeArrowheads="1"/>
              </p:cNvSpPr>
              <p:nvPr/>
            </p:nvSpPr>
            <p:spPr bwMode="auto">
              <a:xfrm>
                <a:off x="3789" y="779"/>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3" name="Freeform 109">
                <a:extLst>
                  <a:ext uri="{FF2B5EF4-FFF2-40B4-BE49-F238E27FC236}">
                    <a16:creationId xmlns:a16="http://schemas.microsoft.com/office/drawing/2014/main" id="{EE6A6384-96C4-497D-9388-3262E6CBE7C7}"/>
                  </a:ext>
                </a:extLst>
              </p:cNvPr>
              <p:cNvSpPr>
                <a:spLocks/>
              </p:cNvSpPr>
              <p:nvPr/>
            </p:nvSpPr>
            <p:spPr bwMode="auto">
              <a:xfrm>
                <a:off x="3783" y="773"/>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4" name="Rectangle 110">
                <a:extLst>
                  <a:ext uri="{FF2B5EF4-FFF2-40B4-BE49-F238E27FC236}">
                    <a16:creationId xmlns:a16="http://schemas.microsoft.com/office/drawing/2014/main" id="{C9B9CAE8-9CEC-45A6-89D4-680BD725A77F}"/>
                  </a:ext>
                </a:extLst>
              </p:cNvPr>
              <p:cNvSpPr>
                <a:spLocks noChangeArrowheads="1"/>
              </p:cNvSpPr>
              <p:nvPr/>
            </p:nvSpPr>
            <p:spPr bwMode="auto">
              <a:xfrm>
                <a:off x="4078" y="779"/>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5" name="Freeform 111">
                <a:extLst>
                  <a:ext uri="{FF2B5EF4-FFF2-40B4-BE49-F238E27FC236}">
                    <a16:creationId xmlns:a16="http://schemas.microsoft.com/office/drawing/2014/main" id="{263ED301-ACC3-42D0-B09E-67088360E8F0}"/>
                  </a:ext>
                </a:extLst>
              </p:cNvPr>
              <p:cNvSpPr>
                <a:spLocks/>
              </p:cNvSpPr>
              <p:nvPr/>
            </p:nvSpPr>
            <p:spPr bwMode="auto">
              <a:xfrm>
                <a:off x="4072" y="773"/>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6" name="Rectangle 112">
                <a:extLst>
                  <a:ext uri="{FF2B5EF4-FFF2-40B4-BE49-F238E27FC236}">
                    <a16:creationId xmlns:a16="http://schemas.microsoft.com/office/drawing/2014/main" id="{20FD93D0-5C71-4189-A16D-638EB00C5D8A}"/>
                  </a:ext>
                </a:extLst>
              </p:cNvPr>
              <p:cNvSpPr>
                <a:spLocks noChangeArrowheads="1"/>
              </p:cNvSpPr>
              <p:nvPr/>
            </p:nvSpPr>
            <p:spPr bwMode="auto">
              <a:xfrm>
                <a:off x="4366" y="779"/>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7" name="Freeform 113">
                <a:extLst>
                  <a:ext uri="{FF2B5EF4-FFF2-40B4-BE49-F238E27FC236}">
                    <a16:creationId xmlns:a16="http://schemas.microsoft.com/office/drawing/2014/main" id="{F3A125FD-17A7-4D90-9D93-E58542AB2203}"/>
                  </a:ext>
                </a:extLst>
              </p:cNvPr>
              <p:cNvSpPr>
                <a:spLocks/>
              </p:cNvSpPr>
              <p:nvPr/>
            </p:nvSpPr>
            <p:spPr bwMode="auto">
              <a:xfrm>
                <a:off x="4360" y="773"/>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8" name="Rectangle 114">
                <a:extLst>
                  <a:ext uri="{FF2B5EF4-FFF2-40B4-BE49-F238E27FC236}">
                    <a16:creationId xmlns:a16="http://schemas.microsoft.com/office/drawing/2014/main" id="{FB47FDF8-FA0B-45C8-B26C-2769919B1734}"/>
                  </a:ext>
                </a:extLst>
              </p:cNvPr>
              <p:cNvSpPr>
                <a:spLocks noChangeArrowheads="1"/>
              </p:cNvSpPr>
              <p:nvPr/>
            </p:nvSpPr>
            <p:spPr bwMode="auto">
              <a:xfrm>
                <a:off x="3501" y="851"/>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9" name="Freeform 115">
                <a:extLst>
                  <a:ext uri="{FF2B5EF4-FFF2-40B4-BE49-F238E27FC236}">
                    <a16:creationId xmlns:a16="http://schemas.microsoft.com/office/drawing/2014/main" id="{65D69CB3-5F52-40E2-BC75-40CD198F3AF1}"/>
                  </a:ext>
                </a:extLst>
              </p:cNvPr>
              <p:cNvSpPr>
                <a:spLocks/>
              </p:cNvSpPr>
              <p:nvPr/>
            </p:nvSpPr>
            <p:spPr bwMode="auto">
              <a:xfrm>
                <a:off x="3495" y="84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0" name="Rectangle 116">
                <a:extLst>
                  <a:ext uri="{FF2B5EF4-FFF2-40B4-BE49-F238E27FC236}">
                    <a16:creationId xmlns:a16="http://schemas.microsoft.com/office/drawing/2014/main" id="{FE467D2E-4313-4FF5-A13E-E40CD5A9A644}"/>
                  </a:ext>
                </a:extLst>
              </p:cNvPr>
              <p:cNvSpPr>
                <a:spLocks noChangeArrowheads="1"/>
              </p:cNvSpPr>
              <p:nvPr/>
            </p:nvSpPr>
            <p:spPr bwMode="auto">
              <a:xfrm>
                <a:off x="3789" y="851"/>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1" name="Freeform 117">
                <a:extLst>
                  <a:ext uri="{FF2B5EF4-FFF2-40B4-BE49-F238E27FC236}">
                    <a16:creationId xmlns:a16="http://schemas.microsoft.com/office/drawing/2014/main" id="{5982E78E-1304-49FA-B1AD-212DD456BA29}"/>
                  </a:ext>
                </a:extLst>
              </p:cNvPr>
              <p:cNvSpPr>
                <a:spLocks/>
              </p:cNvSpPr>
              <p:nvPr/>
            </p:nvSpPr>
            <p:spPr bwMode="auto">
              <a:xfrm>
                <a:off x="3783" y="845"/>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2" name="Rectangle 118">
                <a:extLst>
                  <a:ext uri="{FF2B5EF4-FFF2-40B4-BE49-F238E27FC236}">
                    <a16:creationId xmlns:a16="http://schemas.microsoft.com/office/drawing/2014/main" id="{54621D73-5271-417D-A7CF-1D331AE5829D}"/>
                  </a:ext>
                </a:extLst>
              </p:cNvPr>
              <p:cNvSpPr>
                <a:spLocks noChangeArrowheads="1"/>
              </p:cNvSpPr>
              <p:nvPr/>
            </p:nvSpPr>
            <p:spPr bwMode="auto">
              <a:xfrm>
                <a:off x="4078" y="851"/>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3" name="Freeform 119">
                <a:extLst>
                  <a:ext uri="{FF2B5EF4-FFF2-40B4-BE49-F238E27FC236}">
                    <a16:creationId xmlns:a16="http://schemas.microsoft.com/office/drawing/2014/main" id="{215497AE-5DFE-49F1-A162-AEDD8B639F96}"/>
                  </a:ext>
                </a:extLst>
              </p:cNvPr>
              <p:cNvSpPr>
                <a:spLocks/>
              </p:cNvSpPr>
              <p:nvPr/>
            </p:nvSpPr>
            <p:spPr bwMode="auto">
              <a:xfrm>
                <a:off x="4072" y="84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4" name="Rectangle 120">
                <a:extLst>
                  <a:ext uri="{FF2B5EF4-FFF2-40B4-BE49-F238E27FC236}">
                    <a16:creationId xmlns:a16="http://schemas.microsoft.com/office/drawing/2014/main" id="{72E19167-4EE9-49AC-9ECD-DAFF67C74CF8}"/>
                  </a:ext>
                </a:extLst>
              </p:cNvPr>
              <p:cNvSpPr>
                <a:spLocks noChangeArrowheads="1"/>
              </p:cNvSpPr>
              <p:nvPr/>
            </p:nvSpPr>
            <p:spPr bwMode="auto">
              <a:xfrm>
                <a:off x="4366" y="851"/>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5" name="Freeform 121">
                <a:extLst>
                  <a:ext uri="{FF2B5EF4-FFF2-40B4-BE49-F238E27FC236}">
                    <a16:creationId xmlns:a16="http://schemas.microsoft.com/office/drawing/2014/main" id="{F279D1BB-3FE3-460A-9032-ACDA680D61DB}"/>
                  </a:ext>
                </a:extLst>
              </p:cNvPr>
              <p:cNvSpPr>
                <a:spLocks/>
              </p:cNvSpPr>
              <p:nvPr/>
            </p:nvSpPr>
            <p:spPr bwMode="auto">
              <a:xfrm>
                <a:off x="4360" y="845"/>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6" name="Rectangle 122">
                <a:extLst>
                  <a:ext uri="{FF2B5EF4-FFF2-40B4-BE49-F238E27FC236}">
                    <a16:creationId xmlns:a16="http://schemas.microsoft.com/office/drawing/2014/main" id="{A5C2D8C2-1EE1-465B-A787-9169B8B1C709}"/>
                  </a:ext>
                </a:extLst>
              </p:cNvPr>
              <p:cNvSpPr>
                <a:spLocks noChangeArrowheads="1"/>
              </p:cNvSpPr>
              <p:nvPr/>
            </p:nvSpPr>
            <p:spPr bwMode="auto">
              <a:xfrm>
                <a:off x="3501" y="923"/>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7" name="Freeform 123">
                <a:extLst>
                  <a:ext uri="{FF2B5EF4-FFF2-40B4-BE49-F238E27FC236}">
                    <a16:creationId xmlns:a16="http://schemas.microsoft.com/office/drawing/2014/main" id="{D0798EED-5036-4841-8E54-44F535B8C4A9}"/>
                  </a:ext>
                </a:extLst>
              </p:cNvPr>
              <p:cNvSpPr>
                <a:spLocks/>
              </p:cNvSpPr>
              <p:nvPr/>
            </p:nvSpPr>
            <p:spPr bwMode="auto">
              <a:xfrm>
                <a:off x="3495" y="91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8" name="Rectangle 124">
                <a:extLst>
                  <a:ext uri="{FF2B5EF4-FFF2-40B4-BE49-F238E27FC236}">
                    <a16:creationId xmlns:a16="http://schemas.microsoft.com/office/drawing/2014/main" id="{C40989DD-7A76-4821-ADDB-216C9A4ED170}"/>
                  </a:ext>
                </a:extLst>
              </p:cNvPr>
              <p:cNvSpPr>
                <a:spLocks noChangeArrowheads="1"/>
              </p:cNvSpPr>
              <p:nvPr/>
            </p:nvSpPr>
            <p:spPr bwMode="auto">
              <a:xfrm>
                <a:off x="3789" y="923"/>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9" name="Freeform 125">
                <a:extLst>
                  <a:ext uri="{FF2B5EF4-FFF2-40B4-BE49-F238E27FC236}">
                    <a16:creationId xmlns:a16="http://schemas.microsoft.com/office/drawing/2014/main" id="{63FBF3EB-2B39-4B9E-BA93-D3C1635C6B83}"/>
                  </a:ext>
                </a:extLst>
              </p:cNvPr>
              <p:cNvSpPr>
                <a:spLocks/>
              </p:cNvSpPr>
              <p:nvPr/>
            </p:nvSpPr>
            <p:spPr bwMode="auto">
              <a:xfrm>
                <a:off x="3783" y="917"/>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0" name="Rectangle 126">
                <a:extLst>
                  <a:ext uri="{FF2B5EF4-FFF2-40B4-BE49-F238E27FC236}">
                    <a16:creationId xmlns:a16="http://schemas.microsoft.com/office/drawing/2014/main" id="{80C461F5-5B94-45C3-BE2A-56403573585C}"/>
                  </a:ext>
                </a:extLst>
              </p:cNvPr>
              <p:cNvSpPr>
                <a:spLocks noChangeArrowheads="1"/>
              </p:cNvSpPr>
              <p:nvPr/>
            </p:nvSpPr>
            <p:spPr bwMode="auto">
              <a:xfrm>
                <a:off x="4078" y="923"/>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1" name="Freeform 127">
                <a:extLst>
                  <a:ext uri="{FF2B5EF4-FFF2-40B4-BE49-F238E27FC236}">
                    <a16:creationId xmlns:a16="http://schemas.microsoft.com/office/drawing/2014/main" id="{C7BC08E2-1B12-4B3A-9A8C-ADEC80DD9FF4}"/>
                  </a:ext>
                </a:extLst>
              </p:cNvPr>
              <p:cNvSpPr>
                <a:spLocks/>
              </p:cNvSpPr>
              <p:nvPr/>
            </p:nvSpPr>
            <p:spPr bwMode="auto">
              <a:xfrm>
                <a:off x="4072" y="91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2" name="Rectangle 128">
                <a:extLst>
                  <a:ext uri="{FF2B5EF4-FFF2-40B4-BE49-F238E27FC236}">
                    <a16:creationId xmlns:a16="http://schemas.microsoft.com/office/drawing/2014/main" id="{F9068C33-4FA8-4D2C-B2BD-BB98F390F0A4}"/>
                  </a:ext>
                </a:extLst>
              </p:cNvPr>
              <p:cNvSpPr>
                <a:spLocks noChangeArrowheads="1"/>
              </p:cNvSpPr>
              <p:nvPr/>
            </p:nvSpPr>
            <p:spPr bwMode="auto">
              <a:xfrm>
                <a:off x="4366" y="923"/>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3" name="Freeform 129">
                <a:extLst>
                  <a:ext uri="{FF2B5EF4-FFF2-40B4-BE49-F238E27FC236}">
                    <a16:creationId xmlns:a16="http://schemas.microsoft.com/office/drawing/2014/main" id="{294FD06F-8F4E-44B1-9292-0C689EC1F52A}"/>
                  </a:ext>
                </a:extLst>
              </p:cNvPr>
              <p:cNvSpPr>
                <a:spLocks/>
              </p:cNvSpPr>
              <p:nvPr/>
            </p:nvSpPr>
            <p:spPr bwMode="auto">
              <a:xfrm>
                <a:off x="4360" y="917"/>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4" name="Rectangle 130">
                <a:extLst>
                  <a:ext uri="{FF2B5EF4-FFF2-40B4-BE49-F238E27FC236}">
                    <a16:creationId xmlns:a16="http://schemas.microsoft.com/office/drawing/2014/main" id="{51E40238-678E-47D3-8D83-E4BD98C5C9A0}"/>
                  </a:ext>
                </a:extLst>
              </p:cNvPr>
              <p:cNvSpPr>
                <a:spLocks noChangeArrowheads="1"/>
              </p:cNvSpPr>
              <p:nvPr/>
            </p:nvSpPr>
            <p:spPr bwMode="auto">
              <a:xfrm>
                <a:off x="3501" y="99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5" name="Freeform 131">
                <a:extLst>
                  <a:ext uri="{FF2B5EF4-FFF2-40B4-BE49-F238E27FC236}">
                    <a16:creationId xmlns:a16="http://schemas.microsoft.com/office/drawing/2014/main" id="{9B72BBF1-7230-40B4-B844-EFA34915B2DE}"/>
                  </a:ext>
                </a:extLst>
              </p:cNvPr>
              <p:cNvSpPr>
                <a:spLocks/>
              </p:cNvSpPr>
              <p:nvPr/>
            </p:nvSpPr>
            <p:spPr bwMode="auto">
              <a:xfrm>
                <a:off x="3495" y="989"/>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6" name="Rectangle 132">
                <a:extLst>
                  <a:ext uri="{FF2B5EF4-FFF2-40B4-BE49-F238E27FC236}">
                    <a16:creationId xmlns:a16="http://schemas.microsoft.com/office/drawing/2014/main" id="{55D958CA-01AC-4FE3-95ED-7F295B98FDA2}"/>
                  </a:ext>
                </a:extLst>
              </p:cNvPr>
              <p:cNvSpPr>
                <a:spLocks noChangeArrowheads="1"/>
              </p:cNvSpPr>
              <p:nvPr/>
            </p:nvSpPr>
            <p:spPr bwMode="auto">
              <a:xfrm>
                <a:off x="3789" y="99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7" name="Freeform 133">
                <a:extLst>
                  <a:ext uri="{FF2B5EF4-FFF2-40B4-BE49-F238E27FC236}">
                    <a16:creationId xmlns:a16="http://schemas.microsoft.com/office/drawing/2014/main" id="{A2CE3EA7-25FF-408D-BC6A-2F5C41D03BD8}"/>
                  </a:ext>
                </a:extLst>
              </p:cNvPr>
              <p:cNvSpPr>
                <a:spLocks/>
              </p:cNvSpPr>
              <p:nvPr/>
            </p:nvSpPr>
            <p:spPr bwMode="auto">
              <a:xfrm>
                <a:off x="3783" y="989"/>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8" name="Rectangle 134">
                <a:extLst>
                  <a:ext uri="{FF2B5EF4-FFF2-40B4-BE49-F238E27FC236}">
                    <a16:creationId xmlns:a16="http://schemas.microsoft.com/office/drawing/2014/main" id="{1ABFCDB6-88DF-4AB3-95B5-068113510C3C}"/>
                  </a:ext>
                </a:extLst>
              </p:cNvPr>
              <p:cNvSpPr>
                <a:spLocks noChangeArrowheads="1"/>
              </p:cNvSpPr>
              <p:nvPr/>
            </p:nvSpPr>
            <p:spPr bwMode="auto">
              <a:xfrm>
                <a:off x="4078" y="99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9" name="Freeform 135">
                <a:extLst>
                  <a:ext uri="{FF2B5EF4-FFF2-40B4-BE49-F238E27FC236}">
                    <a16:creationId xmlns:a16="http://schemas.microsoft.com/office/drawing/2014/main" id="{0CD209CB-AFC9-4D30-B28D-92DC19582174}"/>
                  </a:ext>
                </a:extLst>
              </p:cNvPr>
              <p:cNvSpPr>
                <a:spLocks/>
              </p:cNvSpPr>
              <p:nvPr/>
            </p:nvSpPr>
            <p:spPr bwMode="auto">
              <a:xfrm>
                <a:off x="4072" y="989"/>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0" name="Rectangle 136">
                <a:extLst>
                  <a:ext uri="{FF2B5EF4-FFF2-40B4-BE49-F238E27FC236}">
                    <a16:creationId xmlns:a16="http://schemas.microsoft.com/office/drawing/2014/main" id="{C7C526DC-0F51-4227-80EB-C11F497B15DC}"/>
                  </a:ext>
                </a:extLst>
              </p:cNvPr>
              <p:cNvSpPr>
                <a:spLocks noChangeArrowheads="1"/>
              </p:cNvSpPr>
              <p:nvPr/>
            </p:nvSpPr>
            <p:spPr bwMode="auto">
              <a:xfrm>
                <a:off x="4366" y="99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1" name="Freeform 137">
                <a:extLst>
                  <a:ext uri="{FF2B5EF4-FFF2-40B4-BE49-F238E27FC236}">
                    <a16:creationId xmlns:a16="http://schemas.microsoft.com/office/drawing/2014/main" id="{6ADBF16C-EC7F-4EE6-848D-23FBE610BCB3}"/>
                  </a:ext>
                </a:extLst>
              </p:cNvPr>
              <p:cNvSpPr>
                <a:spLocks/>
              </p:cNvSpPr>
              <p:nvPr/>
            </p:nvSpPr>
            <p:spPr bwMode="auto">
              <a:xfrm>
                <a:off x="4360" y="989"/>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2" name="Rectangle 138">
                <a:extLst>
                  <a:ext uri="{FF2B5EF4-FFF2-40B4-BE49-F238E27FC236}">
                    <a16:creationId xmlns:a16="http://schemas.microsoft.com/office/drawing/2014/main" id="{286BD355-B02B-457A-AAE6-A4C3A010D9B3}"/>
                  </a:ext>
                </a:extLst>
              </p:cNvPr>
              <p:cNvSpPr>
                <a:spLocks noChangeArrowheads="1"/>
              </p:cNvSpPr>
              <p:nvPr/>
            </p:nvSpPr>
            <p:spPr bwMode="auto">
              <a:xfrm>
                <a:off x="3501" y="1436"/>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3" name="Freeform 139">
                <a:extLst>
                  <a:ext uri="{FF2B5EF4-FFF2-40B4-BE49-F238E27FC236}">
                    <a16:creationId xmlns:a16="http://schemas.microsoft.com/office/drawing/2014/main" id="{87AABB32-AEDA-4F7D-847E-E23B15672180}"/>
                  </a:ext>
                </a:extLst>
              </p:cNvPr>
              <p:cNvSpPr>
                <a:spLocks/>
              </p:cNvSpPr>
              <p:nvPr/>
            </p:nvSpPr>
            <p:spPr bwMode="auto">
              <a:xfrm>
                <a:off x="3495" y="1430"/>
                <a:ext cx="300" cy="85"/>
              </a:xfrm>
              <a:custGeom>
                <a:avLst/>
                <a:gdLst>
                  <a:gd name="T0" fmla="*/ 294 w 300"/>
                  <a:gd name="T1" fmla="*/ 79 h 85"/>
                  <a:gd name="T2" fmla="*/ 294 w 300"/>
                  <a:gd name="T3" fmla="*/ 73 h 85"/>
                  <a:gd name="T4" fmla="*/ 12 w 300"/>
                  <a:gd name="T5" fmla="*/ 73 h 85"/>
                  <a:gd name="T6" fmla="*/ 12 w 300"/>
                  <a:gd name="T7" fmla="*/ 12 h 85"/>
                  <a:gd name="T8" fmla="*/ 288 w 300"/>
                  <a:gd name="T9" fmla="*/ 12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4" name="Rectangle 140">
                <a:extLst>
                  <a:ext uri="{FF2B5EF4-FFF2-40B4-BE49-F238E27FC236}">
                    <a16:creationId xmlns:a16="http://schemas.microsoft.com/office/drawing/2014/main" id="{896BD953-4A88-48F7-B328-D1EA9081A00C}"/>
                  </a:ext>
                </a:extLst>
              </p:cNvPr>
              <p:cNvSpPr>
                <a:spLocks noChangeArrowheads="1"/>
              </p:cNvSpPr>
              <p:nvPr/>
            </p:nvSpPr>
            <p:spPr bwMode="auto">
              <a:xfrm>
                <a:off x="3789" y="1436"/>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5" name="Freeform 141">
                <a:extLst>
                  <a:ext uri="{FF2B5EF4-FFF2-40B4-BE49-F238E27FC236}">
                    <a16:creationId xmlns:a16="http://schemas.microsoft.com/office/drawing/2014/main" id="{D4473EF7-1E2E-469E-8915-DDB04D028818}"/>
                  </a:ext>
                </a:extLst>
              </p:cNvPr>
              <p:cNvSpPr>
                <a:spLocks/>
              </p:cNvSpPr>
              <p:nvPr/>
            </p:nvSpPr>
            <p:spPr bwMode="auto">
              <a:xfrm>
                <a:off x="3783" y="1430"/>
                <a:ext cx="301" cy="85"/>
              </a:xfrm>
              <a:custGeom>
                <a:avLst/>
                <a:gdLst>
                  <a:gd name="T0" fmla="*/ 295 w 301"/>
                  <a:gd name="T1" fmla="*/ 79 h 85"/>
                  <a:gd name="T2" fmla="*/ 295 w 301"/>
                  <a:gd name="T3" fmla="*/ 73 h 85"/>
                  <a:gd name="T4" fmla="*/ 12 w 301"/>
                  <a:gd name="T5" fmla="*/ 73 h 85"/>
                  <a:gd name="T6" fmla="*/ 12 w 301"/>
                  <a:gd name="T7" fmla="*/ 12 h 85"/>
                  <a:gd name="T8" fmla="*/ 289 w 301"/>
                  <a:gd name="T9" fmla="*/ 12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6" name="Rectangle 142">
                <a:extLst>
                  <a:ext uri="{FF2B5EF4-FFF2-40B4-BE49-F238E27FC236}">
                    <a16:creationId xmlns:a16="http://schemas.microsoft.com/office/drawing/2014/main" id="{45EB1E5D-79B5-4A67-B495-CD0EF0E4B2F9}"/>
                  </a:ext>
                </a:extLst>
              </p:cNvPr>
              <p:cNvSpPr>
                <a:spLocks noChangeArrowheads="1"/>
              </p:cNvSpPr>
              <p:nvPr/>
            </p:nvSpPr>
            <p:spPr bwMode="auto">
              <a:xfrm>
                <a:off x="4078" y="1436"/>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7" name="Freeform 143">
                <a:extLst>
                  <a:ext uri="{FF2B5EF4-FFF2-40B4-BE49-F238E27FC236}">
                    <a16:creationId xmlns:a16="http://schemas.microsoft.com/office/drawing/2014/main" id="{EB5A2462-1A3A-46EF-AC71-C2EBF276F13A}"/>
                  </a:ext>
                </a:extLst>
              </p:cNvPr>
              <p:cNvSpPr>
                <a:spLocks/>
              </p:cNvSpPr>
              <p:nvPr/>
            </p:nvSpPr>
            <p:spPr bwMode="auto">
              <a:xfrm>
                <a:off x="4072" y="1430"/>
                <a:ext cx="300" cy="85"/>
              </a:xfrm>
              <a:custGeom>
                <a:avLst/>
                <a:gdLst>
                  <a:gd name="T0" fmla="*/ 294 w 300"/>
                  <a:gd name="T1" fmla="*/ 79 h 85"/>
                  <a:gd name="T2" fmla="*/ 294 w 300"/>
                  <a:gd name="T3" fmla="*/ 73 h 85"/>
                  <a:gd name="T4" fmla="*/ 12 w 300"/>
                  <a:gd name="T5" fmla="*/ 73 h 85"/>
                  <a:gd name="T6" fmla="*/ 12 w 300"/>
                  <a:gd name="T7" fmla="*/ 12 h 85"/>
                  <a:gd name="T8" fmla="*/ 288 w 300"/>
                  <a:gd name="T9" fmla="*/ 12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8" name="Rectangle 144">
                <a:extLst>
                  <a:ext uri="{FF2B5EF4-FFF2-40B4-BE49-F238E27FC236}">
                    <a16:creationId xmlns:a16="http://schemas.microsoft.com/office/drawing/2014/main" id="{CFB72274-4B31-4EC0-AE41-BB6E2A831D06}"/>
                  </a:ext>
                </a:extLst>
              </p:cNvPr>
              <p:cNvSpPr>
                <a:spLocks noChangeArrowheads="1"/>
              </p:cNvSpPr>
              <p:nvPr/>
            </p:nvSpPr>
            <p:spPr bwMode="auto">
              <a:xfrm>
                <a:off x="4366" y="1436"/>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9" name="Freeform 145">
                <a:extLst>
                  <a:ext uri="{FF2B5EF4-FFF2-40B4-BE49-F238E27FC236}">
                    <a16:creationId xmlns:a16="http://schemas.microsoft.com/office/drawing/2014/main" id="{82F63D2D-7804-4D4A-8DF1-47E85CD268A0}"/>
                  </a:ext>
                </a:extLst>
              </p:cNvPr>
              <p:cNvSpPr>
                <a:spLocks/>
              </p:cNvSpPr>
              <p:nvPr/>
            </p:nvSpPr>
            <p:spPr bwMode="auto">
              <a:xfrm>
                <a:off x="4360" y="1430"/>
                <a:ext cx="301" cy="85"/>
              </a:xfrm>
              <a:custGeom>
                <a:avLst/>
                <a:gdLst>
                  <a:gd name="T0" fmla="*/ 295 w 301"/>
                  <a:gd name="T1" fmla="*/ 79 h 85"/>
                  <a:gd name="T2" fmla="*/ 295 w 301"/>
                  <a:gd name="T3" fmla="*/ 73 h 85"/>
                  <a:gd name="T4" fmla="*/ 12 w 301"/>
                  <a:gd name="T5" fmla="*/ 73 h 85"/>
                  <a:gd name="T6" fmla="*/ 12 w 301"/>
                  <a:gd name="T7" fmla="*/ 12 h 85"/>
                  <a:gd name="T8" fmla="*/ 289 w 301"/>
                  <a:gd name="T9" fmla="*/ 12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0" name="Rectangle 146">
                <a:extLst>
                  <a:ext uri="{FF2B5EF4-FFF2-40B4-BE49-F238E27FC236}">
                    <a16:creationId xmlns:a16="http://schemas.microsoft.com/office/drawing/2014/main" id="{440654F8-D536-4A16-BD4C-5AE9482A59A0}"/>
                  </a:ext>
                </a:extLst>
              </p:cNvPr>
              <p:cNvSpPr>
                <a:spLocks noChangeArrowheads="1"/>
              </p:cNvSpPr>
              <p:nvPr/>
            </p:nvSpPr>
            <p:spPr bwMode="auto">
              <a:xfrm>
                <a:off x="3501" y="1509"/>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1" name="Freeform 147">
                <a:extLst>
                  <a:ext uri="{FF2B5EF4-FFF2-40B4-BE49-F238E27FC236}">
                    <a16:creationId xmlns:a16="http://schemas.microsoft.com/office/drawing/2014/main" id="{50499C4C-7D69-4E37-85F5-16BC1F74E61B}"/>
                  </a:ext>
                </a:extLst>
              </p:cNvPr>
              <p:cNvSpPr>
                <a:spLocks/>
              </p:cNvSpPr>
              <p:nvPr/>
            </p:nvSpPr>
            <p:spPr bwMode="auto">
              <a:xfrm>
                <a:off x="3495" y="1503"/>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2" name="Rectangle 148">
                <a:extLst>
                  <a:ext uri="{FF2B5EF4-FFF2-40B4-BE49-F238E27FC236}">
                    <a16:creationId xmlns:a16="http://schemas.microsoft.com/office/drawing/2014/main" id="{FDD0F2F2-FA12-40D0-85B7-59C7AFBA67A8}"/>
                  </a:ext>
                </a:extLst>
              </p:cNvPr>
              <p:cNvSpPr>
                <a:spLocks noChangeArrowheads="1"/>
              </p:cNvSpPr>
              <p:nvPr/>
            </p:nvSpPr>
            <p:spPr bwMode="auto">
              <a:xfrm>
                <a:off x="3789" y="1509"/>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3" name="Freeform 149">
                <a:extLst>
                  <a:ext uri="{FF2B5EF4-FFF2-40B4-BE49-F238E27FC236}">
                    <a16:creationId xmlns:a16="http://schemas.microsoft.com/office/drawing/2014/main" id="{96231577-0E2F-4916-92DA-FF6F46D23285}"/>
                  </a:ext>
                </a:extLst>
              </p:cNvPr>
              <p:cNvSpPr>
                <a:spLocks/>
              </p:cNvSpPr>
              <p:nvPr/>
            </p:nvSpPr>
            <p:spPr bwMode="auto">
              <a:xfrm>
                <a:off x="3783" y="1503"/>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4" name="Rectangle 150">
                <a:extLst>
                  <a:ext uri="{FF2B5EF4-FFF2-40B4-BE49-F238E27FC236}">
                    <a16:creationId xmlns:a16="http://schemas.microsoft.com/office/drawing/2014/main" id="{04BF25B9-68BD-4A95-ABC1-316B4912C191}"/>
                  </a:ext>
                </a:extLst>
              </p:cNvPr>
              <p:cNvSpPr>
                <a:spLocks noChangeArrowheads="1"/>
              </p:cNvSpPr>
              <p:nvPr/>
            </p:nvSpPr>
            <p:spPr bwMode="auto">
              <a:xfrm>
                <a:off x="4078" y="1509"/>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5" name="Freeform 151">
                <a:extLst>
                  <a:ext uri="{FF2B5EF4-FFF2-40B4-BE49-F238E27FC236}">
                    <a16:creationId xmlns:a16="http://schemas.microsoft.com/office/drawing/2014/main" id="{3FF820A9-507F-4EE4-8BA1-446354B46C9A}"/>
                  </a:ext>
                </a:extLst>
              </p:cNvPr>
              <p:cNvSpPr>
                <a:spLocks/>
              </p:cNvSpPr>
              <p:nvPr/>
            </p:nvSpPr>
            <p:spPr bwMode="auto">
              <a:xfrm>
                <a:off x="4072" y="1503"/>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6" name="Rectangle 152">
                <a:extLst>
                  <a:ext uri="{FF2B5EF4-FFF2-40B4-BE49-F238E27FC236}">
                    <a16:creationId xmlns:a16="http://schemas.microsoft.com/office/drawing/2014/main" id="{9D082AFB-3C9E-46BB-9AA5-0B75650AEDAB}"/>
                  </a:ext>
                </a:extLst>
              </p:cNvPr>
              <p:cNvSpPr>
                <a:spLocks noChangeArrowheads="1"/>
              </p:cNvSpPr>
              <p:nvPr/>
            </p:nvSpPr>
            <p:spPr bwMode="auto">
              <a:xfrm>
                <a:off x="4366" y="1509"/>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7" name="Freeform 153">
                <a:extLst>
                  <a:ext uri="{FF2B5EF4-FFF2-40B4-BE49-F238E27FC236}">
                    <a16:creationId xmlns:a16="http://schemas.microsoft.com/office/drawing/2014/main" id="{BBB29740-F73A-4D66-A507-6673155AAF33}"/>
                  </a:ext>
                </a:extLst>
              </p:cNvPr>
              <p:cNvSpPr>
                <a:spLocks/>
              </p:cNvSpPr>
              <p:nvPr/>
            </p:nvSpPr>
            <p:spPr bwMode="auto">
              <a:xfrm>
                <a:off x="4360" y="1503"/>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8" name="Rectangle 154">
                <a:extLst>
                  <a:ext uri="{FF2B5EF4-FFF2-40B4-BE49-F238E27FC236}">
                    <a16:creationId xmlns:a16="http://schemas.microsoft.com/office/drawing/2014/main" id="{198074A3-DFC9-490C-8810-AD3FEA86C30C}"/>
                  </a:ext>
                </a:extLst>
              </p:cNvPr>
              <p:cNvSpPr>
                <a:spLocks noChangeArrowheads="1"/>
              </p:cNvSpPr>
              <p:nvPr/>
            </p:nvSpPr>
            <p:spPr bwMode="auto">
              <a:xfrm>
                <a:off x="3501" y="1581"/>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9" name="Rectangle 155">
                <a:extLst>
                  <a:ext uri="{FF2B5EF4-FFF2-40B4-BE49-F238E27FC236}">
                    <a16:creationId xmlns:a16="http://schemas.microsoft.com/office/drawing/2014/main" id="{5661E1C3-92FF-48C1-AD3B-93FA93147874}"/>
                  </a:ext>
                </a:extLst>
              </p:cNvPr>
              <p:cNvSpPr>
                <a:spLocks noChangeArrowheads="1"/>
              </p:cNvSpPr>
              <p:nvPr/>
            </p:nvSpPr>
            <p:spPr bwMode="auto">
              <a:xfrm>
                <a:off x="3501" y="1581"/>
                <a:ext cx="2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0" name="Freeform 156">
                <a:extLst>
                  <a:ext uri="{FF2B5EF4-FFF2-40B4-BE49-F238E27FC236}">
                    <a16:creationId xmlns:a16="http://schemas.microsoft.com/office/drawing/2014/main" id="{21500AB8-AD1B-4668-8124-A3BD86B9BA33}"/>
                  </a:ext>
                </a:extLst>
              </p:cNvPr>
              <p:cNvSpPr>
                <a:spLocks/>
              </p:cNvSpPr>
              <p:nvPr/>
            </p:nvSpPr>
            <p:spPr bwMode="auto">
              <a:xfrm>
                <a:off x="3495" y="157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1" name="Freeform 157">
                <a:extLst>
                  <a:ext uri="{FF2B5EF4-FFF2-40B4-BE49-F238E27FC236}">
                    <a16:creationId xmlns:a16="http://schemas.microsoft.com/office/drawing/2014/main" id="{058A0DC7-CDEF-433E-ACEE-8697E90C92E6}"/>
                  </a:ext>
                </a:extLst>
              </p:cNvPr>
              <p:cNvSpPr>
                <a:spLocks/>
              </p:cNvSpPr>
              <p:nvPr/>
            </p:nvSpPr>
            <p:spPr bwMode="auto">
              <a:xfrm>
                <a:off x="3495" y="157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2" name="Rectangle 158">
                <a:extLst>
                  <a:ext uri="{FF2B5EF4-FFF2-40B4-BE49-F238E27FC236}">
                    <a16:creationId xmlns:a16="http://schemas.microsoft.com/office/drawing/2014/main" id="{77BEADF8-FE52-4629-A6C1-B3AE941D22CB}"/>
                  </a:ext>
                </a:extLst>
              </p:cNvPr>
              <p:cNvSpPr>
                <a:spLocks noChangeArrowheads="1"/>
              </p:cNvSpPr>
              <p:nvPr/>
            </p:nvSpPr>
            <p:spPr bwMode="auto">
              <a:xfrm>
                <a:off x="3789" y="1581"/>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3" name="Rectangle 159">
                <a:extLst>
                  <a:ext uri="{FF2B5EF4-FFF2-40B4-BE49-F238E27FC236}">
                    <a16:creationId xmlns:a16="http://schemas.microsoft.com/office/drawing/2014/main" id="{8D53F261-273A-4DAA-B104-EBF8F42C30C9}"/>
                  </a:ext>
                </a:extLst>
              </p:cNvPr>
              <p:cNvSpPr>
                <a:spLocks noChangeArrowheads="1"/>
              </p:cNvSpPr>
              <p:nvPr/>
            </p:nvSpPr>
            <p:spPr bwMode="auto">
              <a:xfrm>
                <a:off x="3789" y="1581"/>
                <a:ext cx="289"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4" name="Freeform 160">
                <a:extLst>
                  <a:ext uri="{FF2B5EF4-FFF2-40B4-BE49-F238E27FC236}">
                    <a16:creationId xmlns:a16="http://schemas.microsoft.com/office/drawing/2014/main" id="{872E44CD-F11B-4F2D-A4F1-82F2A95D6E97}"/>
                  </a:ext>
                </a:extLst>
              </p:cNvPr>
              <p:cNvSpPr>
                <a:spLocks/>
              </p:cNvSpPr>
              <p:nvPr/>
            </p:nvSpPr>
            <p:spPr bwMode="auto">
              <a:xfrm>
                <a:off x="3783" y="1575"/>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5" name="Freeform 161">
                <a:extLst>
                  <a:ext uri="{FF2B5EF4-FFF2-40B4-BE49-F238E27FC236}">
                    <a16:creationId xmlns:a16="http://schemas.microsoft.com/office/drawing/2014/main" id="{2B513F3D-94CF-4607-BC5C-0AC9441E7070}"/>
                  </a:ext>
                </a:extLst>
              </p:cNvPr>
              <p:cNvSpPr>
                <a:spLocks/>
              </p:cNvSpPr>
              <p:nvPr/>
            </p:nvSpPr>
            <p:spPr bwMode="auto">
              <a:xfrm>
                <a:off x="3783" y="1575"/>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6" name="Rectangle 162">
                <a:extLst>
                  <a:ext uri="{FF2B5EF4-FFF2-40B4-BE49-F238E27FC236}">
                    <a16:creationId xmlns:a16="http://schemas.microsoft.com/office/drawing/2014/main" id="{52823470-8814-41BF-9355-30B23C42ACFA}"/>
                  </a:ext>
                </a:extLst>
              </p:cNvPr>
              <p:cNvSpPr>
                <a:spLocks noChangeArrowheads="1"/>
              </p:cNvSpPr>
              <p:nvPr/>
            </p:nvSpPr>
            <p:spPr bwMode="auto">
              <a:xfrm>
                <a:off x="4078" y="1581"/>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7" name="Rectangle 163">
                <a:extLst>
                  <a:ext uri="{FF2B5EF4-FFF2-40B4-BE49-F238E27FC236}">
                    <a16:creationId xmlns:a16="http://schemas.microsoft.com/office/drawing/2014/main" id="{50110D6C-797C-46B0-89FA-485CF3ADEEB7}"/>
                  </a:ext>
                </a:extLst>
              </p:cNvPr>
              <p:cNvSpPr>
                <a:spLocks noChangeArrowheads="1"/>
              </p:cNvSpPr>
              <p:nvPr/>
            </p:nvSpPr>
            <p:spPr bwMode="auto">
              <a:xfrm>
                <a:off x="4078" y="1581"/>
                <a:ext cx="2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8" name="Freeform 164">
                <a:extLst>
                  <a:ext uri="{FF2B5EF4-FFF2-40B4-BE49-F238E27FC236}">
                    <a16:creationId xmlns:a16="http://schemas.microsoft.com/office/drawing/2014/main" id="{D068C6A7-74FA-43D8-958C-BF6396ED2ECD}"/>
                  </a:ext>
                </a:extLst>
              </p:cNvPr>
              <p:cNvSpPr>
                <a:spLocks/>
              </p:cNvSpPr>
              <p:nvPr/>
            </p:nvSpPr>
            <p:spPr bwMode="auto">
              <a:xfrm>
                <a:off x="4072" y="157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9" name="Freeform 165">
                <a:extLst>
                  <a:ext uri="{FF2B5EF4-FFF2-40B4-BE49-F238E27FC236}">
                    <a16:creationId xmlns:a16="http://schemas.microsoft.com/office/drawing/2014/main" id="{57DEA830-AF7D-4C84-A014-21052BABEEC6}"/>
                  </a:ext>
                </a:extLst>
              </p:cNvPr>
              <p:cNvSpPr>
                <a:spLocks/>
              </p:cNvSpPr>
              <p:nvPr/>
            </p:nvSpPr>
            <p:spPr bwMode="auto">
              <a:xfrm>
                <a:off x="4072" y="1575"/>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0" name="Rectangle 166">
                <a:extLst>
                  <a:ext uri="{FF2B5EF4-FFF2-40B4-BE49-F238E27FC236}">
                    <a16:creationId xmlns:a16="http://schemas.microsoft.com/office/drawing/2014/main" id="{B75AA7DE-89F8-4E8A-91CA-87A29885E6D4}"/>
                  </a:ext>
                </a:extLst>
              </p:cNvPr>
              <p:cNvSpPr>
                <a:spLocks noChangeArrowheads="1"/>
              </p:cNvSpPr>
              <p:nvPr/>
            </p:nvSpPr>
            <p:spPr bwMode="auto">
              <a:xfrm>
                <a:off x="4366" y="1581"/>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1" name="Freeform 167">
                <a:extLst>
                  <a:ext uri="{FF2B5EF4-FFF2-40B4-BE49-F238E27FC236}">
                    <a16:creationId xmlns:a16="http://schemas.microsoft.com/office/drawing/2014/main" id="{0F0370B4-C8DC-4F32-9D3D-0798F7FF370F}"/>
                  </a:ext>
                </a:extLst>
              </p:cNvPr>
              <p:cNvSpPr>
                <a:spLocks/>
              </p:cNvSpPr>
              <p:nvPr/>
            </p:nvSpPr>
            <p:spPr bwMode="auto">
              <a:xfrm>
                <a:off x="4360" y="1575"/>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2" name="Rectangle 168">
                <a:extLst>
                  <a:ext uri="{FF2B5EF4-FFF2-40B4-BE49-F238E27FC236}">
                    <a16:creationId xmlns:a16="http://schemas.microsoft.com/office/drawing/2014/main" id="{40F56D01-3EE4-40DA-8928-8393ACE44223}"/>
                  </a:ext>
                </a:extLst>
              </p:cNvPr>
              <p:cNvSpPr>
                <a:spLocks noChangeArrowheads="1"/>
              </p:cNvSpPr>
              <p:nvPr/>
            </p:nvSpPr>
            <p:spPr bwMode="auto">
              <a:xfrm>
                <a:off x="3501" y="1653"/>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3" name="Rectangle 169">
                <a:extLst>
                  <a:ext uri="{FF2B5EF4-FFF2-40B4-BE49-F238E27FC236}">
                    <a16:creationId xmlns:a16="http://schemas.microsoft.com/office/drawing/2014/main" id="{8D6651E0-7976-418F-908B-E9C2DB088D17}"/>
                  </a:ext>
                </a:extLst>
              </p:cNvPr>
              <p:cNvSpPr>
                <a:spLocks noChangeArrowheads="1"/>
              </p:cNvSpPr>
              <p:nvPr/>
            </p:nvSpPr>
            <p:spPr bwMode="auto">
              <a:xfrm>
                <a:off x="3501" y="1653"/>
                <a:ext cx="2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4" name="Freeform 170">
                <a:extLst>
                  <a:ext uri="{FF2B5EF4-FFF2-40B4-BE49-F238E27FC236}">
                    <a16:creationId xmlns:a16="http://schemas.microsoft.com/office/drawing/2014/main" id="{4325293F-32EC-438D-9703-679167F8CF3C}"/>
                  </a:ext>
                </a:extLst>
              </p:cNvPr>
              <p:cNvSpPr>
                <a:spLocks/>
              </p:cNvSpPr>
              <p:nvPr/>
            </p:nvSpPr>
            <p:spPr bwMode="auto">
              <a:xfrm>
                <a:off x="3495" y="164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5" name="Freeform 171">
                <a:extLst>
                  <a:ext uri="{FF2B5EF4-FFF2-40B4-BE49-F238E27FC236}">
                    <a16:creationId xmlns:a16="http://schemas.microsoft.com/office/drawing/2014/main" id="{93F90174-3F17-4430-A62D-10A8E738063B}"/>
                  </a:ext>
                </a:extLst>
              </p:cNvPr>
              <p:cNvSpPr>
                <a:spLocks/>
              </p:cNvSpPr>
              <p:nvPr/>
            </p:nvSpPr>
            <p:spPr bwMode="auto">
              <a:xfrm>
                <a:off x="3495" y="164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6" name="Rectangle 172">
                <a:extLst>
                  <a:ext uri="{FF2B5EF4-FFF2-40B4-BE49-F238E27FC236}">
                    <a16:creationId xmlns:a16="http://schemas.microsoft.com/office/drawing/2014/main" id="{572C03EA-DF79-4A82-998D-8F839E94E216}"/>
                  </a:ext>
                </a:extLst>
              </p:cNvPr>
              <p:cNvSpPr>
                <a:spLocks noChangeArrowheads="1"/>
              </p:cNvSpPr>
              <p:nvPr/>
            </p:nvSpPr>
            <p:spPr bwMode="auto">
              <a:xfrm>
                <a:off x="3789" y="1653"/>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7" name="Rectangle 173">
                <a:extLst>
                  <a:ext uri="{FF2B5EF4-FFF2-40B4-BE49-F238E27FC236}">
                    <a16:creationId xmlns:a16="http://schemas.microsoft.com/office/drawing/2014/main" id="{275AD2BC-CB4F-40DB-8193-910568D5D64D}"/>
                  </a:ext>
                </a:extLst>
              </p:cNvPr>
              <p:cNvSpPr>
                <a:spLocks noChangeArrowheads="1"/>
              </p:cNvSpPr>
              <p:nvPr/>
            </p:nvSpPr>
            <p:spPr bwMode="auto">
              <a:xfrm>
                <a:off x="3789" y="1653"/>
                <a:ext cx="289"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8" name="Freeform 174">
                <a:extLst>
                  <a:ext uri="{FF2B5EF4-FFF2-40B4-BE49-F238E27FC236}">
                    <a16:creationId xmlns:a16="http://schemas.microsoft.com/office/drawing/2014/main" id="{7DEAC288-5715-42F1-8C13-D396DFB42E1F}"/>
                  </a:ext>
                </a:extLst>
              </p:cNvPr>
              <p:cNvSpPr>
                <a:spLocks/>
              </p:cNvSpPr>
              <p:nvPr/>
            </p:nvSpPr>
            <p:spPr bwMode="auto">
              <a:xfrm>
                <a:off x="3783" y="1647"/>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9" name="Freeform 175">
                <a:extLst>
                  <a:ext uri="{FF2B5EF4-FFF2-40B4-BE49-F238E27FC236}">
                    <a16:creationId xmlns:a16="http://schemas.microsoft.com/office/drawing/2014/main" id="{B6254CA4-D528-4727-B525-AD3D571ABFAB}"/>
                  </a:ext>
                </a:extLst>
              </p:cNvPr>
              <p:cNvSpPr>
                <a:spLocks/>
              </p:cNvSpPr>
              <p:nvPr/>
            </p:nvSpPr>
            <p:spPr bwMode="auto">
              <a:xfrm>
                <a:off x="3783" y="1647"/>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0" name="Rectangle 176">
                <a:extLst>
                  <a:ext uri="{FF2B5EF4-FFF2-40B4-BE49-F238E27FC236}">
                    <a16:creationId xmlns:a16="http://schemas.microsoft.com/office/drawing/2014/main" id="{1E8574C8-98F3-4887-989B-D0C01D98338C}"/>
                  </a:ext>
                </a:extLst>
              </p:cNvPr>
              <p:cNvSpPr>
                <a:spLocks noChangeArrowheads="1"/>
              </p:cNvSpPr>
              <p:nvPr/>
            </p:nvSpPr>
            <p:spPr bwMode="auto">
              <a:xfrm>
                <a:off x="4078" y="1653"/>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1" name="Rectangle 177">
                <a:extLst>
                  <a:ext uri="{FF2B5EF4-FFF2-40B4-BE49-F238E27FC236}">
                    <a16:creationId xmlns:a16="http://schemas.microsoft.com/office/drawing/2014/main" id="{9D6B974D-CC1A-4B86-A9DB-F564559071C4}"/>
                  </a:ext>
                </a:extLst>
              </p:cNvPr>
              <p:cNvSpPr>
                <a:spLocks noChangeArrowheads="1"/>
              </p:cNvSpPr>
              <p:nvPr/>
            </p:nvSpPr>
            <p:spPr bwMode="auto">
              <a:xfrm>
                <a:off x="4078" y="1653"/>
                <a:ext cx="2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2" name="Freeform 178">
                <a:extLst>
                  <a:ext uri="{FF2B5EF4-FFF2-40B4-BE49-F238E27FC236}">
                    <a16:creationId xmlns:a16="http://schemas.microsoft.com/office/drawing/2014/main" id="{C41753B5-FA4C-49A5-B5FC-1E5A1D95C07D}"/>
                  </a:ext>
                </a:extLst>
              </p:cNvPr>
              <p:cNvSpPr>
                <a:spLocks/>
              </p:cNvSpPr>
              <p:nvPr/>
            </p:nvSpPr>
            <p:spPr bwMode="auto">
              <a:xfrm>
                <a:off x="4072" y="164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3" name="Freeform 179">
                <a:extLst>
                  <a:ext uri="{FF2B5EF4-FFF2-40B4-BE49-F238E27FC236}">
                    <a16:creationId xmlns:a16="http://schemas.microsoft.com/office/drawing/2014/main" id="{81215DE1-A9CA-418A-85B5-619CDD2C5DC1}"/>
                  </a:ext>
                </a:extLst>
              </p:cNvPr>
              <p:cNvSpPr>
                <a:spLocks/>
              </p:cNvSpPr>
              <p:nvPr/>
            </p:nvSpPr>
            <p:spPr bwMode="auto">
              <a:xfrm>
                <a:off x="4072" y="1647"/>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4" name="Rectangle 180">
                <a:extLst>
                  <a:ext uri="{FF2B5EF4-FFF2-40B4-BE49-F238E27FC236}">
                    <a16:creationId xmlns:a16="http://schemas.microsoft.com/office/drawing/2014/main" id="{1EE3AEF1-559D-4CEA-83CB-FB88C93B94FE}"/>
                  </a:ext>
                </a:extLst>
              </p:cNvPr>
              <p:cNvSpPr>
                <a:spLocks noChangeArrowheads="1"/>
              </p:cNvSpPr>
              <p:nvPr/>
            </p:nvSpPr>
            <p:spPr bwMode="auto">
              <a:xfrm>
                <a:off x="4366" y="1653"/>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5" name="Freeform 181">
                <a:extLst>
                  <a:ext uri="{FF2B5EF4-FFF2-40B4-BE49-F238E27FC236}">
                    <a16:creationId xmlns:a16="http://schemas.microsoft.com/office/drawing/2014/main" id="{4B3B0FCB-02DE-4E34-BB53-296FC34ECB88}"/>
                  </a:ext>
                </a:extLst>
              </p:cNvPr>
              <p:cNvSpPr>
                <a:spLocks/>
              </p:cNvSpPr>
              <p:nvPr/>
            </p:nvSpPr>
            <p:spPr bwMode="auto">
              <a:xfrm>
                <a:off x="4360" y="1647"/>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6" name="Rectangle 182">
                <a:extLst>
                  <a:ext uri="{FF2B5EF4-FFF2-40B4-BE49-F238E27FC236}">
                    <a16:creationId xmlns:a16="http://schemas.microsoft.com/office/drawing/2014/main" id="{53AE1A26-F21D-48D4-A176-BBC2BDB80F3F}"/>
                  </a:ext>
                </a:extLst>
              </p:cNvPr>
              <p:cNvSpPr>
                <a:spLocks noChangeArrowheads="1"/>
              </p:cNvSpPr>
              <p:nvPr/>
            </p:nvSpPr>
            <p:spPr bwMode="auto">
              <a:xfrm>
                <a:off x="3501" y="249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7" name="Freeform 183">
                <a:extLst>
                  <a:ext uri="{FF2B5EF4-FFF2-40B4-BE49-F238E27FC236}">
                    <a16:creationId xmlns:a16="http://schemas.microsoft.com/office/drawing/2014/main" id="{1DB73354-5726-401D-9BAE-525E146C7CCC}"/>
                  </a:ext>
                </a:extLst>
              </p:cNvPr>
              <p:cNvSpPr>
                <a:spLocks/>
              </p:cNvSpPr>
              <p:nvPr/>
            </p:nvSpPr>
            <p:spPr bwMode="auto">
              <a:xfrm>
                <a:off x="3495" y="2489"/>
                <a:ext cx="300" cy="85"/>
              </a:xfrm>
              <a:custGeom>
                <a:avLst/>
                <a:gdLst>
                  <a:gd name="T0" fmla="*/ 294 w 300"/>
                  <a:gd name="T1" fmla="*/ 78 h 85"/>
                  <a:gd name="T2" fmla="*/ 294 w 300"/>
                  <a:gd name="T3" fmla="*/ 72 h 85"/>
                  <a:gd name="T4" fmla="*/ 12 w 300"/>
                  <a:gd name="T5" fmla="*/ 72 h 85"/>
                  <a:gd name="T6" fmla="*/ 12 w 300"/>
                  <a:gd name="T7" fmla="*/ 12 h 85"/>
                  <a:gd name="T8" fmla="*/ 288 w 300"/>
                  <a:gd name="T9" fmla="*/ 12 h 85"/>
                  <a:gd name="T10" fmla="*/ 288 w 300"/>
                  <a:gd name="T11" fmla="*/ 78 h 85"/>
                  <a:gd name="T12" fmla="*/ 294 w 300"/>
                  <a:gd name="T13" fmla="*/ 78 h 85"/>
                  <a:gd name="T14" fmla="*/ 294 w 300"/>
                  <a:gd name="T15" fmla="*/ 72 h 85"/>
                  <a:gd name="T16" fmla="*/ 294 w 300"/>
                  <a:gd name="T17" fmla="*/ 78 h 85"/>
                  <a:gd name="T18" fmla="*/ 300 w 300"/>
                  <a:gd name="T19" fmla="*/ 78 h 85"/>
                  <a:gd name="T20" fmla="*/ 300 w 300"/>
                  <a:gd name="T21" fmla="*/ 0 h 85"/>
                  <a:gd name="T22" fmla="*/ 0 w 300"/>
                  <a:gd name="T23" fmla="*/ 0 h 85"/>
                  <a:gd name="T24" fmla="*/ 0 w 300"/>
                  <a:gd name="T25" fmla="*/ 85 h 85"/>
                  <a:gd name="T26" fmla="*/ 300 w 300"/>
                  <a:gd name="T27" fmla="*/ 85 h 85"/>
                  <a:gd name="T28" fmla="*/ 300 w 300"/>
                  <a:gd name="T29" fmla="*/ 78 h 85"/>
                  <a:gd name="T30" fmla="*/ 294 w 300"/>
                  <a:gd name="T31"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5"/>
                    </a:lnTo>
                    <a:lnTo>
                      <a:pt x="300" y="85"/>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8" name="Rectangle 184">
                <a:extLst>
                  <a:ext uri="{FF2B5EF4-FFF2-40B4-BE49-F238E27FC236}">
                    <a16:creationId xmlns:a16="http://schemas.microsoft.com/office/drawing/2014/main" id="{96855082-2672-4FD9-9D39-ADE5B3A35EBF}"/>
                  </a:ext>
                </a:extLst>
              </p:cNvPr>
              <p:cNvSpPr>
                <a:spLocks noChangeArrowheads="1"/>
              </p:cNvSpPr>
              <p:nvPr/>
            </p:nvSpPr>
            <p:spPr bwMode="auto">
              <a:xfrm>
                <a:off x="3789" y="249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9" name="Freeform 185">
                <a:extLst>
                  <a:ext uri="{FF2B5EF4-FFF2-40B4-BE49-F238E27FC236}">
                    <a16:creationId xmlns:a16="http://schemas.microsoft.com/office/drawing/2014/main" id="{A304DFA4-344A-4182-8126-A06EF4A40D1F}"/>
                  </a:ext>
                </a:extLst>
              </p:cNvPr>
              <p:cNvSpPr>
                <a:spLocks/>
              </p:cNvSpPr>
              <p:nvPr/>
            </p:nvSpPr>
            <p:spPr bwMode="auto">
              <a:xfrm>
                <a:off x="3783" y="2489"/>
                <a:ext cx="301" cy="85"/>
              </a:xfrm>
              <a:custGeom>
                <a:avLst/>
                <a:gdLst>
                  <a:gd name="T0" fmla="*/ 295 w 301"/>
                  <a:gd name="T1" fmla="*/ 78 h 85"/>
                  <a:gd name="T2" fmla="*/ 295 w 301"/>
                  <a:gd name="T3" fmla="*/ 72 h 85"/>
                  <a:gd name="T4" fmla="*/ 12 w 301"/>
                  <a:gd name="T5" fmla="*/ 72 h 85"/>
                  <a:gd name="T6" fmla="*/ 12 w 301"/>
                  <a:gd name="T7" fmla="*/ 12 h 85"/>
                  <a:gd name="T8" fmla="*/ 289 w 301"/>
                  <a:gd name="T9" fmla="*/ 12 h 85"/>
                  <a:gd name="T10" fmla="*/ 289 w 301"/>
                  <a:gd name="T11" fmla="*/ 78 h 85"/>
                  <a:gd name="T12" fmla="*/ 295 w 301"/>
                  <a:gd name="T13" fmla="*/ 78 h 85"/>
                  <a:gd name="T14" fmla="*/ 295 w 301"/>
                  <a:gd name="T15" fmla="*/ 72 h 85"/>
                  <a:gd name="T16" fmla="*/ 295 w 301"/>
                  <a:gd name="T17" fmla="*/ 78 h 85"/>
                  <a:gd name="T18" fmla="*/ 301 w 301"/>
                  <a:gd name="T19" fmla="*/ 78 h 85"/>
                  <a:gd name="T20" fmla="*/ 301 w 301"/>
                  <a:gd name="T21" fmla="*/ 0 h 85"/>
                  <a:gd name="T22" fmla="*/ 0 w 301"/>
                  <a:gd name="T23" fmla="*/ 0 h 85"/>
                  <a:gd name="T24" fmla="*/ 0 w 301"/>
                  <a:gd name="T25" fmla="*/ 85 h 85"/>
                  <a:gd name="T26" fmla="*/ 301 w 301"/>
                  <a:gd name="T27" fmla="*/ 85 h 85"/>
                  <a:gd name="T28" fmla="*/ 301 w 301"/>
                  <a:gd name="T29" fmla="*/ 78 h 85"/>
                  <a:gd name="T30" fmla="*/ 295 w 301"/>
                  <a:gd name="T31"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5"/>
                    </a:lnTo>
                    <a:lnTo>
                      <a:pt x="301" y="85"/>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0" name="Rectangle 186">
                <a:extLst>
                  <a:ext uri="{FF2B5EF4-FFF2-40B4-BE49-F238E27FC236}">
                    <a16:creationId xmlns:a16="http://schemas.microsoft.com/office/drawing/2014/main" id="{07A721C4-6641-46F4-9D51-41A99672252F}"/>
                  </a:ext>
                </a:extLst>
              </p:cNvPr>
              <p:cNvSpPr>
                <a:spLocks noChangeArrowheads="1"/>
              </p:cNvSpPr>
              <p:nvPr/>
            </p:nvSpPr>
            <p:spPr bwMode="auto">
              <a:xfrm>
                <a:off x="4078" y="249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1" name="Freeform 187">
                <a:extLst>
                  <a:ext uri="{FF2B5EF4-FFF2-40B4-BE49-F238E27FC236}">
                    <a16:creationId xmlns:a16="http://schemas.microsoft.com/office/drawing/2014/main" id="{91F480FE-F862-4E93-B763-80A1D917B6A8}"/>
                  </a:ext>
                </a:extLst>
              </p:cNvPr>
              <p:cNvSpPr>
                <a:spLocks/>
              </p:cNvSpPr>
              <p:nvPr/>
            </p:nvSpPr>
            <p:spPr bwMode="auto">
              <a:xfrm>
                <a:off x="4072" y="2489"/>
                <a:ext cx="300" cy="85"/>
              </a:xfrm>
              <a:custGeom>
                <a:avLst/>
                <a:gdLst>
                  <a:gd name="T0" fmla="*/ 294 w 300"/>
                  <a:gd name="T1" fmla="*/ 78 h 85"/>
                  <a:gd name="T2" fmla="*/ 294 w 300"/>
                  <a:gd name="T3" fmla="*/ 72 h 85"/>
                  <a:gd name="T4" fmla="*/ 12 w 300"/>
                  <a:gd name="T5" fmla="*/ 72 h 85"/>
                  <a:gd name="T6" fmla="*/ 12 w 300"/>
                  <a:gd name="T7" fmla="*/ 12 h 85"/>
                  <a:gd name="T8" fmla="*/ 288 w 300"/>
                  <a:gd name="T9" fmla="*/ 12 h 85"/>
                  <a:gd name="T10" fmla="*/ 288 w 300"/>
                  <a:gd name="T11" fmla="*/ 78 h 85"/>
                  <a:gd name="T12" fmla="*/ 294 w 300"/>
                  <a:gd name="T13" fmla="*/ 78 h 85"/>
                  <a:gd name="T14" fmla="*/ 294 w 300"/>
                  <a:gd name="T15" fmla="*/ 72 h 85"/>
                  <a:gd name="T16" fmla="*/ 294 w 300"/>
                  <a:gd name="T17" fmla="*/ 78 h 85"/>
                  <a:gd name="T18" fmla="*/ 300 w 300"/>
                  <a:gd name="T19" fmla="*/ 78 h 85"/>
                  <a:gd name="T20" fmla="*/ 300 w 300"/>
                  <a:gd name="T21" fmla="*/ 0 h 85"/>
                  <a:gd name="T22" fmla="*/ 0 w 300"/>
                  <a:gd name="T23" fmla="*/ 0 h 85"/>
                  <a:gd name="T24" fmla="*/ 0 w 300"/>
                  <a:gd name="T25" fmla="*/ 85 h 85"/>
                  <a:gd name="T26" fmla="*/ 300 w 300"/>
                  <a:gd name="T27" fmla="*/ 85 h 85"/>
                  <a:gd name="T28" fmla="*/ 300 w 300"/>
                  <a:gd name="T29" fmla="*/ 78 h 85"/>
                  <a:gd name="T30" fmla="*/ 294 w 300"/>
                  <a:gd name="T31"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5"/>
                    </a:lnTo>
                    <a:lnTo>
                      <a:pt x="300" y="85"/>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2" name="Rectangle 188">
                <a:extLst>
                  <a:ext uri="{FF2B5EF4-FFF2-40B4-BE49-F238E27FC236}">
                    <a16:creationId xmlns:a16="http://schemas.microsoft.com/office/drawing/2014/main" id="{FF3F8112-757A-4564-91FC-8E744D688A46}"/>
                  </a:ext>
                </a:extLst>
              </p:cNvPr>
              <p:cNvSpPr>
                <a:spLocks noChangeArrowheads="1"/>
              </p:cNvSpPr>
              <p:nvPr/>
            </p:nvSpPr>
            <p:spPr bwMode="auto">
              <a:xfrm>
                <a:off x="4366" y="249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3" name="Freeform 189">
                <a:extLst>
                  <a:ext uri="{FF2B5EF4-FFF2-40B4-BE49-F238E27FC236}">
                    <a16:creationId xmlns:a16="http://schemas.microsoft.com/office/drawing/2014/main" id="{5267ABC6-F869-4FA4-9178-A7E29F153742}"/>
                  </a:ext>
                </a:extLst>
              </p:cNvPr>
              <p:cNvSpPr>
                <a:spLocks/>
              </p:cNvSpPr>
              <p:nvPr/>
            </p:nvSpPr>
            <p:spPr bwMode="auto">
              <a:xfrm>
                <a:off x="4360" y="2489"/>
                <a:ext cx="301" cy="85"/>
              </a:xfrm>
              <a:custGeom>
                <a:avLst/>
                <a:gdLst>
                  <a:gd name="T0" fmla="*/ 295 w 301"/>
                  <a:gd name="T1" fmla="*/ 78 h 85"/>
                  <a:gd name="T2" fmla="*/ 295 w 301"/>
                  <a:gd name="T3" fmla="*/ 72 h 85"/>
                  <a:gd name="T4" fmla="*/ 12 w 301"/>
                  <a:gd name="T5" fmla="*/ 72 h 85"/>
                  <a:gd name="T6" fmla="*/ 12 w 301"/>
                  <a:gd name="T7" fmla="*/ 12 h 85"/>
                  <a:gd name="T8" fmla="*/ 289 w 301"/>
                  <a:gd name="T9" fmla="*/ 12 h 85"/>
                  <a:gd name="T10" fmla="*/ 289 w 301"/>
                  <a:gd name="T11" fmla="*/ 78 h 85"/>
                  <a:gd name="T12" fmla="*/ 295 w 301"/>
                  <a:gd name="T13" fmla="*/ 78 h 85"/>
                  <a:gd name="T14" fmla="*/ 295 w 301"/>
                  <a:gd name="T15" fmla="*/ 72 h 85"/>
                  <a:gd name="T16" fmla="*/ 295 w 301"/>
                  <a:gd name="T17" fmla="*/ 78 h 85"/>
                  <a:gd name="T18" fmla="*/ 301 w 301"/>
                  <a:gd name="T19" fmla="*/ 78 h 85"/>
                  <a:gd name="T20" fmla="*/ 301 w 301"/>
                  <a:gd name="T21" fmla="*/ 0 h 85"/>
                  <a:gd name="T22" fmla="*/ 0 w 301"/>
                  <a:gd name="T23" fmla="*/ 0 h 85"/>
                  <a:gd name="T24" fmla="*/ 0 w 301"/>
                  <a:gd name="T25" fmla="*/ 85 h 85"/>
                  <a:gd name="T26" fmla="*/ 301 w 301"/>
                  <a:gd name="T27" fmla="*/ 85 h 85"/>
                  <a:gd name="T28" fmla="*/ 301 w 301"/>
                  <a:gd name="T29" fmla="*/ 78 h 85"/>
                  <a:gd name="T30" fmla="*/ 295 w 301"/>
                  <a:gd name="T31"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5"/>
                    </a:lnTo>
                    <a:lnTo>
                      <a:pt x="301" y="85"/>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4" name="Rectangle 190">
                <a:extLst>
                  <a:ext uri="{FF2B5EF4-FFF2-40B4-BE49-F238E27FC236}">
                    <a16:creationId xmlns:a16="http://schemas.microsoft.com/office/drawing/2014/main" id="{248D9D2A-D7CA-4DC5-8FDA-950BC19EF5F6}"/>
                  </a:ext>
                </a:extLst>
              </p:cNvPr>
              <p:cNvSpPr>
                <a:spLocks noChangeArrowheads="1"/>
              </p:cNvSpPr>
              <p:nvPr/>
            </p:nvSpPr>
            <p:spPr bwMode="auto">
              <a:xfrm>
                <a:off x="3501" y="2567"/>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5" name="Freeform 191">
                <a:extLst>
                  <a:ext uri="{FF2B5EF4-FFF2-40B4-BE49-F238E27FC236}">
                    <a16:creationId xmlns:a16="http://schemas.microsoft.com/office/drawing/2014/main" id="{618B6F41-0AE5-4E13-A255-71580EC38A82}"/>
                  </a:ext>
                </a:extLst>
              </p:cNvPr>
              <p:cNvSpPr>
                <a:spLocks/>
              </p:cNvSpPr>
              <p:nvPr/>
            </p:nvSpPr>
            <p:spPr bwMode="auto">
              <a:xfrm>
                <a:off x="3495" y="2561"/>
                <a:ext cx="300" cy="85"/>
              </a:xfrm>
              <a:custGeom>
                <a:avLst/>
                <a:gdLst>
                  <a:gd name="T0" fmla="*/ 294 w 300"/>
                  <a:gd name="T1" fmla="*/ 79 h 85"/>
                  <a:gd name="T2" fmla="*/ 294 w 300"/>
                  <a:gd name="T3" fmla="*/ 73 h 85"/>
                  <a:gd name="T4" fmla="*/ 12 w 300"/>
                  <a:gd name="T5" fmla="*/ 73 h 85"/>
                  <a:gd name="T6" fmla="*/ 12 w 300"/>
                  <a:gd name="T7" fmla="*/ 13 h 85"/>
                  <a:gd name="T8" fmla="*/ 288 w 300"/>
                  <a:gd name="T9" fmla="*/ 13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3"/>
                    </a:lnTo>
                    <a:lnTo>
                      <a:pt x="288" y="13"/>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6" name="Rectangle 192">
                <a:extLst>
                  <a:ext uri="{FF2B5EF4-FFF2-40B4-BE49-F238E27FC236}">
                    <a16:creationId xmlns:a16="http://schemas.microsoft.com/office/drawing/2014/main" id="{7F7C1167-C0CE-494C-9CA5-197D31B38670}"/>
                  </a:ext>
                </a:extLst>
              </p:cNvPr>
              <p:cNvSpPr>
                <a:spLocks noChangeArrowheads="1"/>
              </p:cNvSpPr>
              <p:nvPr/>
            </p:nvSpPr>
            <p:spPr bwMode="auto">
              <a:xfrm>
                <a:off x="3789" y="2567"/>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7" name="Freeform 193">
                <a:extLst>
                  <a:ext uri="{FF2B5EF4-FFF2-40B4-BE49-F238E27FC236}">
                    <a16:creationId xmlns:a16="http://schemas.microsoft.com/office/drawing/2014/main" id="{59A47F9A-6784-4329-B8EF-F6AF91B1C7C3}"/>
                  </a:ext>
                </a:extLst>
              </p:cNvPr>
              <p:cNvSpPr>
                <a:spLocks/>
              </p:cNvSpPr>
              <p:nvPr/>
            </p:nvSpPr>
            <p:spPr bwMode="auto">
              <a:xfrm>
                <a:off x="3783" y="2561"/>
                <a:ext cx="301" cy="85"/>
              </a:xfrm>
              <a:custGeom>
                <a:avLst/>
                <a:gdLst>
                  <a:gd name="T0" fmla="*/ 295 w 301"/>
                  <a:gd name="T1" fmla="*/ 79 h 85"/>
                  <a:gd name="T2" fmla="*/ 295 w 301"/>
                  <a:gd name="T3" fmla="*/ 73 h 85"/>
                  <a:gd name="T4" fmla="*/ 12 w 301"/>
                  <a:gd name="T5" fmla="*/ 73 h 85"/>
                  <a:gd name="T6" fmla="*/ 12 w 301"/>
                  <a:gd name="T7" fmla="*/ 13 h 85"/>
                  <a:gd name="T8" fmla="*/ 289 w 301"/>
                  <a:gd name="T9" fmla="*/ 13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3"/>
                    </a:lnTo>
                    <a:lnTo>
                      <a:pt x="289" y="13"/>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8" name="Rectangle 194">
                <a:extLst>
                  <a:ext uri="{FF2B5EF4-FFF2-40B4-BE49-F238E27FC236}">
                    <a16:creationId xmlns:a16="http://schemas.microsoft.com/office/drawing/2014/main" id="{543A9714-1970-48C4-BCB8-4C407E196B5E}"/>
                  </a:ext>
                </a:extLst>
              </p:cNvPr>
              <p:cNvSpPr>
                <a:spLocks noChangeArrowheads="1"/>
              </p:cNvSpPr>
              <p:nvPr/>
            </p:nvSpPr>
            <p:spPr bwMode="auto">
              <a:xfrm>
                <a:off x="4078" y="2567"/>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9" name="Freeform 195">
                <a:extLst>
                  <a:ext uri="{FF2B5EF4-FFF2-40B4-BE49-F238E27FC236}">
                    <a16:creationId xmlns:a16="http://schemas.microsoft.com/office/drawing/2014/main" id="{A1FBE188-FA56-4A0F-ACBB-7A2BD843FD03}"/>
                  </a:ext>
                </a:extLst>
              </p:cNvPr>
              <p:cNvSpPr>
                <a:spLocks/>
              </p:cNvSpPr>
              <p:nvPr/>
            </p:nvSpPr>
            <p:spPr bwMode="auto">
              <a:xfrm>
                <a:off x="4072" y="2561"/>
                <a:ext cx="300" cy="85"/>
              </a:xfrm>
              <a:custGeom>
                <a:avLst/>
                <a:gdLst>
                  <a:gd name="T0" fmla="*/ 294 w 300"/>
                  <a:gd name="T1" fmla="*/ 79 h 85"/>
                  <a:gd name="T2" fmla="*/ 294 w 300"/>
                  <a:gd name="T3" fmla="*/ 73 h 85"/>
                  <a:gd name="T4" fmla="*/ 12 w 300"/>
                  <a:gd name="T5" fmla="*/ 73 h 85"/>
                  <a:gd name="T6" fmla="*/ 12 w 300"/>
                  <a:gd name="T7" fmla="*/ 13 h 85"/>
                  <a:gd name="T8" fmla="*/ 288 w 300"/>
                  <a:gd name="T9" fmla="*/ 13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3"/>
                    </a:lnTo>
                    <a:lnTo>
                      <a:pt x="288" y="13"/>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0" name="Rectangle 196">
                <a:extLst>
                  <a:ext uri="{FF2B5EF4-FFF2-40B4-BE49-F238E27FC236}">
                    <a16:creationId xmlns:a16="http://schemas.microsoft.com/office/drawing/2014/main" id="{7944E89D-0ACE-4564-9157-8DAEACFA1606}"/>
                  </a:ext>
                </a:extLst>
              </p:cNvPr>
              <p:cNvSpPr>
                <a:spLocks noChangeArrowheads="1"/>
              </p:cNvSpPr>
              <p:nvPr/>
            </p:nvSpPr>
            <p:spPr bwMode="auto">
              <a:xfrm>
                <a:off x="4366" y="2567"/>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1" name="Freeform 197">
                <a:extLst>
                  <a:ext uri="{FF2B5EF4-FFF2-40B4-BE49-F238E27FC236}">
                    <a16:creationId xmlns:a16="http://schemas.microsoft.com/office/drawing/2014/main" id="{873DC99F-7378-49C0-9D11-778316F75708}"/>
                  </a:ext>
                </a:extLst>
              </p:cNvPr>
              <p:cNvSpPr>
                <a:spLocks/>
              </p:cNvSpPr>
              <p:nvPr/>
            </p:nvSpPr>
            <p:spPr bwMode="auto">
              <a:xfrm>
                <a:off x="4360" y="2561"/>
                <a:ext cx="301" cy="85"/>
              </a:xfrm>
              <a:custGeom>
                <a:avLst/>
                <a:gdLst>
                  <a:gd name="T0" fmla="*/ 295 w 301"/>
                  <a:gd name="T1" fmla="*/ 79 h 85"/>
                  <a:gd name="T2" fmla="*/ 295 w 301"/>
                  <a:gd name="T3" fmla="*/ 73 h 85"/>
                  <a:gd name="T4" fmla="*/ 12 w 301"/>
                  <a:gd name="T5" fmla="*/ 73 h 85"/>
                  <a:gd name="T6" fmla="*/ 12 w 301"/>
                  <a:gd name="T7" fmla="*/ 13 h 85"/>
                  <a:gd name="T8" fmla="*/ 289 w 301"/>
                  <a:gd name="T9" fmla="*/ 13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3"/>
                    </a:lnTo>
                    <a:lnTo>
                      <a:pt x="289" y="13"/>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2" name="Rectangle 198">
                <a:extLst>
                  <a:ext uri="{FF2B5EF4-FFF2-40B4-BE49-F238E27FC236}">
                    <a16:creationId xmlns:a16="http://schemas.microsoft.com/office/drawing/2014/main" id="{9F504BFD-53AC-4469-BF8D-1A9AF16FFAD3}"/>
                  </a:ext>
                </a:extLst>
              </p:cNvPr>
              <p:cNvSpPr>
                <a:spLocks noChangeArrowheads="1"/>
              </p:cNvSpPr>
              <p:nvPr/>
            </p:nvSpPr>
            <p:spPr bwMode="auto">
              <a:xfrm>
                <a:off x="3501" y="2640"/>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3" name="Freeform 199">
                <a:extLst>
                  <a:ext uri="{FF2B5EF4-FFF2-40B4-BE49-F238E27FC236}">
                    <a16:creationId xmlns:a16="http://schemas.microsoft.com/office/drawing/2014/main" id="{454D32A5-8825-4DC6-9E15-D16E10629F15}"/>
                  </a:ext>
                </a:extLst>
              </p:cNvPr>
              <p:cNvSpPr>
                <a:spLocks/>
              </p:cNvSpPr>
              <p:nvPr/>
            </p:nvSpPr>
            <p:spPr bwMode="auto">
              <a:xfrm>
                <a:off x="3495" y="2634"/>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4" name="Rectangle 200">
                <a:extLst>
                  <a:ext uri="{FF2B5EF4-FFF2-40B4-BE49-F238E27FC236}">
                    <a16:creationId xmlns:a16="http://schemas.microsoft.com/office/drawing/2014/main" id="{EC2B767A-EF3A-4BBB-82F8-CAEC272C7ACE}"/>
                  </a:ext>
                </a:extLst>
              </p:cNvPr>
              <p:cNvSpPr>
                <a:spLocks noChangeArrowheads="1"/>
              </p:cNvSpPr>
              <p:nvPr/>
            </p:nvSpPr>
            <p:spPr bwMode="auto">
              <a:xfrm>
                <a:off x="3789" y="2640"/>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5" name="Freeform 201">
                <a:extLst>
                  <a:ext uri="{FF2B5EF4-FFF2-40B4-BE49-F238E27FC236}">
                    <a16:creationId xmlns:a16="http://schemas.microsoft.com/office/drawing/2014/main" id="{4465564D-C763-4F13-AC96-EFA67BC6FC3F}"/>
                  </a:ext>
                </a:extLst>
              </p:cNvPr>
              <p:cNvSpPr>
                <a:spLocks/>
              </p:cNvSpPr>
              <p:nvPr/>
            </p:nvSpPr>
            <p:spPr bwMode="auto">
              <a:xfrm>
                <a:off x="3783" y="2634"/>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6" name="Rectangle 202">
                <a:extLst>
                  <a:ext uri="{FF2B5EF4-FFF2-40B4-BE49-F238E27FC236}">
                    <a16:creationId xmlns:a16="http://schemas.microsoft.com/office/drawing/2014/main" id="{E0CB5685-12BC-4611-9210-87AF36D45451}"/>
                  </a:ext>
                </a:extLst>
              </p:cNvPr>
              <p:cNvSpPr>
                <a:spLocks noChangeArrowheads="1"/>
              </p:cNvSpPr>
              <p:nvPr/>
            </p:nvSpPr>
            <p:spPr bwMode="auto">
              <a:xfrm>
                <a:off x="4078" y="2640"/>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7" name="Freeform 203">
                <a:extLst>
                  <a:ext uri="{FF2B5EF4-FFF2-40B4-BE49-F238E27FC236}">
                    <a16:creationId xmlns:a16="http://schemas.microsoft.com/office/drawing/2014/main" id="{77307CA9-9098-4D2D-A6B8-C665153E972D}"/>
                  </a:ext>
                </a:extLst>
              </p:cNvPr>
              <p:cNvSpPr>
                <a:spLocks/>
              </p:cNvSpPr>
              <p:nvPr/>
            </p:nvSpPr>
            <p:spPr bwMode="auto">
              <a:xfrm>
                <a:off x="4072" y="2634"/>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8" name="Rectangle 204">
                <a:extLst>
                  <a:ext uri="{FF2B5EF4-FFF2-40B4-BE49-F238E27FC236}">
                    <a16:creationId xmlns:a16="http://schemas.microsoft.com/office/drawing/2014/main" id="{C8D9B3C4-C94A-4802-BCB6-F6716E6D3766}"/>
                  </a:ext>
                </a:extLst>
              </p:cNvPr>
              <p:cNvSpPr>
                <a:spLocks noChangeArrowheads="1"/>
              </p:cNvSpPr>
              <p:nvPr/>
            </p:nvSpPr>
            <p:spPr bwMode="auto">
              <a:xfrm>
                <a:off x="4366" y="2640"/>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9" name="Rectangle 182">
                <a:extLst>
                  <a:ext uri="{FF2B5EF4-FFF2-40B4-BE49-F238E27FC236}">
                    <a16:creationId xmlns:a16="http://schemas.microsoft.com/office/drawing/2014/main" id="{B34688A5-30F3-47F7-87F6-D4D8EDB0C473}"/>
                  </a:ext>
                </a:extLst>
              </p:cNvPr>
              <p:cNvSpPr>
                <a:spLocks noChangeArrowheads="1"/>
              </p:cNvSpPr>
              <p:nvPr/>
            </p:nvSpPr>
            <p:spPr bwMode="auto">
              <a:xfrm>
                <a:off x="3501" y="2284"/>
                <a:ext cx="288"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0" name="Rectangle 184">
                <a:extLst>
                  <a:ext uri="{FF2B5EF4-FFF2-40B4-BE49-F238E27FC236}">
                    <a16:creationId xmlns:a16="http://schemas.microsoft.com/office/drawing/2014/main" id="{A3268CAA-10DB-4332-A71C-76602E2B3782}"/>
                  </a:ext>
                </a:extLst>
              </p:cNvPr>
              <p:cNvSpPr>
                <a:spLocks noChangeArrowheads="1"/>
              </p:cNvSpPr>
              <p:nvPr/>
            </p:nvSpPr>
            <p:spPr bwMode="auto">
              <a:xfrm>
                <a:off x="3790" y="2284"/>
                <a:ext cx="289"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1" name="Rectangle 186">
                <a:extLst>
                  <a:ext uri="{FF2B5EF4-FFF2-40B4-BE49-F238E27FC236}">
                    <a16:creationId xmlns:a16="http://schemas.microsoft.com/office/drawing/2014/main" id="{6077A1E4-29B9-4036-82AC-BF22A8104C14}"/>
                  </a:ext>
                </a:extLst>
              </p:cNvPr>
              <p:cNvSpPr>
                <a:spLocks noChangeArrowheads="1"/>
              </p:cNvSpPr>
              <p:nvPr/>
            </p:nvSpPr>
            <p:spPr bwMode="auto">
              <a:xfrm>
                <a:off x="4079" y="2284"/>
                <a:ext cx="288"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2" name="Rectangle 188">
                <a:extLst>
                  <a:ext uri="{FF2B5EF4-FFF2-40B4-BE49-F238E27FC236}">
                    <a16:creationId xmlns:a16="http://schemas.microsoft.com/office/drawing/2014/main" id="{F16943E4-E91A-4F8D-91AF-62206FBA2488}"/>
                  </a:ext>
                </a:extLst>
              </p:cNvPr>
              <p:cNvSpPr>
                <a:spLocks noChangeArrowheads="1"/>
              </p:cNvSpPr>
              <p:nvPr/>
            </p:nvSpPr>
            <p:spPr bwMode="auto">
              <a:xfrm>
                <a:off x="4367" y="2284"/>
                <a:ext cx="289"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3" name="Rectangle 190">
                <a:extLst>
                  <a:ext uri="{FF2B5EF4-FFF2-40B4-BE49-F238E27FC236}">
                    <a16:creationId xmlns:a16="http://schemas.microsoft.com/office/drawing/2014/main" id="{C6266C46-EE6A-4F5B-8991-57B9CC915B4F}"/>
                  </a:ext>
                </a:extLst>
              </p:cNvPr>
              <p:cNvSpPr>
                <a:spLocks noChangeArrowheads="1"/>
              </p:cNvSpPr>
              <p:nvPr/>
            </p:nvSpPr>
            <p:spPr bwMode="auto">
              <a:xfrm>
                <a:off x="3501" y="2356"/>
                <a:ext cx="288" cy="73"/>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4" name="Rectangle 192">
                <a:extLst>
                  <a:ext uri="{FF2B5EF4-FFF2-40B4-BE49-F238E27FC236}">
                    <a16:creationId xmlns:a16="http://schemas.microsoft.com/office/drawing/2014/main" id="{D8031CDF-4232-4DF5-AAC6-ACE6FBDE36FA}"/>
                  </a:ext>
                </a:extLst>
              </p:cNvPr>
              <p:cNvSpPr>
                <a:spLocks noChangeArrowheads="1"/>
              </p:cNvSpPr>
              <p:nvPr/>
            </p:nvSpPr>
            <p:spPr bwMode="auto">
              <a:xfrm>
                <a:off x="3790" y="2356"/>
                <a:ext cx="289" cy="73"/>
              </a:xfrm>
              <a:prstGeom prst="rect">
                <a:avLst/>
              </a:prstGeom>
              <a:solidFill>
                <a:srgbClr val="DDD5CF"/>
              </a:solidFill>
              <a:ln w="9525">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5" name="Rectangle 194">
                <a:extLst>
                  <a:ext uri="{FF2B5EF4-FFF2-40B4-BE49-F238E27FC236}">
                    <a16:creationId xmlns:a16="http://schemas.microsoft.com/office/drawing/2014/main" id="{8BA69BB0-A129-4AD0-AEE7-DD78FD22B688}"/>
                  </a:ext>
                </a:extLst>
              </p:cNvPr>
              <p:cNvSpPr>
                <a:spLocks noChangeArrowheads="1"/>
              </p:cNvSpPr>
              <p:nvPr/>
            </p:nvSpPr>
            <p:spPr bwMode="auto">
              <a:xfrm>
                <a:off x="4079" y="2356"/>
                <a:ext cx="288" cy="73"/>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6" name="Rectangle 196">
                <a:extLst>
                  <a:ext uri="{FF2B5EF4-FFF2-40B4-BE49-F238E27FC236}">
                    <a16:creationId xmlns:a16="http://schemas.microsoft.com/office/drawing/2014/main" id="{CF4F6AE2-A7B0-4428-9A14-8BC593EADCF6}"/>
                  </a:ext>
                </a:extLst>
              </p:cNvPr>
              <p:cNvSpPr>
                <a:spLocks noChangeArrowheads="1"/>
              </p:cNvSpPr>
              <p:nvPr/>
            </p:nvSpPr>
            <p:spPr bwMode="auto">
              <a:xfrm>
                <a:off x="4367" y="2356"/>
                <a:ext cx="289" cy="73"/>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7" name="Rectangle 198">
                <a:extLst>
                  <a:ext uri="{FF2B5EF4-FFF2-40B4-BE49-F238E27FC236}">
                    <a16:creationId xmlns:a16="http://schemas.microsoft.com/office/drawing/2014/main" id="{E020F0FE-F91C-434B-B8EE-DCDECB8D3EAE}"/>
                  </a:ext>
                </a:extLst>
              </p:cNvPr>
              <p:cNvSpPr>
                <a:spLocks noChangeArrowheads="1"/>
              </p:cNvSpPr>
              <p:nvPr/>
            </p:nvSpPr>
            <p:spPr bwMode="auto">
              <a:xfrm>
                <a:off x="3501" y="2429"/>
                <a:ext cx="288"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8" name="Rectangle 200">
                <a:extLst>
                  <a:ext uri="{FF2B5EF4-FFF2-40B4-BE49-F238E27FC236}">
                    <a16:creationId xmlns:a16="http://schemas.microsoft.com/office/drawing/2014/main" id="{8DCD1E1A-F6FD-4893-98D0-109683C605A4}"/>
                  </a:ext>
                </a:extLst>
              </p:cNvPr>
              <p:cNvSpPr>
                <a:spLocks noChangeArrowheads="1"/>
              </p:cNvSpPr>
              <p:nvPr/>
            </p:nvSpPr>
            <p:spPr bwMode="auto">
              <a:xfrm>
                <a:off x="3790" y="2429"/>
                <a:ext cx="289"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9" name="Rectangle 202">
                <a:extLst>
                  <a:ext uri="{FF2B5EF4-FFF2-40B4-BE49-F238E27FC236}">
                    <a16:creationId xmlns:a16="http://schemas.microsoft.com/office/drawing/2014/main" id="{3051D26B-A457-4364-90B6-26E8DB6D6F45}"/>
                  </a:ext>
                </a:extLst>
              </p:cNvPr>
              <p:cNvSpPr>
                <a:spLocks noChangeArrowheads="1"/>
              </p:cNvSpPr>
              <p:nvPr/>
            </p:nvSpPr>
            <p:spPr bwMode="auto">
              <a:xfrm>
                <a:off x="4079" y="2429"/>
                <a:ext cx="288"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90" name="Rectangle 204">
                <a:extLst>
                  <a:ext uri="{FF2B5EF4-FFF2-40B4-BE49-F238E27FC236}">
                    <a16:creationId xmlns:a16="http://schemas.microsoft.com/office/drawing/2014/main" id="{6992D2EF-F6CE-4E00-81FA-5778BCEC6D13}"/>
                  </a:ext>
                </a:extLst>
              </p:cNvPr>
              <p:cNvSpPr>
                <a:spLocks noChangeArrowheads="1"/>
              </p:cNvSpPr>
              <p:nvPr/>
            </p:nvSpPr>
            <p:spPr bwMode="auto">
              <a:xfrm>
                <a:off x="4367" y="2429"/>
                <a:ext cx="289" cy="72"/>
              </a:xfrm>
              <a:prstGeom prst="rect">
                <a:avLst/>
              </a:prstGeom>
              <a:solidFill>
                <a:srgbClr val="DDD5CF"/>
              </a:solidFill>
              <a:ln w="19050">
                <a:solidFill>
                  <a:schemeClr val="bg1"/>
                </a:solidFill>
                <a:miter lim="800000"/>
                <a:headEnd/>
                <a:tailEnd/>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grpSp>
        <p:sp>
          <p:nvSpPr>
            <p:cNvPr id="7" name="Freeform 206">
              <a:extLst>
                <a:ext uri="{FF2B5EF4-FFF2-40B4-BE49-F238E27FC236}">
                  <a16:creationId xmlns:a16="http://schemas.microsoft.com/office/drawing/2014/main" id="{DB518897-979A-4167-B683-89AF62282E6E}"/>
                </a:ext>
              </a:extLst>
            </p:cNvPr>
            <p:cNvSpPr>
              <a:spLocks/>
            </p:cNvSpPr>
            <p:nvPr/>
          </p:nvSpPr>
          <p:spPr bwMode="auto">
            <a:xfrm>
              <a:off x="4360" y="2634"/>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8" name="Rectangle 207">
              <a:extLst>
                <a:ext uri="{FF2B5EF4-FFF2-40B4-BE49-F238E27FC236}">
                  <a16:creationId xmlns:a16="http://schemas.microsoft.com/office/drawing/2014/main" id="{B525F34D-0BAF-4899-914A-646212883ED4}"/>
                </a:ext>
              </a:extLst>
            </p:cNvPr>
            <p:cNvSpPr>
              <a:spLocks noChangeArrowheads="1"/>
            </p:cNvSpPr>
            <p:nvPr/>
          </p:nvSpPr>
          <p:spPr bwMode="auto">
            <a:xfrm>
              <a:off x="3501" y="172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 name="Freeform 208">
              <a:extLst>
                <a:ext uri="{FF2B5EF4-FFF2-40B4-BE49-F238E27FC236}">
                  <a16:creationId xmlns:a16="http://schemas.microsoft.com/office/drawing/2014/main" id="{07D68E4F-695F-4C7A-B9FD-9B0CE9D43ABD}"/>
                </a:ext>
              </a:extLst>
            </p:cNvPr>
            <p:cNvSpPr>
              <a:spLocks/>
            </p:cNvSpPr>
            <p:nvPr/>
          </p:nvSpPr>
          <p:spPr bwMode="auto">
            <a:xfrm>
              <a:off x="3495" y="1719"/>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 name="Rectangle 209">
              <a:extLst>
                <a:ext uri="{FF2B5EF4-FFF2-40B4-BE49-F238E27FC236}">
                  <a16:creationId xmlns:a16="http://schemas.microsoft.com/office/drawing/2014/main" id="{FDB5973C-99D9-49C7-95B4-406B64261838}"/>
                </a:ext>
              </a:extLst>
            </p:cNvPr>
            <p:cNvSpPr>
              <a:spLocks noChangeArrowheads="1"/>
            </p:cNvSpPr>
            <p:nvPr/>
          </p:nvSpPr>
          <p:spPr bwMode="auto">
            <a:xfrm>
              <a:off x="3789" y="172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5" name="Freeform 210">
              <a:extLst>
                <a:ext uri="{FF2B5EF4-FFF2-40B4-BE49-F238E27FC236}">
                  <a16:creationId xmlns:a16="http://schemas.microsoft.com/office/drawing/2014/main" id="{10F64276-34B6-498D-BBE7-A5EA739F8B89}"/>
                </a:ext>
              </a:extLst>
            </p:cNvPr>
            <p:cNvSpPr>
              <a:spLocks/>
            </p:cNvSpPr>
            <p:nvPr/>
          </p:nvSpPr>
          <p:spPr bwMode="auto">
            <a:xfrm>
              <a:off x="3783" y="1719"/>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6" name="Rectangle 211">
              <a:extLst>
                <a:ext uri="{FF2B5EF4-FFF2-40B4-BE49-F238E27FC236}">
                  <a16:creationId xmlns:a16="http://schemas.microsoft.com/office/drawing/2014/main" id="{6CAA65D1-0CA1-4F05-9588-950E16EB6C74}"/>
                </a:ext>
              </a:extLst>
            </p:cNvPr>
            <p:cNvSpPr>
              <a:spLocks noChangeArrowheads="1"/>
            </p:cNvSpPr>
            <p:nvPr/>
          </p:nvSpPr>
          <p:spPr bwMode="auto">
            <a:xfrm>
              <a:off x="4078" y="1725"/>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7" name="Freeform 212">
              <a:extLst>
                <a:ext uri="{FF2B5EF4-FFF2-40B4-BE49-F238E27FC236}">
                  <a16:creationId xmlns:a16="http://schemas.microsoft.com/office/drawing/2014/main" id="{265C93A1-CD3B-4776-BD8C-DF906E49809A}"/>
                </a:ext>
              </a:extLst>
            </p:cNvPr>
            <p:cNvSpPr>
              <a:spLocks/>
            </p:cNvSpPr>
            <p:nvPr/>
          </p:nvSpPr>
          <p:spPr bwMode="auto">
            <a:xfrm>
              <a:off x="4072" y="1719"/>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8" name="Rectangle 213">
              <a:extLst>
                <a:ext uri="{FF2B5EF4-FFF2-40B4-BE49-F238E27FC236}">
                  <a16:creationId xmlns:a16="http://schemas.microsoft.com/office/drawing/2014/main" id="{B0361B57-8D75-42AE-B805-C8B618B38E79}"/>
                </a:ext>
              </a:extLst>
            </p:cNvPr>
            <p:cNvSpPr>
              <a:spLocks noChangeArrowheads="1"/>
            </p:cNvSpPr>
            <p:nvPr/>
          </p:nvSpPr>
          <p:spPr bwMode="auto">
            <a:xfrm>
              <a:off x="4366" y="1725"/>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9" name="Freeform 214">
              <a:extLst>
                <a:ext uri="{FF2B5EF4-FFF2-40B4-BE49-F238E27FC236}">
                  <a16:creationId xmlns:a16="http://schemas.microsoft.com/office/drawing/2014/main" id="{D3CFD715-8B0B-4474-8AA0-62114099942A}"/>
                </a:ext>
              </a:extLst>
            </p:cNvPr>
            <p:cNvSpPr>
              <a:spLocks/>
            </p:cNvSpPr>
            <p:nvPr/>
          </p:nvSpPr>
          <p:spPr bwMode="auto">
            <a:xfrm>
              <a:off x="4360" y="1719"/>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0" name="Rectangle 215">
              <a:extLst>
                <a:ext uri="{FF2B5EF4-FFF2-40B4-BE49-F238E27FC236}">
                  <a16:creationId xmlns:a16="http://schemas.microsoft.com/office/drawing/2014/main" id="{9E94FEDF-249B-42E5-B0EF-16C740F2D852}"/>
                </a:ext>
              </a:extLst>
            </p:cNvPr>
            <p:cNvSpPr>
              <a:spLocks noChangeArrowheads="1"/>
            </p:cNvSpPr>
            <p:nvPr/>
          </p:nvSpPr>
          <p:spPr bwMode="auto">
            <a:xfrm>
              <a:off x="3501" y="1797"/>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1" name="Freeform 216">
              <a:extLst>
                <a:ext uri="{FF2B5EF4-FFF2-40B4-BE49-F238E27FC236}">
                  <a16:creationId xmlns:a16="http://schemas.microsoft.com/office/drawing/2014/main" id="{CFDD7285-00E3-4660-97BC-80D394943F14}"/>
                </a:ext>
              </a:extLst>
            </p:cNvPr>
            <p:cNvSpPr>
              <a:spLocks/>
            </p:cNvSpPr>
            <p:nvPr/>
          </p:nvSpPr>
          <p:spPr bwMode="auto">
            <a:xfrm>
              <a:off x="3495" y="1791"/>
              <a:ext cx="300" cy="85"/>
            </a:xfrm>
            <a:custGeom>
              <a:avLst/>
              <a:gdLst>
                <a:gd name="T0" fmla="*/ 294 w 300"/>
                <a:gd name="T1" fmla="*/ 79 h 85"/>
                <a:gd name="T2" fmla="*/ 294 w 300"/>
                <a:gd name="T3" fmla="*/ 73 h 85"/>
                <a:gd name="T4" fmla="*/ 12 w 300"/>
                <a:gd name="T5" fmla="*/ 73 h 85"/>
                <a:gd name="T6" fmla="*/ 12 w 300"/>
                <a:gd name="T7" fmla="*/ 12 h 85"/>
                <a:gd name="T8" fmla="*/ 288 w 300"/>
                <a:gd name="T9" fmla="*/ 12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2" name="Rectangle 217">
              <a:extLst>
                <a:ext uri="{FF2B5EF4-FFF2-40B4-BE49-F238E27FC236}">
                  <a16:creationId xmlns:a16="http://schemas.microsoft.com/office/drawing/2014/main" id="{9537951B-0A34-4107-B09C-01E8FD86CEDE}"/>
                </a:ext>
              </a:extLst>
            </p:cNvPr>
            <p:cNvSpPr>
              <a:spLocks noChangeArrowheads="1"/>
            </p:cNvSpPr>
            <p:nvPr/>
          </p:nvSpPr>
          <p:spPr bwMode="auto">
            <a:xfrm>
              <a:off x="3789" y="1797"/>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3" name="Freeform 218">
              <a:extLst>
                <a:ext uri="{FF2B5EF4-FFF2-40B4-BE49-F238E27FC236}">
                  <a16:creationId xmlns:a16="http://schemas.microsoft.com/office/drawing/2014/main" id="{881DD147-229B-40D4-808B-981AB909459D}"/>
                </a:ext>
              </a:extLst>
            </p:cNvPr>
            <p:cNvSpPr>
              <a:spLocks/>
            </p:cNvSpPr>
            <p:nvPr/>
          </p:nvSpPr>
          <p:spPr bwMode="auto">
            <a:xfrm>
              <a:off x="3783" y="1791"/>
              <a:ext cx="301" cy="85"/>
            </a:xfrm>
            <a:custGeom>
              <a:avLst/>
              <a:gdLst>
                <a:gd name="T0" fmla="*/ 295 w 301"/>
                <a:gd name="T1" fmla="*/ 79 h 85"/>
                <a:gd name="T2" fmla="*/ 295 w 301"/>
                <a:gd name="T3" fmla="*/ 73 h 85"/>
                <a:gd name="T4" fmla="*/ 12 w 301"/>
                <a:gd name="T5" fmla="*/ 73 h 85"/>
                <a:gd name="T6" fmla="*/ 12 w 301"/>
                <a:gd name="T7" fmla="*/ 12 h 85"/>
                <a:gd name="T8" fmla="*/ 289 w 301"/>
                <a:gd name="T9" fmla="*/ 12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4" name="Rectangle 219">
              <a:extLst>
                <a:ext uri="{FF2B5EF4-FFF2-40B4-BE49-F238E27FC236}">
                  <a16:creationId xmlns:a16="http://schemas.microsoft.com/office/drawing/2014/main" id="{C3C77BB5-25E1-4F5F-B812-648B5D8D0529}"/>
                </a:ext>
              </a:extLst>
            </p:cNvPr>
            <p:cNvSpPr>
              <a:spLocks noChangeArrowheads="1"/>
            </p:cNvSpPr>
            <p:nvPr/>
          </p:nvSpPr>
          <p:spPr bwMode="auto">
            <a:xfrm>
              <a:off x="4078" y="1797"/>
              <a:ext cx="288"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5" name="Freeform 220">
              <a:extLst>
                <a:ext uri="{FF2B5EF4-FFF2-40B4-BE49-F238E27FC236}">
                  <a16:creationId xmlns:a16="http://schemas.microsoft.com/office/drawing/2014/main" id="{2BE5B507-18CD-4643-ABBB-584B9C2F61F3}"/>
                </a:ext>
              </a:extLst>
            </p:cNvPr>
            <p:cNvSpPr>
              <a:spLocks/>
            </p:cNvSpPr>
            <p:nvPr/>
          </p:nvSpPr>
          <p:spPr bwMode="auto">
            <a:xfrm>
              <a:off x="4072" y="1791"/>
              <a:ext cx="300" cy="85"/>
            </a:xfrm>
            <a:custGeom>
              <a:avLst/>
              <a:gdLst>
                <a:gd name="T0" fmla="*/ 294 w 300"/>
                <a:gd name="T1" fmla="*/ 79 h 85"/>
                <a:gd name="T2" fmla="*/ 294 w 300"/>
                <a:gd name="T3" fmla="*/ 73 h 85"/>
                <a:gd name="T4" fmla="*/ 12 w 300"/>
                <a:gd name="T5" fmla="*/ 73 h 85"/>
                <a:gd name="T6" fmla="*/ 12 w 300"/>
                <a:gd name="T7" fmla="*/ 12 h 85"/>
                <a:gd name="T8" fmla="*/ 288 w 300"/>
                <a:gd name="T9" fmla="*/ 12 h 85"/>
                <a:gd name="T10" fmla="*/ 288 w 300"/>
                <a:gd name="T11" fmla="*/ 79 h 85"/>
                <a:gd name="T12" fmla="*/ 294 w 300"/>
                <a:gd name="T13" fmla="*/ 79 h 85"/>
                <a:gd name="T14" fmla="*/ 294 w 300"/>
                <a:gd name="T15" fmla="*/ 73 h 85"/>
                <a:gd name="T16" fmla="*/ 294 w 300"/>
                <a:gd name="T17" fmla="*/ 79 h 85"/>
                <a:gd name="T18" fmla="*/ 300 w 300"/>
                <a:gd name="T19" fmla="*/ 79 h 85"/>
                <a:gd name="T20" fmla="*/ 300 w 300"/>
                <a:gd name="T21" fmla="*/ 0 h 85"/>
                <a:gd name="T22" fmla="*/ 0 w 300"/>
                <a:gd name="T23" fmla="*/ 0 h 85"/>
                <a:gd name="T24" fmla="*/ 0 w 300"/>
                <a:gd name="T25" fmla="*/ 85 h 85"/>
                <a:gd name="T26" fmla="*/ 300 w 300"/>
                <a:gd name="T27" fmla="*/ 85 h 85"/>
                <a:gd name="T28" fmla="*/ 300 w 300"/>
                <a:gd name="T29" fmla="*/ 79 h 85"/>
                <a:gd name="T30" fmla="*/ 294 w 300"/>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5">
                  <a:moveTo>
                    <a:pt x="294" y="79"/>
                  </a:moveTo>
                  <a:lnTo>
                    <a:pt x="294" y="73"/>
                  </a:lnTo>
                  <a:lnTo>
                    <a:pt x="12" y="73"/>
                  </a:lnTo>
                  <a:lnTo>
                    <a:pt x="12" y="12"/>
                  </a:lnTo>
                  <a:lnTo>
                    <a:pt x="288" y="12"/>
                  </a:lnTo>
                  <a:lnTo>
                    <a:pt x="288" y="79"/>
                  </a:lnTo>
                  <a:lnTo>
                    <a:pt x="294" y="79"/>
                  </a:lnTo>
                  <a:lnTo>
                    <a:pt x="294" y="73"/>
                  </a:lnTo>
                  <a:lnTo>
                    <a:pt x="294" y="79"/>
                  </a:lnTo>
                  <a:lnTo>
                    <a:pt x="300" y="79"/>
                  </a:lnTo>
                  <a:lnTo>
                    <a:pt x="300" y="0"/>
                  </a:lnTo>
                  <a:lnTo>
                    <a:pt x="0" y="0"/>
                  </a:lnTo>
                  <a:lnTo>
                    <a:pt x="0" y="85"/>
                  </a:lnTo>
                  <a:lnTo>
                    <a:pt x="300" y="85"/>
                  </a:lnTo>
                  <a:lnTo>
                    <a:pt x="300" y="79"/>
                  </a:lnTo>
                  <a:lnTo>
                    <a:pt x="29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6" name="Rectangle 221">
              <a:extLst>
                <a:ext uri="{FF2B5EF4-FFF2-40B4-BE49-F238E27FC236}">
                  <a16:creationId xmlns:a16="http://schemas.microsoft.com/office/drawing/2014/main" id="{83756B5D-815D-4440-9D31-492BCA5DFF0D}"/>
                </a:ext>
              </a:extLst>
            </p:cNvPr>
            <p:cNvSpPr>
              <a:spLocks noChangeArrowheads="1"/>
            </p:cNvSpPr>
            <p:nvPr/>
          </p:nvSpPr>
          <p:spPr bwMode="auto">
            <a:xfrm>
              <a:off x="4366" y="1797"/>
              <a:ext cx="289" cy="73"/>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7" name="Freeform 222">
              <a:extLst>
                <a:ext uri="{FF2B5EF4-FFF2-40B4-BE49-F238E27FC236}">
                  <a16:creationId xmlns:a16="http://schemas.microsoft.com/office/drawing/2014/main" id="{75EB0903-B63D-42FA-B918-9035E834C9D3}"/>
                </a:ext>
              </a:extLst>
            </p:cNvPr>
            <p:cNvSpPr>
              <a:spLocks/>
            </p:cNvSpPr>
            <p:nvPr/>
          </p:nvSpPr>
          <p:spPr bwMode="auto">
            <a:xfrm>
              <a:off x="4360" y="1791"/>
              <a:ext cx="301" cy="85"/>
            </a:xfrm>
            <a:custGeom>
              <a:avLst/>
              <a:gdLst>
                <a:gd name="T0" fmla="*/ 295 w 301"/>
                <a:gd name="T1" fmla="*/ 79 h 85"/>
                <a:gd name="T2" fmla="*/ 295 w 301"/>
                <a:gd name="T3" fmla="*/ 73 h 85"/>
                <a:gd name="T4" fmla="*/ 12 w 301"/>
                <a:gd name="T5" fmla="*/ 73 h 85"/>
                <a:gd name="T6" fmla="*/ 12 w 301"/>
                <a:gd name="T7" fmla="*/ 12 h 85"/>
                <a:gd name="T8" fmla="*/ 289 w 301"/>
                <a:gd name="T9" fmla="*/ 12 h 85"/>
                <a:gd name="T10" fmla="*/ 289 w 301"/>
                <a:gd name="T11" fmla="*/ 79 h 85"/>
                <a:gd name="T12" fmla="*/ 295 w 301"/>
                <a:gd name="T13" fmla="*/ 79 h 85"/>
                <a:gd name="T14" fmla="*/ 295 w 301"/>
                <a:gd name="T15" fmla="*/ 73 h 85"/>
                <a:gd name="T16" fmla="*/ 295 w 301"/>
                <a:gd name="T17" fmla="*/ 79 h 85"/>
                <a:gd name="T18" fmla="*/ 301 w 301"/>
                <a:gd name="T19" fmla="*/ 79 h 85"/>
                <a:gd name="T20" fmla="*/ 301 w 301"/>
                <a:gd name="T21" fmla="*/ 0 h 85"/>
                <a:gd name="T22" fmla="*/ 0 w 301"/>
                <a:gd name="T23" fmla="*/ 0 h 85"/>
                <a:gd name="T24" fmla="*/ 0 w 301"/>
                <a:gd name="T25" fmla="*/ 85 h 85"/>
                <a:gd name="T26" fmla="*/ 301 w 301"/>
                <a:gd name="T27" fmla="*/ 85 h 85"/>
                <a:gd name="T28" fmla="*/ 301 w 301"/>
                <a:gd name="T29" fmla="*/ 79 h 85"/>
                <a:gd name="T30" fmla="*/ 295 w 301"/>
                <a:gd name="T31"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5">
                  <a:moveTo>
                    <a:pt x="295" y="79"/>
                  </a:moveTo>
                  <a:lnTo>
                    <a:pt x="295" y="73"/>
                  </a:lnTo>
                  <a:lnTo>
                    <a:pt x="12" y="73"/>
                  </a:lnTo>
                  <a:lnTo>
                    <a:pt x="12" y="12"/>
                  </a:lnTo>
                  <a:lnTo>
                    <a:pt x="289" y="12"/>
                  </a:lnTo>
                  <a:lnTo>
                    <a:pt x="289" y="79"/>
                  </a:lnTo>
                  <a:lnTo>
                    <a:pt x="295" y="79"/>
                  </a:lnTo>
                  <a:lnTo>
                    <a:pt x="295" y="73"/>
                  </a:lnTo>
                  <a:lnTo>
                    <a:pt x="295" y="79"/>
                  </a:lnTo>
                  <a:lnTo>
                    <a:pt x="301" y="79"/>
                  </a:lnTo>
                  <a:lnTo>
                    <a:pt x="301" y="0"/>
                  </a:lnTo>
                  <a:lnTo>
                    <a:pt x="0" y="0"/>
                  </a:lnTo>
                  <a:lnTo>
                    <a:pt x="0" y="85"/>
                  </a:lnTo>
                  <a:lnTo>
                    <a:pt x="301" y="85"/>
                  </a:lnTo>
                  <a:lnTo>
                    <a:pt x="301" y="79"/>
                  </a:lnTo>
                  <a:lnTo>
                    <a:pt x="29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8" name="Rectangle 223">
              <a:extLst>
                <a:ext uri="{FF2B5EF4-FFF2-40B4-BE49-F238E27FC236}">
                  <a16:creationId xmlns:a16="http://schemas.microsoft.com/office/drawing/2014/main" id="{3764BC6D-39B0-4B7F-A256-8D957A572044}"/>
                </a:ext>
              </a:extLst>
            </p:cNvPr>
            <p:cNvSpPr>
              <a:spLocks noChangeArrowheads="1"/>
            </p:cNvSpPr>
            <p:nvPr/>
          </p:nvSpPr>
          <p:spPr bwMode="auto">
            <a:xfrm>
              <a:off x="3501" y="1870"/>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29" name="Freeform 224">
              <a:extLst>
                <a:ext uri="{FF2B5EF4-FFF2-40B4-BE49-F238E27FC236}">
                  <a16:creationId xmlns:a16="http://schemas.microsoft.com/office/drawing/2014/main" id="{4DD9E360-6BE3-4652-BC93-977E7CE6C391}"/>
                </a:ext>
              </a:extLst>
            </p:cNvPr>
            <p:cNvSpPr>
              <a:spLocks/>
            </p:cNvSpPr>
            <p:nvPr/>
          </p:nvSpPr>
          <p:spPr bwMode="auto">
            <a:xfrm>
              <a:off x="3495" y="1864"/>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0" name="Rectangle 225">
              <a:extLst>
                <a:ext uri="{FF2B5EF4-FFF2-40B4-BE49-F238E27FC236}">
                  <a16:creationId xmlns:a16="http://schemas.microsoft.com/office/drawing/2014/main" id="{AD195313-BBF8-4686-BD08-2FCA684FFB47}"/>
                </a:ext>
              </a:extLst>
            </p:cNvPr>
            <p:cNvSpPr>
              <a:spLocks noChangeArrowheads="1"/>
            </p:cNvSpPr>
            <p:nvPr/>
          </p:nvSpPr>
          <p:spPr bwMode="auto">
            <a:xfrm>
              <a:off x="3789" y="1870"/>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1" name="Freeform 226">
              <a:extLst>
                <a:ext uri="{FF2B5EF4-FFF2-40B4-BE49-F238E27FC236}">
                  <a16:creationId xmlns:a16="http://schemas.microsoft.com/office/drawing/2014/main" id="{792A2954-679F-455A-86E5-7A6319CAC45B}"/>
                </a:ext>
              </a:extLst>
            </p:cNvPr>
            <p:cNvSpPr>
              <a:spLocks/>
            </p:cNvSpPr>
            <p:nvPr/>
          </p:nvSpPr>
          <p:spPr bwMode="auto">
            <a:xfrm>
              <a:off x="3783" y="1864"/>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2" name="Rectangle 227">
              <a:extLst>
                <a:ext uri="{FF2B5EF4-FFF2-40B4-BE49-F238E27FC236}">
                  <a16:creationId xmlns:a16="http://schemas.microsoft.com/office/drawing/2014/main" id="{6C0D3E90-EE06-491C-B40A-BDF562EBBF7B}"/>
                </a:ext>
              </a:extLst>
            </p:cNvPr>
            <p:cNvSpPr>
              <a:spLocks noChangeArrowheads="1"/>
            </p:cNvSpPr>
            <p:nvPr/>
          </p:nvSpPr>
          <p:spPr bwMode="auto">
            <a:xfrm>
              <a:off x="4078" y="1870"/>
              <a:ext cx="288"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3" name="Freeform 228">
              <a:extLst>
                <a:ext uri="{FF2B5EF4-FFF2-40B4-BE49-F238E27FC236}">
                  <a16:creationId xmlns:a16="http://schemas.microsoft.com/office/drawing/2014/main" id="{E1036CF2-AFD2-45E2-9F75-DCEE986192DB}"/>
                </a:ext>
              </a:extLst>
            </p:cNvPr>
            <p:cNvSpPr>
              <a:spLocks/>
            </p:cNvSpPr>
            <p:nvPr/>
          </p:nvSpPr>
          <p:spPr bwMode="auto">
            <a:xfrm>
              <a:off x="4072" y="1864"/>
              <a:ext cx="300" cy="84"/>
            </a:xfrm>
            <a:custGeom>
              <a:avLst/>
              <a:gdLst>
                <a:gd name="T0" fmla="*/ 294 w 300"/>
                <a:gd name="T1" fmla="*/ 78 h 84"/>
                <a:gd name="T2" fmla="*/ 294 w 300"/>
                <a:gd name="T3" fmla="*/ 72 h 84"/>
                <a:gd name="T4" fmla="*/ 12 w 300"/>
                <a:gd name="T5" fmla="*/ 72 h 84"/>
                <a:gd name="T6" fmla="*/ 12 w 300"/>
                <a:gd name="T7" fmla="*/ 12 h 84"/>
                <a:gd name="T8" fmla="*/ 288 w 300"/>
                <a:gd name="T9" fmla="*/ 12 h 84"/>
                <a:gd name="T10" fmla="*/ 288 w 300"/>
                <a:gd name="T11" fmla="*/ 78 h 84"/>
                <a:gd name="T12" fmla="*/ 294 w 300"/>
                <a:gd name="T13" fmla="*/ 78 h 84"/>
                <a:gd name="T14" fmla="*/ 294 w 300"/>
                <a:gd name="T15" fmla="*/ 72 h 84"/>
                <a:gd name="T16" fmla="*/ 294 w 300"/>
                <a:gd name="T17" fmla="*/ 78 h 84"/>
                <a:gd name="T18" fmla="*/ 300 w 300"/>
                <a:gd name="T19" fmla="*/ 78 h 84"/>
                <a:gd name="T20" fmla="*/ 300 w 300"/>
                <a:gd name="T21" fmla="*/ 0 h 84"/>
                <a:gd name="T22" fmla="*/ 0 w 300"/>
                <a:gd name="T23" fmla="*/ 0 h 84"/>
                <a:gd name="T24" fmla="*/ 0 w 300"/>
                <a:gd name="T25" fmla="*/ 84 h 84"/>
                <a:gd name="T26" fmla="*/ 300 w 300"/>
                <a:gd name="T27" fmla="*/ 84 h 84"/>
                <a:gd name="T28" fmla="*/ 300 w 300"/>
                <a:gd name="T29" fmla="*/ 78 h 84"/>
                <a:gd name="T30" fmla="*/ 294 w 300"/>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0" h="84">
                  <a:moveTo>
                    <a:pt x="294" y="78"/>
                  </a:moveTo>
                  <a:lnTo>
                    <a:pt x="294" y="72"/>
                  </a:lnTo>
                  <a:lnTo>
                    <a:pt x="12" y="72"/>
                  </a:lnTo>
                  <a:lnTo>
                    <a:pt x="12" y="12"/>
                  </a:lnTo>
                  <a:lnTo>
                    <a:pt x="288" y="12"/>
                  </a:lnTo>
                  <a:lnTo>
                    <a:pt x="288" y="78"/>
                  </a:lnTo>
                  <a:lnTo>
                    <a:pt x="294" y="78"/>
                  </a:lnTo>
                  <a:lnTo>
                    <a:pt x="294" y="72"/>
                  </a:lnTo>
                  <a:lnTo>
                    <a:pt x="294" y="78"/>
                  </a:lnTo>
                  <a:lnTo>
                    <a:pt x="300" y="78"/>
                  </a:lnTo>
                  <a:lnTo>
                    <a:pt x="300" y="0"/>
                  </a:lnTo>
                  <a:lnTo>
                    <a:pt x="0" y="0"/>
                  </a:lnTo>
                  <a:lnTo>
                    <a:pt x="0" y="84"/>
                  </a:lnTo>
                  <a:lnTo>
                    <a:pt x="300" y="84"/>
                  </a:lnTo>
                  <a:lnTo>
                    <a:pt x="300" y="78"/>
                  </a:lnTo>
                  <a:lnTo>
                    <a:pt x="29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4" name="Rectangle 229">
              <a:extLst>
                <a:ext uri="{FF2B5EF4-FFF2-40B4-BE49-F238E27FC236}">
                  <a16:creationId xmlns:a16="http://schemas.microsoft.com/office/drawing/2014/main" id="{D2EF3BDE-031B-4329-A1AD-739300261ABC}"/>
                </a:ext>
              </a:extLst>
            </p:cNvPr>
            <p:cNvSpPr>
              <a:spLocks noChangeArrowheads="1"/>
            </p:cNvSpPr>
            <p:nvPr/>
          </p:nvSpPr>
          <p:spPr bwMode="auto">
            <a:xfrm>
              <a:off x="4366" y="1870"/>
              <a:ext cx="289" cy="72"/>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5" name="Freeform 230">
              <a:extLst>
                <a:ext uri="{FF2B5EF4-FFF2-40B4-BE49-F238E27FC236}">
                  <a16:creationId xmlns:a16="http://schemas.microsoft.com/office/drawing/2014/main" id="{9527EA61-2409-4A0A-BDDF-F504BFB51835}"/>
                </a:ext>
              </a:extLst>
            </p:cNvPr>
            <p:cNvSpPr>
              <a:spLocks/>
            </p:cNvSpPr>
            <p:nvPr/>
          </p:nvSpPr>
          <p:spPr bwMode="auto">
            <a:xfrm>
              <a:off x="4360" y="1864"/>
              <a:ext cx="301" cy="84"/>
            </a:xfrm>
            <a:custGeom>
              <a:avLst/>
              <a:gdLst>
                <a:gd name="T0" fmla="*/ 295 w 301"/>
                <a:gd name="T1" fmla="*/ 78 h 84"/>
                <a:gd name="T2" fmla="*/ 295 w 301"/>
                <a:gd name="T3" fmla="*/ 72 h 84"/>
                <a:gd name="T4" fmla="*/ 12 w 301"/>
                <a:gd name="T5" fmla="*/ 72 h 84"/>
                <a:gd name="T6" fmla="*/ 12 w 301"/>
                <a:gd name="T7" fmla="*/ 12 h 84"/>
                <a:gd name="T8" fmla="*/ 289 w 301"/>
                <a:gd name="T9" fmla="*/ 12 h 84"/>
                <a:gd name="T10" fmla="*/ 289 w 301"/>
                <a:gd name="T11" fmla="*/ 78 h 84"/>
                <a:gd name="T12" fmla="*/ 295 w 301"/>
                <a:gd name="T13" fmla="*/ 78 h 84"/>
                <a:gd name="T14" fmla="*/ 295 w 301"/>
                <a:gd name="T15" fmla="*/ 72 h 84"/>
                <a:gd name="T16" fmla="*/ 295 w 301"/>
                <a:gd name="T17" fmla="*/ 78 h 84"/>
                <a:gd name="T18" fmla="*/ 301 w 301"/>
                <a:gd name="T19" fmla="*/ 78 h 84"/>
                <a:gd name="T20" fmla="*/ 301 w 301"/>
                <a:gd name="T21" fmla="*/ 0 h 84"/>
                <a:gd name="T22" fmla="*/ 0 w 301"/>
                <a:gd name="T23" fmla="*/ 0 h 84"/>
                <a:gd name="T24" fmla="*/ 0 w 301"/>
                <a:gd name="T25" fmla="*/ 84 h 84"/>
                <a:gd name="T26" fmla="*/ 301 w 301"/>
                <a:gd name="T27" fmla="*/ 84 h 84"/>
                <a:gd name="T28" fmla="*/ 301 w 301"/>
                <a:gd name="T29" fmla="*/ 78 h 84"/>
                <a:gd name="T30" fmla="*/ 295 w 301"/>
                <a:gd name="T3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84">
                  <a:moveTo>
                    <a:pt x="295" y="78"/>
                  </a:moveTo>
                  <a:lnTo>
                    <a:pt x="295" y="72"/>
                  </a:lnTo>
                  <a:lnTo>
                    <a:pt x="12" y="72"/>
                  </a:lnTo>
                  <a:lnTo>
                    <a:pt x="12" y="12"/>
                  </a:lnTo>
                  <a:lnTo>
                    <a:pt x="289" y="12"/>
                  </a:lnTo>
                  <a:lnTo>
                    <a:pt x="289" y="78"/>
                  </a:lnTo>
                  <a:lnTo>
                    <a:pt x="295" y="78"/>
                  </a:lnTo>
                  <a:lnTo>
                    <a:pt x="295" y="72"/>
                  </a:lnTo>
                  <a:lnTo>
                    <a:pt x="295" y="78"/>
                  </a:lnTo>
                  <a:lnTo>
                    <a:pt x="301" y="78"/>
                  </a:lnTo>
                  <a:lnTo>
                    <a:pt x="301" y="0"/>
                  </a:lnTo>
                  <a:lnTo>
                    <a:pt x="0" y="0"/>
                  </a:lnTo>
                  <a:lnTo>
                    <a:pt x="0" y="84"/>
                  </a:lnTo>
                  <a:lnTo>
                    <a:pt x="301" y="84"/>
                  </a:lnTo>
                  <a:lnTo>
                    <a:pt x="301" y="78"/>
                  </a:lnTo>
                  <a:lnTo>
                    <a:pt x="29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6" name="Oval 231">
              <a:extLst>
                <a:ext uri="{FF2B5EF4-FFF2-40B4-BE49-F238E27FC236}">
                  <a16:creationId xmlns:a16="http://schemas.microsoft.com/office/drawing/2014/main" id="{8747A9D6-3986-4ABE-B65D-1539F6896FC8}"/>
                </a:ext>
              </a:extLst>
            </p:cNvPr>
            <p:cNvSpPr>
              <a:spLocks noChangeArrowheads="1"/>
            </p:cNvSpPr>
            <p:nvPr/>
          </p:nvSpPr>
          <p:spPr bwMode="auto">
            <a:xfrm>
              <a:off x="4078" y="1150"/>
              <a:ext cx="10" cy="8"/>
            </a:xfrm>
            <a:prstGeom prst="ellipse">
              <a:avLst/>
            </a:pr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7" name="Freeform 232">
              <a:extLst>
                <a:ext uri="{FF2B5EF4-FFF2-40B4-BE49-F238E27FC236}">
                  <a16:creationId xmlns:a16="http://schemas.microsoft.com/office/drawing/2014/main" id="{138E0B02-7100-430E-8FEF-2A55F46A2914}"/>
                </a:ext>
              </a:extLst>
            </p:cNvPr>
            <p:cNvSpPr>
              <a:spLocks/>
            </p:cNvSpPr>
            <p:nvPr/>
          </p:nvSpPr>
          <p:spPr bwMode="auto">
            <a:xfrm>
              <a:off x="4072" y="1144"/>
              <a:ext cx="20" cy="20"/>
            </a:xfrm>
            <a:custGeom>
              <a:avLst/>
              <a:gdLst>
                <a:gd name="T0" fmla="*/ 8 w 10"/>
                <a:gd name="T1" fmla="*/ 5 h 10"/>
                <a:gd name="T2" fmla="*/ 5 w 10"/>
                <a:gd name="T3" fmla="*/ 5 h 10"/>
                <a:gd name="T4" fmla="*/ 5 w 10"/>
                <a:gd name="T5" fmla="*/ 5 h 10"/>
                <a:gd name="T6" fmla="*/ 5 w 10"/>
                <a:gd name="T7" fmla="*/ 4 h 10"/>
                <a:gd name="T8" fmla="*/ 5 w 10"/>
                <a:gd name="T9" fmla="*/ 5 h 10"/>
                <a:gd name="T10" fmla="*/ 5 w 10"/>
                <a:gd name="T11" fmla="*/ 5 h 10"/>
                <a:gd name="T12" fmla="*/ 5 w 10"/>
                <a:gd name="T13" fmla="*/ 4 h 10"/>
                <a:gd name="T14" fmla="*/ 5 w 10"/>
                <a:gd name="T15" fmla="*/ 5 h 10"/>
                <a:gd name="T16" fmla="*/ 6 w 10"/>
                <a:gd name="T17" fmla="*/ 5 h 10"/>
                <a:gd name="T18" fmla="*/ 5 w 10"/>
                <a:gd name="T19" fmla="*/ 4 h 10"/>
                <a:gd name="T20" fmla="*/ 5 w 10"/>
                <a:gd name="T21" fmla="*/ 5 h 10"/>
                <a:gd name="T22" fmla="*/ 6 w 10"/>
                <a:gd name="T23" fmla="*/ 5 h 10"/>
                <a:gd name="T24" fmla="*/ 5 w 10"/>
                <a:gd name="T25" fmla="*/ 5 h 10"/>
                <a:gd name="T26" fmla="*/ 5 w 10"/>
                <a:gd name="T27" fmla="*/ 5 h 10"/>
                <a:gd name="T28" fmla="*/ 6 w 10"/>
                <a:gd name="T29" fmla="*/ 5 h 10"/>
                <a:gd name="T30" fmla="*/ 5 w 10"/>
                <a:gd name="T31" fmla="*/ 5 h 10"/>
                <a:gd name="T32" fmla="*/ 5 w 10"/>
                <a:gd name="T33" fmla="*/ 5 h 10"/>
                <a:gd name="T34" fmla="*/ 5 w 10"/>
                <a:gd name="T35" fmla="*/ 5 h 10"/>
                <a:gd name="T36" fmla="*/ 5 w 10"/>
                <a:gd name="T37" fmla="*/ 5 h 10"/>
                <a:gd name="T38" fmla="*/ 5 w 10"/>
                <a:gd name="T39" fmla="*/ 5 h 10"/>
                <a:gd name="T40" fmla="*/ 5 w 10"/>
                <a:gd name="T41" fmla="*/ 5 h 10"/>
                <a:gd name="T42" fmla="*/ 5 w 10"/>
                <a:gd name="T43" fmla="*/ 5 h 10"/>
                <a:gd name="T44" fmla="*/ 8 w 10"/>
                <a:gd name="T45" fmla="*/ 5 h 10"/>
                <a:gd name="T46" fmla="*/ 10 w 10"/>
                <a:gd name="T47" fmla="*/ 5 h 10"/>
                <a:gd name="T48" fmla="*/ 5 w 10"/>
                <a:gd name="T49" fmla="*/ 0 h 10"/>
                <a:gd name="T50" fmla="*/ 0 w 10"/>
                <a:gd name="T51" fmla="*/ 5 h 10"/>
                <a:gd name="T52" fmla="*/ 5 w 10"/>
                <a:gd name="T53" fmla="*/ 10 h 10"/>
                <a:gd name="T54" fmla="*/ 10 w 10"/>
                <a:gd name="T55" fmla="*/ 5 h 10"/>
                <a:gd name="T56" fmla="*/ 8 w 10"/>
                <a:gd name="T5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10">
                  <a:moveTo>
                    <a:pt x="8" y="5"/>
                  </a:moveTo>
                  <a:cubicBezTo>
                    <a:pt x="5" y="5"/>
                    <a:pt x="5" y="5"/>
                    <a:pt x="5" y="5"/>
                  </a:cubicBezTo>
                  <a:cubicBezTo>
                    <a:pt x="5" y="5"/>
                    <a:pt x="5" y="5"/>
                    <a:pt x="5" y="5"/>
                  </a:cubicBezTo>
                  <a:cubicBezTo>
                    <a:pt x="5" y="4"/>
                    <a:pt x="5" y="4"/>
                    <a:pt x="5" y="4"/>
                  </a:cubicBezTo>
                  <a:cubicBezTo>
                    <a:pt x="5" y="4"/>
                    <a:pt x="5" y="4"/>
                    <a:pt x="5" y="5"/>
                  </a:cubicBezTo>
                  <a:cubicBezTo>
                    <a:pt x="5" y="5"/>
                    <a:pt x="5" y="5"/>
                    <a:pt x="5" y="5"/>
                  </a:cubicBezTo>
                  <a:cubicBezTo>
                    <a:pt x="5" y="4"/>
                    <a:pt x="5" y="4"/>
                    <a:pt x="5" y="4"/>
                  </a:cubicBezTo>
                  <a:cubicBezTo>
                    <a:pt x="5" y="5"/>
                    <a:pt x="5" y="5"/>
                    <a:pt x="5" y="5"/>
                  </a:cubicBezTo>
                  <a:cubicBezTo>
                    <a:pt x="6" y="5"/>
                    <a:pt x="6" y="5"/>
                    <a:pt x="6" y="5"/>
                  </a:cubicBezTo>
                  <a:cubicBezTo>
                    <a:pt x="6" y="4"/>
                    <a:pt x="6" y="4"/>
                    <a:pt x="5" y="4"/>
                  </a:cubicBezTo>
                  <a:cubicBezTo>
                    <a:pt x="5" y="5"/>
                    <a:pt x="5" y="5"/>
                    <a:pt x="5" y="5"/>
                  </a:cubicBezTo>
                  <a:cubicBezTo>
                    <a:pt x="6" y="5"/>
                    <a:pt x="6" y="5"/>
                    <a:pt x="6" y="5"/>
                  </a:cubicBezTo>
                  <a:cubicBezTo>
                    <a:pt x="5" y="5"/>
                    <a:pt x="5" y="5"/>
                    <a:pt x="5" y="5"/>
                  </a:cubicBezTo>
                  <a:cubicBezTo>
                    <a:pt x="5" y="5"/>
                    <a:pt x="5" y="5"/>
                    <a:pt x="5"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8" y="5"/>
                    <a:pt x="8" y="5"/>
                    <a:pt x="8" y="5"/>
                  </a:cubicBezTo>
                  <a:cubicBezTo>
                    <a:pt x="10" y="5"/>
                    <a:pt x="10" y="5"/>
                    <a:pt x="10" y="5"/>
                  </a:cubicBezTo>
                  <a:cubicBezTo>
                    <a:pt x="10" y="2"/>
                    <a:pt x="8" y="0"/>
                    <a:pt x="5" y="0"/>
                  </a:cubicBezTo>
                  <a:cubicBezTo>
                    <a:pt x="2" y="0"/>
                    <a:pt x="0" y="2"/>
                    <a:pt x="0" y="5"/>
                  </a:cubicBezTo>
                  <a:cubicBezTo>
                    <a:pt x="0" y="8"/>
                    <a:pt x="2" y="10"/>
                    <a:pt x="5" y="10"/>
                  </a:cubicBezTo>
                  <a:cubicBezTo>
                    <a:pt x="8" y="10"/>
                    <a:pt x="10" y="8"/>
                    <a:pt x="10" y="5"/>
                  </a:cubicBezTo>
                  <a:lnTo>
                    <a:pt x="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8" name="Oval 233">
              <a:extLst>
                <a:ext uri="{FF2B5EF4-FFF2-40B4-BE49-F238E27FC236}">
                  <a16:creationId xmlns:a16="http://schemas.microsoft.com/office/drawing/2014/main" id="{A6E5C535-56F0-4BCC-9113-533FEEB08C2A}"/>
                </a:ext>
              </a:extLst>
            </p:cNvPr>
            <p:cNvSpPr>
              <a:spLocks noChangeArrowheads="1"/>
            </p:cNvSpPr>
            <p:nvPr/>
          </p:nvSpPr>
          <p:spPr bwMode="auto">
            <a:xfrm>
              <a:off x="4078" y="1118"/>
              <a:ext cx="10" cy="10"/>
            </a:xfrm>
            <a:prstGeom prst="ellipse">
              <a:avLst/>
            </a:pr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39" name="Freeform 234">
              <a:extLst>
                <a:ext uri="{FF2B5EF4-FFF2-40B4-BE49-F238E27FC236}">
                  <a16:creationId xmlns:a16="http://schemas.microsoft.com/office/drawing/2014/main" id="{90425A25-13F9-4DBF-8A5E-489AFEC089BF}"/>
                </a:ext>
              </a:extLst>
            </p:cNvPr>
            <p:cNvSpPr>
              <a:spLocks/>
            </p:cNvSpPr>
            <p:nvPr/>
          </p:nvSpPr>
          <p:spPr bwMode="auto">
            <a:xfrm>
              <a:off x="4072" y="1112"/>
              <a:ext cx="22" cy="22"/>
            </a:xfrm>
            <a:custGeom>
              <a:avLst/>
              <a:gdLst>
                <a:gd name="T0" fmla="*/ 8 w 11"/>
                <a:gd name="T1" fmla="*/ 6 h 11"/>
                <a:gd name="T2" fmla="*/ 5 w 11"/>
                <a:gd name="T3" fmla="*/ 6 h 11"/>
                <a:gd name="T4" fmla="*/ 6 w 11"/>
                <a:gd name="T5" fmla="*/ 6 h 11"/>
                <a:gd name="T6" fmla="*/ 6 w 11"/>
                <a:gd name="T7" fmla="*/ 5 h 11"/>
                <a:gd name="T8" fmla="*/ 5 w 11"/>
                <a:gd name="T9" fmla="*/ 6 h 11"/>
                <a:gd name="T10" fmla="*/ 6 w 11"/>
                <a:gd name="T11" fmla="*/ 6 h 11"/>
                <a:gd name="T12" fmla="*/ 6 w 11"/>
                <a:gd name="T13" fmla="*/ 5 h 11"/>
                <a:gd name="T14" fmla="*/ 6 w 11"/>
                <a:gd name="T15" fmla="*/ 6 h 11"/>
                <a:gd name="T16" fmla="*/ 6 w 11"/>
                <a:gd name="T17" fmla="*/ 6 h 11"/>
                <a:gd name="T18" fmla="*/ 6 w 11"/>
                <a:gd name="T19" fmla="*/ 5 h 11"/>
                <a:gd name="T20" fmla="*/ 6 w 11"/>
                <a:gd name="T21" fmla="*/ 6 h 11"/>
                <a:gd name="T22" fmla="*/ 6 w 11"/>
                <a:gd name="T23" fmla="*/ 6 h 11"/>
                <a:gd name="T24" fmla="*/ 6 w 11"/>
                <a:gd name="T25" fmla="*/ 6 h 11"/>
                <a:gd name="T26" fmla="*/ 6 w 11"/>
                <a:gd name="T27" fmla="*/ 6 h 11"/>
                <a:gd name="T28" fmla="*/ 6 w 11"/>
                <a:gd name="T29" fmla="*/ 6 h 11"/>
                <a:gd name="T30" fmla="*/ 6 w 11"/>
                <a:gd name="T31" fmla="*/ 6 h 11"/>
                <a:gd name="T32" fmla="*/ 6 w 11"/>
                <a:gd name="T33" fmla="*/ 6 h 11"/>
                <a:gd name="T34" fmla="*/ 6 w 11"/>
                <a:gd name="T35" fmla="*/ 6 h 11"/>
                <a:gd name="T36" fmla="*/ 5 w 11"/>
                <a:gd name="T37" fmla="*/ 6 h 11"/>
                <a:gd name="T38" fmla="*/ 6 w 11"/>
                <a:gd name="T39" fmla="*/ 6 h 11"/>
                <a:gd name="T40" fmla="*/ 6 w 11"/>
                <a:gd name="T41" fmla="*/ 6 h 11"/>
                <a:gd name="T42" fmla="*/ 5 w 11"/>
                <a:gd name="T43" fmla="*/ 6 h 11"/>
                <a:gd name="T44" fmla="*/ 8 w 11"/>
                <a:gd name="T45" fmla="*/ 6 h 11"/>
                <a:gd name="T46" fmla="*/ 11 w 11"/>
                <a:gd name="T47" fmla="*/ 6 h 11"/>
                <a:gd name="T48" fmla="*/ 6 w 11"/>
                <a:gd name="T49" fmla="*/ 0 h 11"/>
                <a:gd name="T50" fmla="*/ 0 w 11"/>
                <a:gd name="T51" fmla="*/ 6 h 11"/>
                <a:gd name="T52" fmla="*/ 6 w 11"/>
                <a:gd name="T53" fmla="*/ 11 h 11"/>
                <a:gd name="T54" fmla="*/ 11 w 11"/>
                <a:gd name="T55" fmla="*/ 6 h 11"/>
                <a:gd name="T56" fmla="*/ 8 w 11"/>
                <a:gd name="T5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1">
                  <a:moveTo>
                    <a:pt x="8" y="6"/>
                  </a:moveTo>
                  <a:cubicBezTo>
                    <a:pt x="5" y="6"/>
                    <a:pt x="5" y="6"/>
                    <a:pt x="5" y="6"/>
                  </a:cubicBezTo>
                  <a:cubicBezTo>
                    <a:pt x="6" y="6"/>
                    <a:pt x="6" y="6"/>
                    <a:pt x="6" y="6"/>
                  </a:cubicBezTo>
                  <a:cubicBezTo>
                    <a:pt x="6" y="5"/>
                    <a:pt x="6" y="5"/>
                    <a:pt x="6" y="5"/>
                  </a:cubicBezTo>
                  <a:cubicBezTo>
                    <a:pt x="5" y="5"/>
                    <a:pt x="5" y="5"/>
                    <a:pt x="5" y="6"/>
                  </a:cubicBezTo>
                  <a:cubicBezTo>
                    <a:pt x="6" y="6"/>
                    <a:pt x="6" y="6"/>
                    <a:pt x="6" y="6"/>
                  </a:cubicBezTo>
                  <a:cubicBezTo>
                    <a:pt x="6" y="5"/>
                    <a:pt x="6" y="5"/>
                    <a:pt x="6" y="5"/>
                  </a:cubicBezTo>
                  <a:cubicBezTo>
                    <a:pt x="6" y="6"/>
                    <a:pt x="6" y="6"/>
                    <a:pt x="6" y="6"/>
                  </a:cubicBezTo>
                  <a:cubicBezTo>
                    <a:pt x="6" y="6"/>
                    <a:pt x="6" y="6"/>
                    <a:pt x="6" y="6"/>
                  </a:cubicBezTo>
                  <a:cubicBezTo>
                    <a:pt x="6" y="5"/>
                    <a:pt x="6" y="5"/>
                    <a:pt x="6" y="5"/>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5" y="6"/>
                    <a:pt x="5" y="6"/>
                    <a:pt x="5" y="6"/>
                  </a:cubicBezTo>
                  <a:cubicBezTo>
                    <a:pt x="5" y="6"/>
                    <a:pt x="5" y="6"/>
                    <a:pt x="6" y="6"/>
                  </a:cubicBezTo>
                  <a:cubicBezTo>
                    <a:pt x="6" y="6"/>
                    <a:pt x="6" y="6"/>
                    <a:pt x="6" y="6"/>
                  </a:cubicBezTo>
                  <a:cubicBezTo>
                    <a:pt x="5" y="6"/>
                    <a:pt x="5" y="6"/>
                    <a:pt x="5" y="6"/>
                  </a:cubicBezTo>
                  <a:cubicBezTo>
                    <a:pt x="8" y="6"/>
                    <a:pt x="8" y="6"/>
                    <a:pt x="8" y="6"/>
                  </a:cubicBezTo>
                  <a:cubicBezTo>
                    <a:pt x="11" y="6"/>
                    <a:pt x="11" y="6"/>
                    <a:pt x="11" y="6"/>
                  </a:cubicBezTo>
                  <a:cubicBezTo>
                    <a:pt x="11" y="3"/>
                    <a:pt x="9" y="0"/>
                    <a:pt x="6" y="0"/>
                  </a:cubicBezTo>
                  <a:cubicBezTo>
                    <a:pt x="3" y="0"/>
                    <a:pt x="0" y="3"/>
                    <a:pt x="0" y="6"/>
                  </a:cubicBezTo>
                  <a:cubicBezTo>
                    <a:pt x="0" y="8"/>
                    <a:pt x="3" y="11"/>
                    <a:pt x="6" y="11"/>
                  </a:cubicBezTo>
                  <a:cubicBezTo>
                    <a:pt x="9" y="11"/>
                    <a:pt x="11" y="8"/>
                    <a:pt x="11" y="6"/>
                  </a:cubicBez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0" name="Oval 235">
              <a:extLst>
                <a:ext uri="{FF2B5EF4-FFF2-40B4-BE49-F238E27FC236}">
                  <a16:creationId xmlns:a16="http://schemas.microsoft.com/office/drawing/2014/main" id="{328CD4AD-7396-48EC-B44E-2739AB5B941C}"/>
                </a:ext>
              </a:extLst>
            </p:cNvPr>
            <p:cNvSpPr>
              <a:spLocks noChangeArrowheads="1"/>
            </p:cNvSpPr>
            <p:nvPr/>
          </p:nvSpPr>
          <p:spPr bwMode="auto">
            <a:xfrm>
              <a:off x="4078" y="1182"/>
              <a:ext cx="10" cy="10"/>
            </a:xfrm>
            <a:prstGeom prst="ellipse">
              <a:avLst/>
            </a:pr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1" name="Freeform 236">
              <a:extLst>
                <a:ext uri="{FF2B5EF4-FFF2-40B4-BE49-F238E27FC236}">
                  <a16:creationId xmlns:a16="http://schemas.microsoft.com/office/drawing/2014/main" id="{E0E0C4B0-CF93-4A4A-B10A-B9714BA777A9}"/>
                </a:ext>
              </a:extLst>
            </p:cNvPr>
            <p:cNvSpPr>
              <a:spLocks/>
            </p:cNvSpPr>
            <p:nvPr/>
          </p:nvSpPr>
          <p:spPr bwMode="auto">
            <a:xfrm>
              <a:off x="4072" y="1176"/>
              <a:ext cx="22" cy="22"/>
            </a:xfrm>
            <a:custGeom>
              <a:avLst/>
              <a:gdLst>
                <a:gd name="T0" fmla="*/ 8 w 11"/>
                <a:gd name="T1" fmla="*/ 6 h 11"/>
                <a:gd name="T2" fmla="*/ 5 w 11"/>
                <a:gd name="T3" fmla="*/ 6 h 11"/>
                <a:gd name="T4" fmla="*/ 6 w 11"/>
                <a:gd name="T5" fmla="*/ 6 h 11"/>
                <a:gd name="T6" fmla="*/ 6 w 11"/>
                <a:gd name="T7" fmla="*/ 5 h 11"/>
                <a:gd name="T8" fmla="*/ 5 w 11"/>
                <a:gd name="T9" fmla="*/ 6 h 11"/>
                <a:gd name="T10" fmla="*/ 6 w 11"/>
                <a:gd name="T11" fmla="*/ 6 h 11"/>
                <a:gd name="T12" fmla="*/ 6 w 11"/>
                <a:gd name="T13" fmla="*/ 5 h 11"/>
                <a:gd name="T14" fmla="*/ 6 w 11"/>
                <a:gd name="T15" fmla="*/ 6 h 11"/>
                <a:gd name="T16" fmla="*/ 6 w 11"/>
                <a:gd name="T17" fmla="*/ 6 h 11"/>
                <a:gd name="T18" fmla="*/ 6 w 11"/>
                <a:gd name="T19" fmla="*/ 5 h 11"/>
                <a:gd name="T20" fmla="*/ 6 w 11"/>
                <a:gd name="T21" fmla="*/ 6 h 11"/>
                <a:gd name="T22" fmla="*/ 6 w 11"/>
                <a:gd name="T23" fmla="*/ 6 h 11"/>
                <a:gd name="T24" fmla="*/ 6 w 11"/>
                <a:gd name="T25" fmla="*/ 6 h 11"/>
                <a:gd name="T26" fmla="*/ 6 w 11"/>
                <a:gd name="T27" fmla="*/ 6 h 11"/>
                <a:gd name="T28" fmla="*/ 6 w 11"/>
                <a:gd name="T29" fmla="*/ 6 h 11"/>
                <a:gd name="T30" fmla="*/ 6 w 11"/>
                <a:gd name="T31" fmla="*/ 6 h 11"/>
                <a:gd name="T32" fmla="*/ 6 w 11"/>
                <a:gd name="T33" fmla="*/ 6 h 11"/>
                <a:gd name="T34" fmla="*/ 6 w 11"/>
                <a:gd name="T35" fmla="*/ 6 h 11"/>
                <a:gd name="T36" fmla="*/ 5 w 11"/>
                <a:gd name="T37" fmla="*/ 6 h 11"/>
                <a:gd name="T38" fmla="*/ 6 w 11"/>
                <a:gd name="T39" fmla="*/ 6 h 11"/>
                <a:gd name="T40" fmla="*/ 6 w 11"/>
                <a:gd name="T41" fmla="*/ 6 h 11"/>
                <a:gd name="T42" fmla="*/ 5 w 11"/>
                <a:gd name="T43" fmla="*/ 6 h 11"/>
                <a:gd name="T44" fmla="*/ 8 w 11"/>
                <a:gd name="T45" fmla="*/ 6 h 11"/>
                <a:gd name="T46" fmla="*/ 11 w 11"/>
                <a:gd name="T47" fmla="*/ 6 h 11"/>
                <a:gd name="T48" fmla="*/ 6 w 11"/>
                <a:gd name="T49" fmla="*/ 0 h 11"/>
                <a:gd name="T50" fmla="*/ 0 w 11"/>
                <a:gd name="T51" fmla="*/ 6 h 11"/>
                <a:gd name="T52" fmla="*/ 6 w 11"/>
                <a:gd name="T53" fmla="*/ 11 h 11"/>
                <a:gd name="T54" fmla="*/ 11 w 11"/>
                <a:gd name="T55" fmla="*/ 6 h 11"/>
                <a:gd name="T56" fmla="*/ 8 w 11"/>
                <a:gd name="T5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1">
                  <a:moveTo>
                    <a:pt x="8" y="6"/>
                  </a:moveTo>
                  <a:cubicBezTo>
                    <a:pt x="5" y="6"/>
                    <a:pt x="5" y="6"/>
                    <a:pt x="5" y="6"/>
                  </a:cubicBezTo>
                  <a:cubicBezTo>
                    <a:pt x="6" y="6"/>
                    <a:pt x="6" y="6"/>
                    <a:pt x="6" y="6"/>
                  </a:cubicBezTo>
                  <a:cubicBezTo>
                    <a:pt x="6" y="5"/>
                    <a:pt x="6" y="5"/>
                    <a:pt x="6" y="5"/>
                  </a:cubicBezTo>
                  <a:cubicBezTo>
                    <a:pt x="5" y="5"/>
                    <a:pt x="5" y="5"/>
                    <a:pt x="5" y="6"/>
                  </a:cubicBezTo>
                  <a:cubicBezTo>
                    <a:pt x="6" y="6"/>
                    <a:pt x="6" y="6"/>
                    <a:pt x="6" y="6"/>
                  </a:cubicBezTo>
                  <a:cubicBezTo>
                    <a:pt x="6" y="5"/>
                    <a:pt x="6" y="5"/>
                    <a:pt x="6" y="5"/>
                  </a:cubicBezTo>
                  <a:cubicBezTo>
                    <a:pt x="6" y="6"/>
                    <a:pt x="6" y="6"/>
                    <a:pt x="6" y="6"/>
                  </a:cubicBezTo>
                  <a:cubicBezTo>
                    <a:pt x="6" y="6"/>
                    <a:pt x="6" y="6"/>
                    <a:pt x="6" y="6"/>
                  </a:cubicBezTo>
                  <a:cubicBezTo>
                    <a:pt x="6" y="5"/>
                    <a:pt x="6" y="5"/>
                    <a:pt x="6" y="5"/>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5" y="6"/>
                    <a:pt x="5" y="6"/>
                    <a:pt x="5" y="6"/>
                  </a:cubicBezTo>
                  <a:cubicBezTo>
                    <a:pt x="5" y="6"/>
                    <a:pt x="5" y="6"/>
                    <a:pt x="6" y="6"/>
                  </a:cubicBezTo>
                  <a:cubicBezTo>
                    <a:pt x="6" y="6"/>
                    <a:pt x="6" y="6"/>
                    <a:pt x="6" y="6"/>
                  </a:cubicBezTo>
                  <a:cubicBezTo>
                    <a:pt x="5" y="6"/>
                    <a:pt x="5" y="6"/>
                    <a:pt x="5" y="6"/>
                  </a:cubicBezTo>
                  <a:cubicBezTo>
                    <a:pt x="8" y="6"/>
                    <a:pt x="8" y="6"/>
                    <a:pt x="8" y="6"/>
                  </a:cubicBezTo>
                  <a:cubicBezTo>
                    <a:pt x="11" y="6"/>
                    <a:pt x="11" y="6"/>
                    <a:pt x="11" y="6"/>
                  </a:cubicBezTo>
                  <a:cubicBezTo>
                    <a:pt x="11" y="3"/>
                    <a:pt x="9" y="0"/>
                    <a:pt x="6" y="0"/>
                  </a:cubicBezTo>
                  <a:cubicBezTo>
                    <a:pt x="3" y="0"/>
                    <a:pt x="0" y="3"/>
                    <a:pt x="0" y="6"/>
                  </a:cubicBezTo>
                  <a:cubicBezTo>
                    <a:pt x="0" y="8"/>
                    <a:pt x="3" y="11"/>
                    <a:pt x="6" y="11"/>
                  </a:cubicBezTo>
                  <a:cubicBezTo>
                    <a:pt x="9" y="11"/>
                    <a:pt x="11" y="8"/>
                    <a:pt x="11" y="6"/>
                  </a:cubicBez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2" name="Oval 237">
              <a:extLst>
                <a:ext uri="{FF2B5EF4-FFF2-40B4-BE49-F238E27FC236}">
                  <a16:creationId xmlns:a16="http://schemas.microsoft.com/office/drawing/2014/main" id="{206D2C4C-C0D8-433F-886C-4FE13E036FAD}"/>
                </a:ext>
              </a:extLst>
            </p:cNvPr>
            <p:cNvSpPr>
              <a:spLocks noChangeArrowheads="1"/>
            </p:cNvSpPr>
            <p:nvPr/>
          </p:nvSpPr>
          <p:spPr bwMode="auto">
            <a:xfrm>
              <a:off x="4078" y="2016"/>
              <a:ext cx="10" cy="8"/>
            </a:xfrm>
            <a:prstGeom prst="ellipse">
              <a:avLst/>
            </a:pr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3" name="Freeform 238">
              <a:extLst>
                <a:ext uri="{FF2B5EF4-FFF2-40B4-BE49-F238E27FC236}">
                  <a16:creationId xmlns:a16="http://schemas.microsoft.com/office/drawing/2014/main" id="{AAB2EAA2-D65F-46EC-A506-7FACBCD19C58}"/>
                </a:ext>
              </a:extLst>
            </p:cNvPr>
            <p:cNvSpPr>
              <a:spLocks/>
            </p:cNvSpPr>
            <p:nvPr/>
          </p:nvSpPr>
          <p:spPr bwMode="auto">
            <a:xfrm>
              <a:off x="4072" y="2010"/>
              <a:ext cx="22" cy="20"/>
            </a:xfrm>
            <a:custGeom>
              <a:avLst/>
              <a:gdLst>
                <a:gd name="T0" fmla="*/ 8 w 11"/>
                <a:gd name="T1" fmla="*/ 5 h 10"/>
                <a:gd name="T2" fmla="*/ 5 w 11"/>
                <a:gd name="T3" fmla="*/ 5 h 10"/>
                <a:gd name="T4" fmla="*/ 5 w 11"/>
                <a:gd name="T5" fmla="*/ 5 h 10"/>
                <a:gd name="T6" fmla="*/ 5 w 11"/>
                <a:gd name="T7" fmla="*/ 4 h 10"/>
                <a:gd name="T8" fmla="*/ 5 w 11"/>
                <a:gd name="T9" fmla="*/ 5 h 10"/>
                <a:gd name="T10" fmla="*/ 5 w 11"/>
                <a:gd name="T11" fmla="*/ 5 h 10"/>
                <a:gd name="T12" fmla="*/ 5 w 11"/>
                <a:gd name="T13" fmla="*/ 4 h 10"/>
                <a:gd name="T14" fmla="*/ 5 w 11"/>
                <a:gd name="T15" fmla="*/ 5 h 10"/>
                <a:gd name="T16" fmla="*/ 6 w 11"/>
                <a:gd name="T17" fmla="*/ 5 h 10"/>
                <a:gd name="T18" fmla="*/ 5 w 11"/>
                <a:gd name="T19" fmla="*/ 4 h 10"/>
                <a:gd name="T20" fmla="*/ 5 w 11"/>
                <a:gd name="T21" fmla="*/ 5 h 10"/>
                <a:gd name="T22" fmla="*/ 6 w 11"/>
                <a:gd name="T23" fmla="*/ 5 h 10"/>
                <a:gd name="T24" fmla="*/ 5 w 11"/>
                <a:gd name="T25" fmla="*/ 5 h 10"/>
                <a:gd name="T26" fmla="*/ 5 w 11"/>
                <a:gd name="T27" fmla="*/ 5 h 10"/>
                <a:gd name="T28" fmla="*/ 6 w 11"/>
                <a:gd name="T29" fmla="*/ 5 h 10"/>
                <a:gd name="T30" fmla="*/ 5 w 11"/>
                <a:gd name="T31" fmla="*/ 5 h 10"/>
                <a:gd name="T32" fmla="*/ 5 w 11"/>
                <a:gd name="T33" fmla="*/ 5 h 10"/>
                <a:gd name="T34" fmla="*/ 5 w 11"/>
                <a:gd name="T35" fmla="*/ 5 h 10"/>
                <a:gd name="T36" fmla="*/ 5 w 11"/>
                <a:gd name="T37" fmla="*/ 5 h 10"/>
                <a:gd name="T38" fmla="*/ 5 w 11"/>
                <a:gd name="T39" fmla="*/ 5 h 10"/>
                <a:gd name="T40" fmla="*/ 5 w 11"/>
                <a:gd name="T41" fmla="*/ 5 h 10"/>
                <a:gd name="T42" fmla="*/ 5 w 11"/>
                <a:gd name="T43" fmla="*/ 5 h 10"/>
                <a:gd name="T44" fmla="*/ 8 w 11"/>
                <a:gd name="T45" fmla="*/ 5 h 10"/>
                <a:gd name="T46" fmla="*/ 11 w 11"/>
                <a:gd name="T47" fmla="*/ 5 h 10"/>
                <a:gd name="T48" fmla="*/ 5 w 11"/>
                <a:gd name="T49" fmla="*/ 0 h 10"/>
                <a:gd name="T50" fmla="*/ 0 w 11"/>
                <a:gd name="T51" fmla="*/ 5 h 10"/>
                <a:gd name="T52" fmla="*/ 5 w 11"/>
                <a:gd name="T53" fmla="*/ 10 h 10"/>
                <a:gd name="T54" fmla="*/ 11 w 11"/>
                <a:gd name="T55" fmla="*/ 5 h 10"/>
                <a:gd name="T56" fmla="*/ 8 w 11"/>
                <a:gd name="T5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8" y="5"/>
                  </a:moveTo>
                  <a:cubicBezTo>
                    <a:pt x="5" y="5"/>
                    <a:pt x="5" y="5"/>
                    <a:pt x="5" y="5"/>
                  </a:cubicBezTo>
                  <a:cubicBezTo>
                    <a:pt x="5" y="5"/>
                    <a:pt x="5" y="5"/>
                    <a:pt x="5" y="5"/>
                  </a:cubicBezTo>
                  <a:cubicBezTo>
                    <a:pt x="5" y="4"/>
                    <a:pt x="5" y="4"/>
                    <a:pt x="5" y="4"/>
                  </a:cubicBezTo>
                  <a:cubicBezTo>
                    <a:pt x="5" y="4"/>
                    <a:pt x="5" y="4"/>
                    <a:pt x="5" y="5"/>
                  </a:cubicBezTo>
                  <a:cubicBezTo>
                    <a:pt x="5" y="5"/>
                    <a:pt x="5" y="5"/>
                    <a:pt x="5" y="5"/>
                  </a:cubicBezTo>
                  <a:cubicBezTo>
                    <a:pt x="5" y="4"/>
                    <a:pt x="5" y="4"/>
                    <a:pt x="5" y="4"/>
                  </a:cubicBezTo>
                  <a:cubicBezTo>
                    <a:pt x="5" y="5"/>
                    <a:pt x="5" y="5"/>
                    <a:pt x="5" y="5"/>
                  </a:cubicBezTo>
                  <a:cubicBezTo>
                    <a:pt x="6" y="5"/>
                    <a:pt x="6" y="5"/>
                    <a:pt x="6" y="5"/>
                  </a:cubicBezTo>
                  <a:cubicBezTo>
                    <a:pt x="6" y="4"/>
                    <a:pt x="6" y="4"/>
                    <a:pt x="5" y="4"/>
                  </a:cubicBezTo>
                  <a:cubicBezTo>
                    <a:pt x="5" y="5"/>
                    <a:pt x="5" y="5"/>
                    <a:pt x="5" y="5"/>
                  </a:cubicBezTo>
                  <a:cubicBezTo>
                    <a:pt x="6" y="5"/>
                    <a:pt x="6" y="5"/>
                    <a:pt x="6" y="5"/>
                  </a:cubicBezTo>
                  <a:cubicBezTo>
                    <a:pt x="5" y="5"/>
                    <a:pt x="5" y="5"/>
                    <a:pt x="5" y="5"/>
                  </a:cubicBezTo>
                  <a:cubicBezTo>
                    <a:pt x="5" y="5"/>
                    <a:pt x="5" y="5"/>
                    <a:pt x="5"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8" y="5"/>
                    <a:pt x="8" y="5"/>
                    <a:pt x="8" y="5"/>
                  </a:cubicBezTo>
                  <a:cubicBezTo>
                    <a:pt x="11" y="5"/>
                    <a:pt x="11" y="5"/>
                    <a:pt x="11" y="5"/>
                  </a:cubicBezTo>
                  <a:cubicBezTo>
                    <a:pt x="11" y="2"/>
                    <a:pt x="8" y="0"/>
                    <a:pt x="5" y="0"/>
                  </a:cubicBezTo>
                  <a:cubicBezTo>
                    <a:pt x="3" y="0"/>
                    <a:pt x="0" y="2"/>
                    <a:pt x="0" y="5"/>
                  </a:cubicBezTo>
                  <a:cubicBezTo>
                    <a:pt x="0" y="8"/>
                    <a:pt x="3" y="10"/>
                    <a:pt x="5" y="10"/>
                  </a:cubicBezTo>
                  <a:cubicBezTo>
                    <a:pt x="8" y="10"/>
                    <a:pt x="11" y="8"/>
                    <a:pt x="11" y="5"/>
                  </a:cubicBezTo>
                  <a:lnTo>
                    <a:pt x="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4" name="Oval 239">
              <a:extLst>
                <a:ext uri="{FF2B5EF4-FFF2-40B4-BE49-F238E27FC236}">
                  <a16:creationId xmlns:a16="http://schemas.microsoft.com/office/drawing/2014/main" id="{4A66DEC8-ACE8-4265-B91F-45B983507A57}"/>
                </a:ext>
              </a:extLst>
            </p:cNvPr>
            <p:cNvSpPr>
              <a:spLocks noChangeArrowheads="1"/>
            </p:cNvSpPr>
            <p:nvPr/>
          </p:nvSpPr>
          <p:spPr bwMode="auto">
            <a:xfrm>
              <a:off x="4080" y="2048"/>
              <a:ext cx="8" cy="10"/>
            </a:xfrm>
            <a:prstGeom prst="ellipse">
              <a:avLst/>
            </a:pr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5" name="Freeform 240">
              <a:extLst>
                <a:ext uri="{FF2B5EF4-FFF2-40B4-BE49-F238E27FC236}">
                  <a16:creationId xmlns:a16="http://schemas.microsoft.com/office/drawing/2014/main" id="{A1ABAFC5-F98F-4550-A52B-6A12F3495ABF}"/>
                </a:ext>
              </a:extLst>
            </p:cNvPr>
            <p:cNvSpPr>
              <a:spLocks/>
            </p:cNvSpPr>
            <p:nvPr/>
          </p:nvSpPr>
          <p:spPr bwMode="auto">
            <a:xfrm>
              <a:off x="4074" y="2042"/>
              <a:ext cx="20" cy="22"/>
            </a:xfrm>
            <a:custGeom>
              <a:avLst/>
              <a:gdLst>
                <a:gd name="T0" fmla="*/ 7 w 10"/>
                <a:gd name="T1" fmla="*/ 6 h 11"/>
                <a:gd name="T2" fmla="*/ 4 w 10"/>
                <a:gd name="T3" fmla="*/ 6 h 11"/>
                <a:gd name="T4" fmla="*/ 5 w 10"/>
                <a:gd name="T5" fmla="*/ 6 h 11"/>
                <a:gd name="T6" fmla="*/ 5 w 10"/>
                <a:gd name="T7" fmla="*/ 5 h 11"/>
                <a:gd name="T8" fmla="*/ 4 w 10"/>
                <a:gd name="T9" fmla="*/ 6 h 11"/>
                <a:gd name="T10" fmla="*/ 5 w 10"/>
                <a:gd name="T11" fmla="*/ 6 h 11"/>
                <a:gd name="T12" fmla="*/ 5 w 10"/>
                <a:gd name="T13" fmla="*/ 5 h 11"/>
                <a:gd name="T14" fmla="*/ 5 w 10"/>
                <a:gd name="T15" fmla="*/ 6 h 11"/>
                <a:gd name="T16" fmla="*/ 6 w 10"/>
                <a:gd name="T17" fmla="*/ 6 h 11"/>
                <a:gd name="T18" fmla="*/ 5 w 10"/>
                <a:gd name="T19" fmla="*/ 5 h 11"/>
                <a:gd name="T20" fmla="*/ 5 w 10"/>
                <a:gd name="T21" fmla="*/ 6 h 11"/>
                <a:gd name="T22" fmla="*/ 6 w 10"/>
                <a:gd name="T23" fmla="*/ 6 h 11"/>
                <a:gd name="T24" fmla="*/ 5 w 10"/>
                <a:gd name="T25" fmla="*/ 6 h 11"/>
                <a:gd name="T26" fmla="*/ 5 w 10"/>
                <a:gd name="T27" fmla="*/ 6 h 11"/>
                <a:gd name="T28" fmla="*/ 6 w 10"/>
                <a:gd name="T29" fmla="*/ 6 h 11"/>
                <a:gd name="T30" fmla="*/ 5 w 10"/>
                <a:gd name="T31" fmla="*/ 6 h 11"/>
                <a:gd name="T32" fmla="*/ 5 w 10"/>
                <a:gd name="T33" fmla="*/ 6 h 11"/>
                <a:gd name="T34" fmla="*/ 5 w 10"/>
                <a:gd name="T35" fmla="*/ 6 h 11"/>
                <a:gd name="T36" fmla="*/ 4 w 10"/>
                <a:gd name="T37" fmla="*/ 6 h 11"/>
                <a:gd name="T38" fmla="*/ 5 w 10"/>
                <a:gd name="T39" fmla="*/ 6 h 11"/>
                <a:gd name="T40" fmla="*/ 5 w 10"/>
                <a:gd name="T41" fmla="*/ 6 h 11"/>
                <a:gd name="T42" fmla="*/ 4 w 10"/>
                <a:gd name="T43" fmla="*/ 6 h 11"/>
                <a:gd name="T44" fmla="*/ 7 w 10"/>
                <a:gd name="T45" fmla="*/ 6 h 11"/>
                <a:gd name="T46" fmla="*/ 10 w 10"/>
                <a:gd name="T47" fmla="*/ 6 h 11"/>
                <a:gd name="T48" fmla="*/ 5 w 10"/>
                <a:gd name="T49" fmla="*/ 0 h 11"/>
                <a:gd name="T50" fmla="*/ 0 w 10"/>
                <a:gd name="T51" fmla="*/ 6 h 11"/>
                <a:gd name="T52" fmla="*/ 5 w 10"/>
                <a:gd name="T53" fmla="*/ 11 h 11"/>
                <a:gd name="T54" fmla="*/ 10 w 10"/>
                <a:gd name="T55" fmla="*/ 6 h 11"/>
                <a:gd name="T56" fmla="*/ 7 w 10"/>
                <a:gd name="T5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11">
                  <a:moveTo>
                    <a:pt x="7" y="6"/>
                  </a:moveTo>
                  <a:cubicBezTo>
                    <a:pt x="4" y="6"/>
                    <a:pt x="4" y="6"/>
                    <a:pt x="4" y="6"/>
                  </a:cubicBezTo>
                  <a:cubicBezTo>
                    <a:pt x="5" y="6"/>
                    <a:pt x="5" y="6"/>
                    <a:pt x="5" y="6"/>
                  </a:cubicBezTo>
                  <a:cubicBezTo>
                    <a:pt x="5" y="5"/>
                    <a:pt x="5" y="5"/>
                    <a:pt x="5" y="5"/>
                  </a:cubicBezTo>
                  <a:cubicBezTo>
                    <a:pt x="4" y="5"/>
                    <a:pt x="4" y="5"/>
                    <a:pt x="4" y="6"/>
                  </a:cubicBezTo>
                  <a:cubicBezTo>
                    <a:pt x="5" y="6"/>
                    <a:pt x="5" y="6"/>
                    <a:pt x="5" y="6"/>
                  </a:cubicBezTo>
                  <a:cubicBezTo>
                    <a:pt x="5" y="5"/>
                    <a:pt x="5" y="5"/>
                    <a:pt x="5" y="5"/>
                  </a:cubicBezTo>
                  <a:cubicBezTo>
                    <a:pt x="5" y="6"/>
                    <a:pt x="5" y="6"/>
                    <a:pt x="5" y="6"/>
                  </a:cubicBezTo>
                  <a:cubicBezTo>
                    <a:pt x="6" y="6"/>
                    <a:pt x="6" y="6"/>
                    <a:pt x="6" y="6"/>
                  </a:cubicBezTo>
                  <a:cubicBezTo>
                    <a:pt x="6" y="5"/>
                    <a:pt x="5" y="5"/>
                    <a:pt x="5" y="5"/>
                  </a:cubicBezTo>
                  <a:cubicBezTo>
                    <a:pt x="5" y="6"/>
                    <a:pt x="5" y="6"/>
                    <a:pt x="5" y="6"/>
                  </a:cubicBezTo>
                  <a:cubicBezTo>
                    <a:pt x="6" y="6"/>
                    <a:pt x="6" y="6"/>
                    <a:pt x="6" y="6"/>
                  </a:cubicBezTo>
                  <a:cubicBezTo>
                    <a:pt x="5" y="6"/>
                    <a:pt x="5" y="6"/>
                    <a:pt x="5" y="6"/>
                  </a:cubicBezTo>
                  <a:cubicBezTo>
                    <a:pt x="5" y="6"/>
                    <a:pt x="5" y="6"/>
                    <a:pt x="5" y="6"/>
                  </a:cubicBezTo>
                  <a:cubicBezTo>
                    <a:pt x="5" y="6"/>
                    <a:pt x="6" y="6"/>
                    <a:pt x="6" y="6"/>
                  </a:cubicBezTo>
                  <a:cubicBezTo>
                    <a:pt x="5" y="6"/>
                    <a:pt x="5" y="6"/>
                    <a:pt x="5" y="6"/>
                  </a:cubicBezTo>
                  <a:cubicBezTo>
                    <a:pt x="5" y="6"/>
                    <a:pt x="5" y="6"/>
                    <a:pt x="5" y="6"/>
                  </a:cubicBezTo>
                  <a:cubicBezTo>
                    <a:pt x="5" y="6"/>
                    <a:pt x="5" y="6"/>
                    <a:pt x="5" y="6"/>
                  </a:cubicBezTo>
                  <a:cubicBezTo>
                    <a:pt x="4" y="6"/>
                    <a:pt x="4" y="6"/>
                    <a:pt x="4" y="6"/>
                  </a:cubicBezTo>
                  <a:cubicBezTo>
                    <a:pt x="4" y="6"/>
                    <a:pt x="4" y="6"/>
                    <a:pt x="5" y="6"/>
                  </a:cubicBezTo>
                  <a:cubicBezTo>
                    <a:pt x="5" y="6"/>
                    <a:pt x="5" y="6"/>
                    <a:pt x="5" y="6"/>
                  </a:cubicBezTo>
                  <a:cubicBezTo>
                    <a:pt x="4" y="6"/>
                    <a:pt x="4" y="6"/>
                    <a:pt x="4" y="6"/>
                  </a:cubicBezTo>
                  <a:cubicBezTo>
                    <a:pt x="7" y="6"/>
                    <a:pt x="7" y="6"/>
                    <a:pt x="7" y="6"/>
                  </a:cubicBezTo>
                  <a:cubicBezTo>
                    <a:pt x="10" y="6"/>
                    <a:pt x="10" y="6"/>
                    <a:pt x="10" y="6"/>
                  </a:cubicBezTo>
                  <a:cubicBezTo>
                    <a:pt x="10" y="3"/>
                    <a:pt x="8" y="0"/>
                    <a:pt x="5" y="0"/>
                  </a:cubicBezTo>
                  <a:cubicBezTo>
                    <a:pt x="2" y="0"/>
                    <a:pt x="0" y="3"/>
                    <a:pt x="0" y="6"/>
                  </a:cubicBezTo>
                  <a:cubicBezTo>
                    <a:pt x="0" y="8"/>
                    <a:pt x="2" y="11"/>
                    <a:pt x="5" y="11"/>
                  </a:cubicBezTo>
                  <a:cubicBezTo>
                    <a:pt x="8" y="11"/>
                    <a:pt x="10" y="8"/>
                    <a:pt x="10" y="6"/>
                  </a:cubicBez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46" name="Rectangle 241">
              <a:extLst>
                <a:ext uri="{FF2B5EF4-FFF2-40B4-BE49-F238E27FC236}">
                  <a16:creationId xmlns:a16="http://schemas.microsoft.com/office/drawing/2014/main" id="{7E0F6336-9CA3-41B6-83BC-8448FCD48BAF}"/>
                </a:ext>
              </a:extLst>
            </p:cNvPr>
            <p:cNvSpPr>
              <a:spLocks noChangeArrowheads="1"/>
            </p:cNvSpPr>
            <p:nvPr/>
          </p:nvSpPr>
          <p:spPr bwMode="auto">
            <a:xfrm>
              <a:off x="3501" y="618"/>
              <a:ext cx="2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Memo</a:t>
              </a:r>
              <a:endParaRPr lang="en-US" altLang="en-US" sz="2400">
                <a:solidFill>
                  <a:prstClr val="white"/>
                </a:solidFill>
                <a:ea typeface="ＭＳ Ｐゴシック" pitchFamily="-1" charset="-128"/>
              </a:endParaRPr>
            </a:p>
          </p:txBody>
        </p:sp>
        <p:sp>
          <p:nvSpPr>
            <p:cNvPr id="47" name="Rectangle 242">
              <a:extLst>
                <a:ext uri="{FF2B5EF4-FFF2-40B4-BE49-F238E27FC236}">
                  <a16:creationId xmlns:a16="http://schemas.microsoft.com/office/drawing/2014/main" id="{DAAC270E-FF90-4885-8FBE-07D5502A96BC}"/>
                </a:ext>
              </a:extLst>
            </p:cNvPr>
            <p:cNvSpPr>
              <a:spLocks noChangeArrowheads="1"/>
            </p:cNvSpPr>
            <p:nvPr/>
          </p:nvSpPr>
          <p:spPr bwMode="auto">
            <a:xfrm>
              <a:off x="3717" y="618"/>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48" name="Rectangle 243">
              <a:extLst>
                <a:ext uri="{FF2B5EF4-FFF2-40B4-BE49-F238E27FC236}">
                  <a16:creationId xmlns:a16="http://schemas.microsoft.com/office/drawing/2014/main" id="{699788CE-811B-4F2E-A25A-744244699D1F}"/>
                </a:ext>
              </a:extLst>
            </p:cNvPr>
            <p:cNvSpPr>
              <a:spLocks noChangeArrowheads="1"/>
            </p:cNvSpPr>
            <p:nvPr/>
          </p:nvSpPr>
          <p:spPr bwMode="auto">
            <a:xfrm>
              <a:off x="3747" y="618"/>
              <a:ext cx="3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y</a:t>
              </a:r>
              <a:endParaRPr lang="en-US" altLang="en-US" sz="2400">
                <a:solidFill>
                  <a:prstClr val="white"/>
                </a:solidFill>
                <a:ea typeface="ＭＳ Ｐゴシック" pitchFamily="-1" charset="-128"/>
              </a:endParaRPr>
            </a:p>
          </p:txBody>
        </p:sp>
        <p:sp>
          <p:nvSpPr>
            <p:cNvPr id="49" name="Freeform 244">
              <a:extLst>
                <a:ext uri="{FF2B5EF4-FFF2-40B4-BE49-F238E27FC236}">
                  <a16:creationId xmlns:a16="http://schemas.microsoft.com/office/drawing/2014/main" id="{8ADD10D0-CDBE-4750-A06C-365AFC7833AE}"/>
                </a:ext>
              </a:extLst>
            </p:cNvPr>
            <p:cNvSpPr>
              <a:spLocks/>
            </p:cNvSpPr>
            <p:nvPr/>
          </p:nvSpPr>
          <p:spPr bwMode="auto">
            <a:xfrm>
              <a:off x="2924" y="979"/>
              <a:ext cx="505" cy="0"/>
            </a:xfrm>
            <a:custGeom>
              <a:avLst/>
              <a:gdLst>
                <a:gd name="T0" fmla="*/ 0 w 505"/>
                <a:gd name="T1" fmla="*/ 505 w 505"/>
                <a:gd name="T2" fmla="*/ 0 w 505"/>
              </a:gdLst>
              <a:ahLst/>
              <a:cxnLst>
                <a:cxn ang="0">
                  <a:pos x="T0" y="0"/>
                </a:cxn>
                <a:cxn ang="0">
                  <a:pos x="T1" y="0"/>
                </a:cxn>
                <a:cxn ang="0">
                  <a:pos x="T2" y="0"/>
                </a:cxn>
              </a:cxnLst>
              <a:rect l="0" t="0" r="r" b="b"/>
              <a:pathLst>
                <a:path w="505">
                  <a:moveTo>
                    <a:pt x="0" y="0"/>
                  </a:moveTo>
                  <a:lnTo>
                    <a:pt x="505" y="0"/>
                  </a:lnTo>
                  <a:lnTo>
                    <a:pt x="0"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0" name="Line 245">
              <a:extLst>
                <a:ext uri="{FF2B5EF4-FFF2-40B4-BE49-F238E27FC236}">
                  <a16:creationId xmlns:a16="http://schemas.microsoft.com/office/drawing/2014/main" id="{5E9245CC-D0C7-49E3-9788-4594D13EE55B}"/>
                </a:ext>
              </a:extLst>
            </p:cNvPr>
            <p:cNvSpPr>
              <a:spLocks noChangeShapeType="1"/>
            </p:cNvSpPr>
            <p:nvPr/>
          </p:nvSpPr>
          <p:spPr bwMode="auto">
            <a:xfrm>
              <a:off x="2924" y="979"/>
              <a:ext cx="5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1" name="Rectangle 246">
              <a:extLst>
                <a:ext uri="{FF2B5EF4-FFF2-40B4-BE49-F238E27FC236}">
                  <a16:creationId xmlns:a16="http://schemas.microsoft.com/office/drawing/2014/main" id="{621CE7EB-05E2-401F-88B4-9E4BF57F7F3D}"/>
                </a:ext>
              </a:extLst>
            </p:cNvPr>
            <p:cNvSpPr>
              <a:spLocks noChangeArrowheads="1"/>
            </p:cNvSpPr>
            <p:nvPr/>
          </p:nvSpPr>
          <p:spPr bwMode="auto">
            <a:xfrm>
              <a:off x="2924" y="975"/>
              <a:ext cx="457"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2" name="Freeform 247">
              <a:extLst>
                <a:ext uri="{FF2B5EF4-FFF2-40B4-BE49-F238E27FC236}">
                  <a16:creationId xmlns:a16="http://schemas.microsoft.com/office/drawing/2014/main" id="{F5DD7B54-B164-4356-97DB-15DFD2AADDF2}"/>
                </a:ext>
              </a:extLst>
            </p:cNvPr>
            <p:cNvSpPr>
              <a:spLocks/>
            </p:cNvSpPr>
            <p:nvPr/>
          </p:nvSpPr>
          <p:spPr bwMode="auto">
            <a:xfrm>
              <a:off x="2924" y="975"/>
              <a:ext cx="457" cy="8"/>
            </a:xfrm>
            <a:custGeom>
              <a:avLst/>
              <a:gdLst>
                <a:gd name="T0" fmla="*/ 0 w 457"/>
                <a:gd name="T1" fmla="*/ 8 h 8"/>
                <a:gd name="T2" fmla="*/ 457 w 457"/>
                <a:gd name="T3" fmla="*/ 8 h 8"/>
                <a:gd name="T4" fmla="*/ 457 w 457"/>
                <a:gd name="T5" fmla="*/ 0 h 8"/>
                <a:gd name="T6" fmla="*/ 0 w 457"/>
                <a:gd name="T7" fmla="*/ 0 h 8"/>
              </a:gdLst>
              <a:ahLst/>
              <a:cxnLst>
                <a:cxn ang="0">
                  <a:pos x="T0" y="T1"/>
                </a:cxn>
                <a:cxn ang="0">
                  <a:pos x="T2" y="T3"/>
                </a:cxn>
                <a:cxn ang="0">
                  <a:pos x="T4" y="T5"/>
                </a:cxn>
                <a:cxn ang="0">
                  <a:pos x="T6" y="T7"/>
                </a:cxn>
              </a:cxnLst>
              <a:rect l="0" t="0" r="r" b="b"/>
              <a:pathLst>
                <a:path w="457" h="8">
                  <a:moveTo>
                    <a:pt x="0" y="8"/>
                  </a:moveTo>
                  <a:lnTo>
                    <a:pt x="457" y="8"/>
                  </a:lnTo>
                  <a:lnTo>
                    <a:pt x="4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3" name="Freeform 248">
              <a:extLst>
                <a:ext uri="{FF2B5EF4-FFF2-40B4-BE49-F238E27FC236}">
                  <a16:creationId xmlns:a16="http://schemas.microsoft.com/office/drawing/2014/main" id="{373B0A6C-2426-4B59-8BB4-A6D14364C6B3}"/>
                </a:ext>
              </a:extLst>
            </p:cNvPr>
            <p:cNvSpPr>
              <a:spLocks/>
            </p:cNvSpPr>
            <p:nvPr/>
          </p:nvSpPr>
          <p:spPr bwMode="auto">
            <a:xfrm>
              <a:off x="3359" y="949"/>
              <a:ext cx="70" cy="60"/>
            </a:xfrm>
            <a:custGeom>
              <a:avLst/>
              <a:gdLst>
                <a:gd name="T0" fmla="*/ 0 w 70"/>
                <a:gd name="T1" fmla="*/ 60 h 60"/>
                <a:gd name="T2" fmla="*/ 12 w 70"/>
                <a:gd name="T3" fmla="*/ 30 h 60"/>
                <a:gd name="T4" fmla="*/ 0 w 70"/>
                <a:gd name="T5" fmla="*/ 0 h 60"/>
                <a:gd name="T6" fmla="*/ 70 w 70"/>
                <a:gd name="T7" fmla="*/ 30 h 60"/>
                <a:gd name="T8" fmla="*/ 0 w 70"/>
                <a:gd name="T9" fmla="*/ 60 h 60"/>
              </a:gdLst>
              <a:ahLst/>
              <a:cxnLst>
                <a:cxn ang="0">
                  <a:pos x="T0" y="T1"/>
                </a:cxn>
                <a:cxn ang="0">
                  <a:pos x="T2" y="T3"/>
                </a:cxn>
                <a:cxn ang="0">
                  <a:pos x="T4" y="T5"/>
                </a:cxn>
                <a:cxn ang="0">
                  <a:pos x="T6" y="T7"/>
                </a:cxn>
                <a:cxn ang="0">
                  <a:pos x="T8" y="T9"/>
                </a:cxn>
              </a:cxnLst>
              <a:rect l="0" t="0" r="r" b="b"/>
              <a:pathLst>
                <a:path w="70" h="60">
                  <a:moveTo>
                    <a:pt x="0" y="60"/>
                  </a:moveTo>
                  <a:lnTo>
                    <a:pt x="12" y="30"/>
                  </a:lnTo>
                  <a:lnTo>
                    <a:pt x="0" y="0"/>
                  </a:lnTo>
                  <a:lnTo>
                    <a:pt x="70" y="30"/>
                  </a:lnTo>
                  <a:lnTo>
                    <a:pt x="0" y="6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4" name="Freeform 249">
              <a:extLst>
                <a:ext uri="{FF2B5EF4-FFF2-40B4-BE49-F238E27FC236}">
                  <a16:creationId xmlns:a16="http://schemas.microsoft.com/office/drawing/2014/main" id="{F4BAF6F8-0DF4-43E2-A1AD-09DDA980F72C}"/>
                </a:ext>
              </a:extLst>
            </p:cNvPr>
            <p:cNvSpPr>
              <a:spLocks/>
            </p:cNvSpPr>
            <p:nvPr/>
          </p:nvSpPr>
          <p:spPr bwMode="auto">
            <a:xfrm>
              <a:off x="2924" y="1412"/>
              <a:ext cx="505" cy="0"/>
            </a:xfrm>
            <a:custGeom>
              <a:avLst/>
              <a:gdLst>
                <a:gd name="T0" fmla="*/ 0 w 505"/>
                <a:gd name="T1" fmla="*/ 505 w 505"/>
                <a:gd name="T2" fmla="*/ 0 w 505"/>
              </a:gdLst>
              <a:ahLst/>
              <a:cxnLst>
                <a:cxn ang="0">
                  <a:pos x="T0" y="0"/>
                </a:cxn>
                <a:cxn ang="0">
                  <a:pos x="T1" y="0"/>
                </a:cxn>
                <a:cxn ang="0">
                  <a:pos x="T2" y="0"/>
                </a:cxn>
              </a:cxnLst>
              <a:rect l="0" t="0" r="r" b="b"/>
              <a:pathLst>
                <a:path w="505">
                  <a:moveTo>
                    <a:pt x="0" y="0"/>
                  </a:moveTo>
                  <a:lnTo>
                    <a:pt x="505" y="0"/>
                  </a:lnTo>
                  <a:lnTo>
                    <a:pt x="0"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5" name="Line 250">
              <a:extLst>
                <a:ext uri="{FF2B5EF4-FFF2-40B4-BE49-F238E27FC236}">
                  <a16:creationId xmlns:a16="http://schemas.microsoft.com/office/drawing/2014/main" id="{624AE7ED-B194-4798-A9B5-8CCF6AE3A4D8}"/>
                </a:ext>
              </a:extLst>
            </p:cNvPr>
            <p:cNvSpPr>
              <a:spLocks noChangeShapeType="1"/>
            </p:cNvSpPr>
            <p:nvPr/>
          </p:nvSpPr>
          <p:spPr bwMode="auto">
            <a:xfrm>
              <a:off x="2924" y="1412"/>
              <a:ext cx="5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6" name="Rectangle 251">
              <a:extLst>
                <a:ext uri="{FF2B5EF4-FFF2-40B4-BE49-F238E27FC236}">
                  <a16:creationId xmlns:a16="http://schemas.microsoft.com/office/drawing/2014/main" id="{3B096D9E-90C0-45D3-AC49-4B3E691944E9}"/>
                </a:ext>
              </a:extLst>
            </p:cNvPr>
            <p:cNvSpPr>
              <a:spLocks noChangeArrowheads="1"/>
            </p:cNvSpPr>
            <p:nvPr/>
          </p:nvSpPr>
          <p:spPr bwMode="auto">
            <a:xfrm>
              <a:off x="2924" y="1408"/>
              <a:ext cx="457"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7" name="Freeform 252">
              <a:extLst>
                <a:ext uri="{FF2B5EF4-FFF2-40B4-BE49-F238E27FC236}">
                  <a16:creationId xmlns:a16="http://schemas.microsoft.com/office/drawing/2014/main" id="{B6B70549-556C-4E4D-AA7B-E7FFD8EC6531}"/>
                </a:ext>
              </a:extLst>
            </p:cNvPr>
            <p:cNvSpPr>
              <a:spLocks/>
            </p:cNvSpPr>
            <p:nvPr/>
          </p:nvSpPr>
          <p:spPr bwMode="auto">
            <a:xfrm>
              <a:off x="2924" y="1408"/>
              <a:ext cx="457" cy="8"/>
            </a:xfrm>
            <a:custGeom>
              <a:avLst/>
              <a:gdLst>
                <a:gd name="T0" fmla="*/ 0 w 457"/>
                <a:gd name="T1" fmla="*/ 8 h 8"/>
                <a:gd name="T2" fmla="*/ 457 w 457"/>
                <a:gd name="T3" fmla="*/ 8 h 8"/>
                <a:gd name="T4" fmla="*/ 457 w 457"/>
                <a:gd name="T5" fmla="*/ 0 h 8"/>
                <a:gd name="T6" fmla="*/ 0 w 457"/>
                <a:gd name="T7" fmla="*/ 0 h 8"/>
              </a:gdLst>
              <a:ahLst/>
              <a:cxnLst>
                <a:cxn ang="0">
                  <a:pos x="T0" y="T1"/>
                </a:cxn>
                <a:cxn ang="0">
                  <a:pos x="T2" y="T3"/>
                </a:cxn>
                <a:cxn ang="0">
                  <a:pos x="T4" y="T5"/>
                </a:cxn>
                <a:cxn ang="0">
                  <a:pos x="T6" y="T7"/>
                </a:cxn>
              </a:cxnLst>
              <a:rect l="0" t="0" r="r" b="b"/>
              <a:pathLst>
                <a:path w="457" h="8">
                  <a:moveTo>
                    <a:pt x="0" y="8"/>
                  </a:moveTo>
                  <a:lnTo>
                    <a:pt x="457" y="8"/>
                  </a:lnTo>
                  <a:lnTo>
                    <a:pt x="4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8" name="Freeform 253">
              <a:extLst>
                <a:ext uri="{FF2B5EF4-FFF2-40B4-BE49-F238E27FC236}">
                  <a16:creationId xmlns:a16="http://schemas.microsoft.com/office/drawing/2014/main" id="{0F0C0F9B-D5B6-45C0-BEA2-A82FFD903514}"/>
                </a:ext>
              </a:extLst>
            </p:cNvPr>
            <p:cNvSpPr>
              <a:spLocks/>
            </p:cNvSpPr>
            <p:nvPr/>
          </p:nvSpPr>
          <p:spPr bwMode="auto">
            <a:xfrm>
              <a:off x="3359" y="1382"/>
              <a:ext cx="70" cy="60"/>
            </a:xfrm>
            <a:custGeom>
              <a:avLst/>
              <a:gdLst>
                <a:gd name="T0" fmla="*/ 0 w 70"/>
                <a:gd name="T1" fmla="*/ 60 h 60"/>
                <a:gd name="T2" fmla="*/ 12 w 70"/>
                <a:gd name="T3" fmla="*/ 30 h 60"/>
                <a:gd name="T4" fmla="*/ 0 w 70"/>
                <a:gd name="T5" fmla="*/ 0 h 60"/>
                <a:gd name="T6" fmla="*/ 70 w 70"/>
                <a:gd name="T7" fmla="*/ 30 h 60"/>
                <a:gd name="T8" fmla="*/ 0 w 70"/>
                <a:gd name="T9" fmla="*/ 60 h 60"/>
              </a:gdLst>
              <a:ahLst/>
              <a:cxnLst>
                <a:cxn ang="0">
                  <a:pos x="T0" y="T1"/>
                </a:cxn>
                <a:cxn ang="0">
                  <a:pos x="T2" y="T3"/>
                </a:cxn>
                <a:cxn ang="0">
                  <a:pos x="T4" y="T5"/>
                </a:cxn>
                <a:cxn ang="0">
                  <a:pos x="T6" y="T7"/>
                </a:cxn>
                <a:cxn ang="0">
                  <a:pos x="T8" y="T9"/>
                </a:cxn>
              </a:cxnLst>
              <a:rect l="0" t="0" r="r" b="b"/>
              <a:pathLst>
                <a:path w="70" h="60">
                  <a:moveTo>
                    <a:pt x="0" y="60"/>
                  </a:moveTo>
                  <a:lnTo>
                    <a:pt x="12" y="30"/>
                  </a:lnTo>
                  <a:lnTo>
                    <a:pt x="0" y="0"/>
                  </a:lnTo>
                  <a:lnTo>
                    <a:pt x="70" y="30"/>
                  </a:lnTo>
                  <a:lnTo>
                    <a:pt x="0" y="6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59" name="Freeform 254">
              <a:extLst>
                <a:ext uri="{FF2B5EF4-FFF2-40B4-BE49-F238E27FC236}">
                  <a16:creationId xmlns:a16="http://schemas.microsoft.com/office/drawing/2014/main" id="{F85310A5-56C6-42C8-B403-43C9FDEA18A5}"/>
                </a:ext>
              </a:extLst>
            </p:cNvPr>
            <p:cNvSpPr>
              <a:spLocks/>
            </p:cNvSpPr>
            <p:nvPr/>
          </p:nvSpPr>
          <p:spPr bwMode="auto">
            <a:xfrm>
              <a:off x="2924" y="2022"/>
              <a:ext cx="505" cy="0"/>
            </a:xfrm>
            <a:custGeom>
              <a:avLst/>
              <a:gdLst>
                <a:gd name="T0" fmla="*/ 0 w 505"/>
                <a:gd name="T1" fmla="*/ 505 w 505"/>
                <a:gd name="T2" fmla="*/ 0 w 505"/>
              </a:gdLst>
              <a:ahLst/>
              <a:cxnLst>
                <a:cxn ang="0">
                  <a:pos x="T0" y="0"/>
                </a:cxn>
                <a:cxn ang="0">
                  <a:pos x="T1" y="0"/>
                </a:cxn>
                <a:cxn ang="0">
                  <a:pos x="T2" y="0"/>
                </a:cxn>
              </a:cxnLst>
              <a:rect l="0" t="0" r="r" b="b"/>
              <a:pathLst>
                <a:path w="505">
                  <a:moveTo>
                    <a:pt x="0" y="0"/>
                  </a:moveTo>
                  <a:lnTo>
                    <a:pt x="505" y="0"/>
                  </a:lnTo>
                  <a:lnTo>
                    <a:pt x="0" y="0"/>
                  </a:lnTo>
                  <a:close/>
                </a:path>
              </a:pathLst>
            </a:custGeom>
            <a:solidFill>
              <a:srgbClr val="FCB5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0" name="Line 255">
              <a:extLst>
                <a:ext uri="{FF2B5EF4-FFF2-40B4-BE49-F238E27FC236}">
                  <a16:creationId xmlns:a16="http://schemas.microsoft.com/office/drawing/2014/main" id="{017D7DEE-40F5-4BC7-B8E5-32B07E939418}"/>
                </a:ext>
              </a:extLst>
            </p:cNvPr>
            <p:cNvSpPr>
              <a:spLocks noChangeShapeType="1"/>
            </p:cNvSpPr>
            <p:nvPr/>
          </p:nvSpPr>
          <p:spPr bwMode="auto">
            <a:xfrm>
              <a:off x="2924" y="2022"/>
              <a:ext cx="5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1" name="Rectangle 256">
              <a:extLst>
                <a:ext uri="{FF2B5EF4-FFF2-40B4-BE49-F238E27FC236}">
                  <a16:creationId xmlns:a16="http://schemas.microsoft.com/office/drawing/2014/main" id="{FC7C72CB-ED06-4754-B35B-AA944B247EEC}"/>
                </a:ext>
              </a:extLst>
            </p:cNvPr>
            <p:cNvSpPr>
              <a:spLocks noChangeArrowheads="1"/>
            </p:cNvSpPr>
            <p:nvPr/>
          </p:nvSpPr>
          <p:spPr bwMode="auto">
            <a:xfrm>
              <a:off x="2924" y="2018"/>
              <a:ext cx="457"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2" name="Freeform 257">
              <a:extLst>
                <a:ext uri="{FF2B5EF4-FFF2-40B4-BE49-F238E27FC236}">
                  <a16:creationId xmlns:a16="http://schemas.microsoft.com/office/drawing/2014/main" id="{B2E750F2-CD4C-4DC8-9558-680D6D1785FC}"/>
                </a:ext>
              </a:extLst>
            </p:cNvPr>
            <p:cNvSpPr>
              <a:spLocks/>
            </p:cNvSpPr>
            <p:nvPr/>
          </p:nvSpPr>
          <p:spPr bwMode="auto">
            <a:xfrm>
              <a:off x="2924" y="2018"/>
              <a:ext cx="457" cy="8"/>
            </a:xfrm>
            <a:custGeom>
              <a:avLst/>
              <a:gdLst>
                <a:gd name="T0" fmla="*/ 0 w 457"/>
                <a:gd name="T1" fmla="*/ 8 h 8"/>
                <a:gd name="T2" fmla="*/ 457 w 457"/>
                <a:gd name="T3" fmla="*/ 8 h 8"/>
                <a:gd name="T4" fmla="*/ 457 w 457"/>
                <a:gd name="T5" fmla="*/ 0 h 8"/>
                <a:gd name="T6" fmla="*/ 0 w 457"/>
                <a:gd name="T7" fmla="*/ 0 h 8"/>
              </a:gdLst>
              <a:ahLst/>
              <a:cxnLst>
                <a:cxn ang="0">
                  <a:pos x="T0" y="T1"/>
                </a:cxn>
                <a:cxn ang="0">
                  <a:pos x="T2" y="T3"/>
                </a:cxn>
                <a:cxn ang="0">
                  <a:pos x="T4" y="T5"/>
                </a:cxn>
                <a:cxn ang="0">
                  <a:pos x="T6" y="T7"/>
                </a:cxn>
              </a:cxnLst>
              <a:rect l="0" t="0" r="r" b="b"/>
              <a:pathLst>
                <a:path w="457" h="8">
                  <a:moveTo>
                    <a:pt x="0" y="8"/>
                  </a:moveTo>
                  <a:lnTo>
                    <a:pt x="457" y="8"/>
                  </a:lnTo>
                  <a:lnTo>
                    <a:pt x="4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3" name="Freeform 258">
              <a:extLst>
                <a:ext uri="{FF2B5EF4-FFF2-40B4-BE49-F238E27FC236}">
                  <a16:creationId xmlns:a16="http://schemas.microsoft.com/office/drawing/2014/main" id="{20510B35-0CBB-4A8B-81BF-EA4E9FBE3C60}"/>
                </a:ext>
              </a:extLst>
            </p:cNvPr>
            <p:cNvSpPr>
              <a:spLocks/>
            </p:cNvSpPr>
            <p:nvPr/>
          </p:nvSpPr>
          <p:spPr bwMode="auto">
            <a:xfrm>
              <a:off x="3359" y="1992"/>
              <a:ext cx="70" cy="60"/>
            </a:xfrm>
            <a:custGeom>
              <a:avLst/>
              <a:gdLst>
                <a:gd name="T0" fmla="*/ 0 w 70"/>
                <a:gd name="T1" fmla="*/ 60 h 60"/>
                <a:gd name="T2" fmla="*/ 12 w 70"/>
                <a:gd name="T3" fmla="*/ 30 h 60"/>
                <a:gd name="T4" fmla="*/ 0 w 70"/>
                <a:gd name="T5" fmla="*/ 0 h 60"/>
                <a:gd name="T6" fmla="*/ 70 w 70"/>
                <a:gd name="T7" fmla="*/ 30 h 60"/>
                <a:gd name="T8" fmla="*/ 0 w 70"/>
                <a:gd name="T9" fmla="*/ 60 h 60"/>
              </a:gdLst>
              <a:ahLst/>
              <a:cxnLst>
                <a:cxn ang="0">
                  <a:pos x="T0" y="T1"/>
                </a:cxn>
                <a:cxn ang="0">
                  <a:pos x="T2" y="T3"/>
                </a:cxn>
                <a:cxn ang="0">
                  <a:pos x="T4" y="T5"/>
                </a:cxn>
                <a:cxn ang="0">
                  <a:pos x="T6" y="T7"/>
                </a:cxn>
                <a:cxn ang="0">
                  <a:pos x="T8" y="T9"/>
                </a:cxn>
              </a:cxnLst>
              <a:rect l="0" t="0" r="r" b="b"/>
              <a:pathLst>
                <a:path w="70" h="60">
                  <a:moveTo>
                    <a:pt x="0" y="60"/>
                  </a:moveTo>
                  <a:lnTo>
                    <a:pt x="12" y="30"/>
                  </a:lnTo>
                  <a:lnTo>
                    <a:pt x="0" y="0"/>
                  </a:lnTo>
                  <a:lnTo>
                    <a:pt x="70" y="30"/>
                  </a:lnTo>
                  <a:lnTo>
                    <a:pt x="0" y="6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4" name="Freeform 259">
              <a:extLst>
                <a:ext uri="{FF2B5EF4-FFF2-40B4-BE49-F238E27FC236}">
                  <a16:creationId xmlns:a16="http://schemas.microsoft.com/office/drawing/2014/main" id="{EEC96F99-3D55-4C35-82A2-0F297D0CEEF0}"/>
                </a:ext>
              </a:extLst>
            </p:cNvPr>
            <p:cNvSpPr>
              <a:spLocks/>
            </p:cNvSpPr>
            <p:nvPr/>
          </p:nvSpPr>
          <p:spPr bwMode="auto">
            <a:xfrm>
              <a:off x="2924" y="2407"/>
              <a:ext cx="505" cy="0"/>
            </a:xfrm>
            <a:custGeom>
              <a:avLst/>
              <a:gdLst>
                <a:gd name="T0" fmla="*/ 505 w 505"/>
                <a:gd name="T1" fmla="*/ 0 w 505"/>
                <a:gd name="T2" fmla="*/ 505 w 505"/>
              </a:gdLst>
              <a:ahLst/>
              <a:cxnLst>
                <a:cxn ang="0">
                  <a:pos x="T0" y="0"/>
                </a:cxn>
                <a:cxn ang="0">
                  <a:pos x="T1" y="0"/>
                </a:cxn>
                <a:cxn ang="0">
                  <a:pos x="T2" y="0"/>
                </a:cxn>
              </a:cxnLst>
              <a:rect l="0" t="0" r="r" b="b"/>
              <a:pathLst>
                <a:path w="505">
                  <a:moveTo>
                    <a:pt x="505" y="0"/>
                  </a:moveTo>
                  <a:lnTo>
                    <a:pt x="0" y="0"/>
                  </a:lnTo>
                  <a:lnTo>
                    <a:pt x="505"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5" name="Line 260">
              <a:extLst>
                <a:ext uri="{FF2B5EF4-FFF2-40B4-BE49-F238E27FC236}">
                  <a16:creationId xmlns:a16="http://schemas.microsoft.com/office/drawing/2014/main" id="{EEEA4367-1309-4414-B3F1-ECC1B8FC824E}"/>
                </a:ext>
              </a:extLst>
            </p:cNvPr>
            <p:cNvSpPr>
              <a:spLocks noChangeShapeType="1"/>
            </p:cNvSpPr>
            <p:nvPr/>
          </p:nvSpPr>
          <p:spPr bwMode="auto">
            <a:xfrm flipH="1">
              <a:off x="2924" y="2407"/>
              <a:ext cx="5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6" name="Rectangle 261">
              <a:extLst>
                <a:ext uri="{FF2B5EF4-FFF2-40B4-BE49-F238E27FC236}">
                  <a16:creationId xmlns:a16="http://schemas.microsoft.com/office/drawing/2014/main" id="{B1DAB10C-53FF-4B92-82E7-F772A95341F9}"/>
                </a:ext>
              </a:extLst>
            </p:cNvPr>
            <p:cNvSpPr>
              <a:spLocks noChangeArrowheads="1"/>
            </p:cNvSpPr>
            <p:nvPr/>
          </p:nvSpPr>
          <p:spPr bwMode="auto">
            <a:xfrm>
              <a:off x="2972" y="2403"/>
              <a:ext cx="457"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7" name="Freeform 262">
              <a:extLst>
                <a:ext uri="{FF2B5EF4-FFF2-40B4-BE49-F238E27FC236}">
                  <a16:creationId xmlns:a16="http://schemas.microsoft.com/office/drawing/2014/main" id="{E100EB1D-F29F-407B-9567-C600474CB195}"/>
                </a:ext>
              </a:extLst>
            </p:cNvPr>
            <p:cNvSpPr>
              <a:spLocks/>
            </p:cNvSpPr>
            <p:nvPr/>
          </p:nvSpPr>
          <p:spPr bwMode="auto">
            <a:xfrm>
              <a:off x="2972" y="2403"/>
              <a:ext cx="457" cy="8"/>
            </a:xfrm>
            <a:custGeom>
              <a:avLst/>
              <a:gdLst>
                <a:gd name="T0" fmla="*/ 457 w 457"/>
                <a:gd name="T1" fmla="*/ 0 h 8"/>
                <a:gd name="T2" fmla="*/ 0 w 457"/>
                <a:gd name="T3" fmla="*/ 0 h 8"/>
                <a:gd name="T4" fmla="*/ 0 w 457"/>
                <a:gd name="T5" fmla="*/ 8 h 8"/>
                <a:gd name="T6" fmla="*/ 457 w 457"/>
                <a:gd name="T7" fmla="*/ 8 h 8"/>
              </a:gdLst>
              <a:ahLst/>
              <a:cxnLst>
                <a:cxn ang="0">
                  <a:pos x="T0" y="T1"/>
                </a:cxn>
                <a:cxn ang="0">
                  <a:pos x="T2" y="T3"/>
                </a:cxn>
                <a:cxn ang="0">
                  <a:pos x="T4" y="T5"/>
                </a:cxn>
                <a:cxn ang="0">
                  <a:pos x="T6" y="T7"/>
                </a:cxn>
              </a:cxnLst>
              <a:rect l="0" t="0" r="r" b="b"/>
              <a:pathLst>
                <a:path w="457" h="8">
                  <a:moveTo>
                    <a:pt x="457" y="0"/>
                  </a:moveTo>
                  <a:lnTo>
                    <a:pt x="0" y="0"/>
                  </a:lnTo>
                  <a:lnTo>
                    <a:pt x="0" y="8"/>
                  </a:lnTo>
                  <a:lnTo>
                    <a:pt x="457"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8" name="Freeform 263">
              <a:extLst>
                <a:ext uri="{FF2B5EF4-FFF2-40B4-BE49-F238E27FC236}">
                  <a16:creationId xmlns:a16="http://schemas.microsoft.com/office/drawing/2014/main" id="{8841F906-DCA4-47FA-B8BB-1F15D7A432DF}"/>
                </a:ext>
              </a:extLst>
            </p:cNvPr>
            <p:cNvSpPr>
              <a:spLocks/>
            </p:cNvSpPr>
            <p:nvPr/>
          </p:nvSpPr>
          <p:spPr bwMode="auto">
            <a:xfrm>
              <a:off x="2924" y="2377"/>
              <a:ext cx="70" cy="60"/>
            </a:xfrm>
            <a:custGeom>
              <a:avLst/>
              <a:gdLst>
                <a:gd name="T0" fmla="*/ 70 w 70"/>
                <a:gd name="T1" fmla="*/ 0 h 60"/>
                <a:gd name="T2" fmla="*/ 58 w 70"/>
                <a:gd name="T3" fmla="*/ 30 h 60"/>
                <a:gd name="T4" fmla="*/ 70 w 70"/>
                <a:gd name="T5" fmla="*/ 60 h 60"/>
                <a:gd name="T6" fmla="*/ 0 w 70"/>
                <a:gd name="T7" fmla="*/ 30 h 60"/>
                <a:gd name="T8" fmla="*/ 70 w 70"/>
                <a:gd name="T9" fmla="*/ 0 h 60"/>
              </a:gdLst>
              <a:ahLst/>
              <a:cxnLst>
                <a:cxn ang="0">
                  <a:pos x="T0" y="T1"/>
                </a:cxn>
                <a:cxn ang="0">
                  <a:pos x="T2" y="T3"/>
                </a:cxn>
                <a:cxn ang="0">
                  <a:pos x="T4" y="T5"/>
                </a:cxn>
                <a:cxn ang="0">
                  <a:pos x="T6" y="T7"/>
                </a:cxn>
                <a:cxn ang="0">
                  <a:pos x="T8" y="T9"/>
                </a:cxn>
              </a:cxnLst>
              <a:rect l="0" t="0" r="r" b="b"/>
              <a:pathLst>
                <a:path w="70" h="60">
                  <a:moveTo>
                    <a:pt x="70" y="0"/>
                  </a:moveTo>
                  <a:lnTo>
                    <a:pt x="58" y="30"/>
                  </a:lnTo>
                  <a:lnTo>
                    <a:pt x="70" y="60"/>
                  </a:lnTo>
                  <a:lnTo>
                    <a:pt x="0" y="30"/>
                  </a:lnTo>
                  <a:lnTo>
                    <a:pt x="70"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69" name="Rectangle 264">
              <a:extLst>
                <a:ext uri="{FF2B5EF4-FFF2-40B4-BE49-F238E27FC236}">
                  <a16:creationId xmlns:a16="http://schemas.microsoft.com/office/drawing/2014/main" id="{5C2D8444-F0EF-4CE8-A1E0-BCE09ADDC3F5}"/>
                </a:ext>
              </a:extLst>
            </p:cNvPr>
            <p:cNvSpPr>
              <a:spLocks noChangeArrowheads="1"/>
            </p:cNvSpPr>
            <p:nvPr/>
          </p:nvSpPr>
          <p:spPr bwMode="auto">
            <a:xfrm>
              <a:off x="2962" y="763"/>
              <a:ext cx="1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Enabl</a:t>
              </a:r>
              <a:endParaRPr lang="en-US" altLang="en-US" sz="2400">
                <a:solidFill>
                  <a:prstClr val="white"/>
                </a:solidFill>
                <a:ea typeface="ＭＳ Ｐゴシック" pitchFamily="-1" charset="-128"/>
              </a:endParaRPr>
            </a:p>
          </p:txBody>
        </p:sp>
        <p:sp>
          <p:nvSpPr>
            <p:cNvPr id="70" name="Rectangle 265">
              <a:extLst>
                <a:ext uri="{FF2B5EF4-FFF2-40B4-BE49-F238E27FC236}">
                  <a16:creationId xmlns:a16="http://schemas.microsoft.com/office/drawing/2014/main" id="{31FAE033-E958-4BF3-9BDF-49B1A6C9B1E5}"/>
                </a:ext>
              </a:extLst>
            </p:cNvPr>
            <p:cNvSpPr>
              <a:spLocks noChangeArrowheads="1"/>
            </p:cNvSpPr>
            <p:nvPr/>
          </p:nvSpPr>
          <p:spPr bwMode="auto">
            <a:xfrm>
              <a:off x="3150" y="763"/>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71" name="Rectangle 266">
              <a:extLst>
                <a:ext uri="{FF2B5EF4-FFF2-40B4-BE49-F238E27FC236}">
                  <a16:creationId xmlns:a16="http://schemas.microsoft.com/office/drawing/2014/main" id="{F513867B-DD35-46D1-A4D3-4F393E538103}"/>
                </a:ext>
              </a:extLst>
            </p:cNvPr>
            <p:cNvSpPr>
              <a:spLocks noChangeArrowheads="1"/>
            </p:cNvSpPr>
            <p:nvPr/>
          </p:nvSpPr>
          <p:spPr bwMode="auto">
            <a:xfrm>
              <a:off x="3190" y="763"/>
              <a:ext cx="3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t>
              </a:r>
              <a:endParaRPr lang="en-US" altLang="en-US" sz="2400">
                <a:solidFill>
                  <a:prstClr val="white"/>
                </a:solidFill>
                <a:ea typeface="ＭＳ Ｐゴシック" pitchFamily="-1" charset="-128"/>
              </a:endParaRPr>
            </a:p>
          </p:txBody>
        </p:sp>
        <p:sp>
          <p:nvSpPr>
            <p:cNvPr id="72" name="Rectangle 267">
              <a:extLst>
                <a:ext uri="{FF2B5EF4-FFF2-40B4-BE49-F238E27FC236}">
                  <a16:creationId xmlns:a16="http://schemas.microsoft.com/office/drawing/2014/main" id="{38747BDE-87B4-40AC-ADD8-A90F5969199A}"/>
                </a:ext>
              </a:extLst>
            </p:cNvPr>
            <p:cNvSpPr>
              <a:spLocks noChangeArrowheads="1"/>
            </p:cNvSpPr>
            <p:nvPr/>
          </p:nvSpPr>
          <p:spPr bwMode="auto">
            <a:xfrm>
              <a:off x="2962" y="859"/>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73" name="Rectangle 268">
              <a:extLst>
                <a:ext uri="{FF2B5EF4-FFF2-40B4-BE49-F238E27FC236}">
                  <a16:creationId xmlns:a16="http://schemas.microsoft.com/office/drawing/2014/main" id="{A876FE7D-FC95-4200-ABF6-51AC3B38C9CA}"/>
                </a:ext>
              </a:extLst>
            </p:cNvPr>
            <p:cNvSpPr>
              <a:spLocks noChangeArrowheads="1"/>
            </p:cNvSpPr>
            <p:nvPr/>
          </p:nvSpPr>
          <p:spPr bwMode="auto">
            <a:xfrm>
              <a:off x="3006" y="859"/>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ead</a:t>
              </a:r>
              <a:endParaRPr lang="en-US" altLang="en-US" sz="2400">
                <a:solidFill>
                  <a:prstClr val="white"/>
                </a:solidFill>
                <a:ea typeface="ＭＳ Ｐゴシック" pitchFamily="-1" charset="-128"/>
              </a:endParaRPr>
            </a:p>
          </p:txBody>
        </p:sp>
        <p:sp>
          <p:nvSpPr>
            <p:cNvPr id="74" name="Rectangle 269">
              <a:extLst>
                <a:ext uri="{FF2B5EF4-FFF2-40B4-BE49-F238E27FC236}">
                  <a16:creationId xmlns:a16="http://schemas.microsoft.com/office/drawing/2014/main" id="{1334821E-2B79-4254-AEEA-5DFCE35C48A0}"/>
                </a:ext>
              </a:extLst>
            </p:cNvPr>
            <p:cNvSpPr>
              <a:spLocks noChangeArrowheads="1"/>
            </p:cNvSpPr>
            <p:nvPr/>
          </p:nvSpPr>
          <p:spPr bwMode="auto">
            <a:xfrm>
              <a:off x="3138" y="859"/>
              <a:ext cx="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t>
              </a:r>
              <a:endParaRPr lang="en-US" altLang="en-US" sz="2400">
                <a:solidFill>
                  <a:prstClr val="white"/>
                </a:solidFill>
                <a:ea typeface="ＭＳ Ｐゴシック" pitchFamily="-1" charset="-128"/>
              </a:endParaRPr>
            </a:p>
          </p:txBody>
        </p:sp>
        <p:sp>
          <p:nvSpPr>
            <p:cNvPr id="75" name="Rectangle 270">
              <a:extLst>
                <a:ext uri="{FF2B5EF4-FFF2-40B4-BE49-F238E27FC236}">
                  <a16:creationId xmlns:a16="http://schemas.microsoft.com/office/drawing/2014/main" id="{13011BB8-BBCF-4ABC-96A4-683694D70DE4}"/>
                </a:ext>
              </a:extLst>
            </p:cNvPr>
            <p:cNvSpPr>
              <a:spLocks noChangeArrowheads="1"/>
            </p:cNvSpPr>
            <p:nvPr/>
          </p:nvSpPr>
          <p:spPr bwMode="auto">
            <a:xfrm>
              <a:off x="3174" y="859"/>
              <a:ext cx="7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W</a:t>
              </a:r>
              <a:endParaRPr lang="en-US" altLang="en-US" sz="2400">
                <a:solidFill>
                  <a:prstClr val="white"/>
                </a:solidFill>
                <a:ea typeface="ＭＳ Ｐゴシック" pitchFamily="-1" charset="-128"/>
              </a:endParaRPr>
            </a:p>
          </p:txBody>
        </p:sp>
        <p:sp>
          <p:nvSpPr>
            <p:cNvPr id="76" name="Rectangle 271">
              <a:extLst>
                <a:ext uri="{FF2B5EF4-FFF2-40B4-BE49-F238E27FC236}">
                  <a16:creationId xmlns:a16="http://schemas.microsoft.com/office/drawing/2014/main" id="{FEA27680-682C-40E5-AEC1-38E96465E91B}"/>
                </a:ext>
              </a:extLst>
            </p:cNvPr>
            <p:cNvSpPr>
              <a:spLocks noChangeArrowheads="1"/>
            </p:cNvSpPr>
            <p:nvPr/>
          </p:nvSpPr>
          <p:spPr bwMode="auto">
            <a:xfrm>
              <a:off x="3245" y="859"/>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77" name="Rectangle 272">
              <a:extLst>
                <a:ext uri="{FF2B5EF4-FFF2-40B4-BE49-F238E27FC236}">
                  <a16:creationId xmlns:a16="http://schemas.microsoft.com/office/drawing/2014/main" id="{55842B4A-8BC3-4AFF-A1A0-3A9AC2E3FB17}"/>
                </a:ext>
              </a:extLst>
            </p:cNvPr>
            <p:cNvSpPr>
              <a:spLocks noChangeArrowheads="1"/>
            </p:cNvSpPr>
            <p:nvPr/>
          </p:nvSpPr>
          <p:spPr bwMode="auto">
            <a:xfrm>
              <a:off x="3273" y="859"/>
              <a:ext cx="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i</a:t>
              </a:r>
              <a:endParaRPr lang="en-US" altLang="en-US" sz="2400">
                <a:solidFill>
                  <a:prstClr val="white"/>
                </a:solidFill>
                <a:ea typeface="ＭＳ Ｐゴシック" pitchFamily="-1" charset="-128"/>
              </a:endParaRPr>
            </a:p>
          </p:txBody>
        </p:sp>
        <p:sp>
          <p:nvSpPr>
            <p:cNvPr id="78" name="Rectangle 273">
              <a:extLst>
                <a:ext uri="{FF2B5EF4-FFF2-40B4-BE49-F238E27FC236}">
                  <a16:creationId xmlns:a16="http://schemas.microsoft.com/office/drawing/2014/main" id="{089E271C-F0A7-40D6-BED0-CC13D24E4037}"/>
                </a:ext>
              </a:extLst>
            </p:cNvPr>
            <p:cNvSpPr>
              <a:spLocks noChangeArrowheads="1"/>
            </p:cNvSpPr>
            <p:nvPr/>
          </p:nvSpPr>
          <p:spPr bwMode="auto">
            <a:xfrm>
              <a:off x="3293" y="859"/>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79" name="Rectangle 274">
              <a:extLst>
                <a:ext uri="{FF2B5EF4-FFF2-40B4-BE49-F238E27FC236}">
                  <a16:creationId xmlns:a16="http://schemas.microsoft.com/office/drawing/2014/main" id="{9FFE146D-5248-45D2-89CC-F8A3981803D7}"/>
                </a:ext>
              </a:extLst>
            </p:cNvPr>
            <p:cNvSpPr>
              <a:spLocks noChangeArrowheads="1"/>
            </p:cNvSpPr>
            <p:nvPr/>
          </p:nvSpPr>
          <p:spPr bwMode="auto">
            <a:xfrm>
              <a:off x="3321" y="859"/>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80" name="Rectangle 275">
              <a:extLst>
                <a:ext uri="{FF2B5EF4-FFF2-40B4-BE49-F238E27FC236}">
                  <a16:creationId xmlns:a16="http://schemas.microsoft.com/office/drawing/2014/main" id="{C5664662-F59B-4B83-AA0E-DAB71426B8CE}"/>
                </a:ext>
              </a:extLst>
            </p:cNvPr>
            <p:cNvSpPr>
              <a:spLocks noChangeArrowheads="1"/>
            </p:cNvSpPr>
            <p:nvPr/>
          </p:nvSpPr>
          <p:spPr bwMode="auto">
            <a:xfrm>
              <a:off x="2962" y="1268"/>
              <a:ext cx="4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81" name="Rectangle 276">
              <a:extLst>
                <a:ext uri="{FF2B5EF4-FFF2-40B4-BE49-F238E27FC236}">
                  <a16:creationId xmlns:a16="http://schemas.microsoft.com/office/drawing/2014/main" id="{A1ED2910-80CA-4811-A703-9CE5AD023220}"/>
                </a:ext>
              </a:extLst>
            </p:cNvPr>
            <p:cNvSpPr>
              <a:spLocks noChangeArrowheads="1"/>
            </p:cNvSpPr>
            <p:nvPr/>
          </p:nvSpPr>
          <p:spPr bwMode="auto">
            <a:xfrm>
              <a:off x="3010" y="1268"/>
              <a:ext cx="8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dd</a:t>
              </a:r>
              <a:endParaRPr lang="en-US" altLang="en-US" sz="2400">
                <a:solidFill>
                  <a:prstClr val="white"/>
                </a:solidFill>
                <a:ea typeface="ＭＳ Ｐゴシック" pitchFamily="-1" charset="-128"/>
              </a:endParaRPr>
            </a:p>
          </p:txBody>
        </p:sp>
        <p:sp>
          <p:nvSpPr>
            <p:cNvPr id="82" name="Rectangle 277">
              <a:extLst>
                <a:ext uri="{FF2B5EF4-FFF2-40B4-BE49-F238E27FC236}">
                  <a16:creationId xmlns:a16="http://schemas.microsoft.com/office/drawing/2014/main" id="{79783311-F59D-47DA-B503-0BFFF403FD6B}"/>
                </a:ext>
              </a:extLst>
            </p:cNvPr>
            <p:cNvSpPr>
              <a:spLocks noChangeArrowheads="1"/>
            </p:cNvSpPr>
            <p:nvPr/>
          </p:nvSpPr>
          <p:spPr bwMode="auto">
            <a:xfrm>
              <a:off x="3098" y="1268"/>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83" name="Rectangle 278">
              <a:extLst>
                <a:ext uri="{FF2B5EF4-FFF2-40B4-BE49-F238E27FC236}">
                  <a16:creationId xmlns:a16="http://schemas.microsoft.com/office/drawing/2014/main" id="{D53D8DDB-C3D7-437C-A26A-3DFFBADEE0F7}"/>
                </a:ext>
              </a:extLst>
            </p:cNvPr>
            <p:cNvSpPr>
              <a:spLocks noChangeArrowheads="1"/>
            </p:cNvSpPr>
            <p:nvPr/>
          </p:nvSpPr>
          <p:spPr bwMode="auto">
            <a:xfrm>
              <a:off x="3126" y="1268"/>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84" name="Rectangle 279">
              <a:extLst>
                <a:ext uri="{FF2B5EF4-FFF2-40B4-BE49-F238E27FC236}">
                  <a16:creationId xmlns:a16="http://schemas.microsoft.com/office/drawing/2014/main" id="{F1F28A7A-4752-4CF4-870F-05635177AFE1}"/>
                </a:ext>
              </a:extLst>
            </p:cNvPr>
            <p:cNvSpPr>
              <a:spLocks noChangeArrowheads="1"/>
            </p:cNvSpPr>
            <p:nvPr/>
          </p:nvSpPr>
          <p:spPr bwMode="auto">
            <a:xfrm>
              <a:off x="3168" y="1268"/>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85" name="Rectangle 280">
              <a:extLst>
                <a:ext uri="{FF2B5EF4-FFF2-40B4-BE49-F238E27FC236}">
                  <a16:creationId xmlns:a16="http://schemas.microsoft.com/office/drawing/2014/main" id="{5ACF62E3-00E5-4701-ABB2-6F1100B34BC0}"/>
                </a:ext>
              </a:extLst>
            </p:cNvPr>
            <p:cNvSpPr>
              <a:spLocks noChangeArrowheads="1"/>
            </p:cNvSpPr>
            <p:nvPr/>
          </p:nvSpPr>
          <p:spPr bwMode="auto">
            <a:xfrm>
              <a:off x="3202" y="1268"/>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86" name="Rectangle 281">
              <a:extLst>
                <a:ext uri="{FF2B5EF4-FFF2-40B4-BE49-F238E27FC236}">
                  <a16:creationId xmlns:a16="http://schemas.microsoft.com/office/drawing/2014/main" id="{87B03F75-F094-4CA3-9B2D-8CEB6A19AF90}"/>
                </a:ext>
              </a:extLst>
            </p:cNvPr>
            <p:cNvSpPr>
              <a:spLocks noChangeArrowheads="1"/>
            </p:cNvSpPr>
            <p:nvPr/>
          </p:nvSpPr>
          <p:spPr bwMode="auto">
            <a:xfrm>
              <a:off x="2962" y="1894"/>
              <a:ext cx="7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W</a:t>
              </a:r>
              <a:endParaRPr lang="en-US" altLang="en-US" sz="2400">
                <a:solidFill>
                  <a:prstClr val="white"/>
                </a:solidFill>
                <a:ea typeface="ＭＳ Ｐゴシック" pitchFamily="-1" charset="-128"/>
              </a:endParaRPr>
            </a:p>
          </p:txBody>
        </p:sp>
        <p:sp>
          <p:nvSpPr>
            <p:cNvPr id="87" name="Rectangle 282">
              <a:extLst>
                <a:ext uri="{FF2B5EF4-FFF2-40B4-BE49-F238E27FC236}">
                  <a16:creationId xmlns:a16="http://schemas.microsoft.com/office/drawing/2014/main" id="{3B858267-D508-4685-83DE-BD7BE71FACC3}"/>
                </a:ext>
              </a:extLst>
            </p:cNvPr>
            <p:cNvSpPr>
              <a:spLocks noChangeArrowheads="1"/>
            </p:cNvSpPr>
            <p:nvPr/>
          </p:nvSpPr>
          <p:spPr bwMode="auto">
            <a:xfrm>
              <a:off x="3030" y="1894"/>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88" name="Rectangle 283">
              <a:extLst>
                <a:ext uri="{FF2B5EF4-FFF2-40B4-BE49-F238E27FC236}">
                  <a16:creationId xmlns:a16="http://schemas.microsoft.com/office/drawing/2014/main" id="{5FDE56E6-B26F-461D-BFF6-C691B9681291}"/>
                </a:ext>
              </a:extLst>
            </p:cNvPr>
            <p:cNvSpPr>
              <a:spLocks noChangeArrowheads="1"/>
            </p:cNvSpPr>
            <p:nvPr/>
          </p:nvSpPr>
          <p:spPr bwMode="auto">
            <a:xfrm>
              <a:off x="3058" y="1894"/>
              <a:ext cx="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i</a:t>
              </a:r>
              <a:endParaRPr lang="en-US" altLang="en-US" sz="2400">
                <a:solidFill>
                  <a:prstClr val="white"/>
                </a:solidFill>
                <a:ea typeface="ＭＳ Ｐゴシック" pitchFamily="-1" charset="-128"/>
              </a:endParaRPr>
            </a:p>
          </p:txBody>
        </p:sp>
        <p:sp>
          <p:nvSpPr>
            <p:cNvPr id="89" name="Rectangle 284">
              <a:extLst>
                <a:ext uri="{FF2B5EF4-FFF2-40B4-BE49-F238E27FC236}">
                  <a16:creationId xmlns:a16="http://schemas.microsoft.com/office/drawing/2014/main" id="{EFF0379F-C159-4E73-9FE0-FE67733CC46A}"/>
                </a:ext>
              </a:extLst>
            </p:cNvPr>
            <p:cNvSpPr>
              <a:spLocks noChangeArrowheads="1"/>
            </p:cNvSpPr>
            <p:nvPr/>
          </p:nvSpPr>
          <p:spPr bwMode="auto">
            <a:xfrm>
              <a:off x="3080" y="1894"/>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90" name="Rectangle 285">
              <a:extLst>
                <a:ext uri="{FF2B5EF4-FFF2-40B4-BE49-F238E27FC236}">
                  <a16:creationId xmlns:a16="http://schemas.microsoft.com/office/drawing/2014/main" id="{16F1AF55-E8D6-4077-9474-9B934BB126EF}"/>
                </a:ext>
              </a:extLst>
            </p:cNvPr>
            <p:cNvSpPr>
              <a:spLocks noChangeArrowheads="1"/>
            </p:cNvSpPr>
            <p:nvPr/>
          </p:nvSpPr>
          <p:spPr bwMode="auto">
            <a:xfrm>
              <a:off x="3106" y="1894"/>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91" name="Rectangle 286">
              <a:extLst>
                <a:ext uri="{FF2B5EF4-FFF2-40B4-BE49-F238E27FC236}">
                  <a16:creationId xmlns:a16="http://schemas.microsoft.com/office/drawing/2014/main" id="{BF1AEEC7-03A7-4FB2-B616-49510215AC61}"/>
                </a:ext>
              </a:extLst>
            </p:cNvPr>
            <p:cNvSpPr>
              <a:spLocks noChangeArrowheads="1"/>
            </p:cNvSpPr>
            <p:nvPr/>
          </p:nvSpPr>
          <p:spPr bwMode="auto">
            <a:xfrm>
              <a:off x="3168" y="1894"/>
              <a:ext cx="5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D</a:t>
              </a:r>
              <a:endParaRPr lang="en-US" altLang="en-US" sz="2400">
                <a:solidFill>
                  <a:prstClr val="white"/>
                </a:solidFill>
                <a:ea typeface="ＭＳ Ｐゴシック" pitchFamily="-1" charset="-128"/>
              </a:endParaRPr>
            </a:p>
          </p:txBody>
        </p:sp>
        <p:sp>
          <p:nvSpPr>
            <p:cNvPr id="92" name="Rectangle 287">
              <a:extLst>
                <a:ext uri="{FF2B5EF4-FFF2-40B4-BE49-F238E27FC236}">
                  <a16:creationId xmlns:a16="http://schemas.microsoft.com/office/drawing/2014/main" id="{F68A9BD5-864D-473D-A2F7-8630E5D7E13B}"/>
                </a:ext>
              </a:extLst>
            </p:cNvPr>
            <p:cNvSpPr>
              <a:spLocks noChangeArrowheads="1"/>
            </p:cNvSpPr>
            <p:nvPr/>
          </p:nvSpPr>
          <p:spPr bwMode="auto">
            <a:xfrm>
              <a:off x="3220" y="1894"/>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93" name="Rectangle 288">
              <a:extLst>
                <a:ext uri="{FF2B5EF4-FFF2-40B4-BE49-F238E27FC236}">
                  <a16:creationId xmlns:a16="http://schemas.microsoft.com/office/drawing/2014/main" id="{1825056B-D7E5-47AF-9B30-6AAC7EC6063E}"/>
                </a:ext>
              </a:extLst>
            </p:cNvPr>
            <p:cNvSpPr>
              <a:spLocks noChangeArrowheads="1"/>
            </p:cNvSpPr>
            <p:nvPr/>
          </p:nvSpPr>
          <p:spPr bwMode="auto">
            <a:xfrm>
              <a:off x="3265" y="1894"/>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94" name="Rectangle 289">
              <a:extLst>
                <a:ext uri="{FF2B5EF4-FFF2-40B4-BE49-F238E27FC236}">
                  <a16:creationId xmlns:a16="http://schemas.microsoft.com/office/drawing/2014/main" id="{472FF613-248A-4B1C-A61D-98557AC4B816}"/>
                </a:ext>
              </a:extLst>
            </p:cNvPr>
            <p:cNvSpPr>
              <a:spLocks noChangeArrowheads="1"/>
            </p:cNvSpPr>
            <p:nvPr/>
          </p:nvSpPr>
          <p:spPr bwMode="auto">
            <a:xfrm>
              <a:off x="3293" y="1894"/>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95" name="Rectangle 290">
              <a:extLst>
                <a:ext uri="{FF2B5EF4-FFF2-40B4-BE49-F238E27FC236}">
                  <a16:creationId xmlns:a16="http://schemas.microsoft.com/office/drawing/2014/main" id="{D22F7A91-7B5E-4C96-A9E0-4A41A72FC354}"/>
                </a:ext>
              </a:extLst>
            </p:cNvPr>
            <p:cNvSpPr>
              <a:spLocks noChangeArrowheads="1"/>
            </p:cNvSpPr>
            <p:nvPr/>
          </p:nvSpPr>
          <p:spPr bwMode="auto">
            <a:xfrm>
              <a:off x="2962" y="2295"/>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96" name="Rectangle 291">
              <a:extLst>
                <a:ext uri="{FF2B5EF4-FFF2-40B4-BE49-F238E27FC236}">
                  <a16:creationId xmlns:a16="http://schemas.microsoft.com/office/drawing/2014/main" id="{007C60FD-A364-4550-9F31-CB952C943A68}"/>
                </a:ext>
              </a:extLst>
            </p:cNvPr>
            <p:cNvSpPr>
              <a:spLocks noChangeArrowheads="1"/>
            </p:cNvSpPr>
            <p:nvPr/>
          </p:nvSpPr>
          <p:spPr bwMode="auto">
            <a:xfrm>
              <a:off x="3006" y="2295"/>
              <a:ext cx="12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ead</a:t>
              </a:r>
              <a:endParaRPr lang="en-US" altLang="en-US" sz="2400">
                <a:solidFill>
                  <a:prstClr val="white"/>
                </a:solidFill>
                <a:ea typeface="ＭＳ Ｐゴシック" pitchFamily="-1" charset="-128"/>
              </a:endParaRPr>
            </a:p>
          </p:txBody>
        </p:sp>
        <p:sp>
          <p:nvSpPr>
            <p:cNvPr id="97" name="Rectangle 292">
              <a:extLst>
                <a:ext uri="{FF2B5EF4-FFF2-40B4-BE49-F238E27FC236}">
                  <a16:creationId xmlns:a16="http://schemas.microsoft.com/office/drawing/2014/main" id="{59E4B3E1-00BE-4E68-A97B-C216055A35D6}"/>
                </a:ext>
              </a:extLst>
            </p:cNvPr>
            <p:cNvSpPr>
              <a:spLocks noChangeArrowheads="1"/>
            </p:cNvSpPr>
            <p:nvPr/>
          </p:nvSpPr>
          <p:spPr bwMode="auto">
            <a:xfrm>
              <a:off x="3158" y="2295"/>
              <a:ext cx="5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D</a:t>
              </a:r>
              <a:endParaRPr lang="en-US" altLang="en-US" sz="2400">
                <a:solidFill>
                  <a:prstClr val="white"/>
                </a:solidFill>
                <a:ea typeface="ＭＳ Ｐゴシック" pitchFamily="-1" charset="-128"/>
              </a:endParaRPr>
            </a:p>
          </p:txBody>
        </p:sp>
        <p:sp>
          <p:nvSpPr>
            <p:cNvPr id="98" name="Rectangle 293">
              <a:extLst>
                <a:ext uri="{FF2B5EF4-FFF2-40B4-BE49-F238E27FC236}">
                  <a16:creationId xmlns:a16="http://schemas.microsoft.com/office/drawing/2014/main" id="{16C96BAB-572D-4787-B5FE-84990A715200}"/>
                </a:ext>
              </a:extLst>
            </p:cNvPr>
            <p:cNvSpPr>
              <a:spLocks noChangeArrowheads="1"/>
            </p:cNvSpPr>
            <p:nvPr/>
          </p:nvSpPr>
          <p:spPr bwMode="auto">
            <a:xfrm>
              <a:off x="3208" y="2295"/>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99" name="Rectangle 294">
              <a:extLst>
                <a:ext uri="{FF2B5EF4-FFF2-40B4-BE49-F238E27FC236}">
                  <a16:creationId xmlns:a16="http://schemas.microsoft.com/office/drawing/2014/main" id="{8E16F59D-1679-4E36-B33B-D601B1B1833E}"/>
                </a:ext>
              </a:extLst>
            </p:cNvPr>
            <p:cNvSpPr>
              <a:spLocks noChangeArrowheads="1"/>
            </p:cNvSpPr>
            <p:nvPr/>
          </p:nvSpPr>
          <p:spPr bwMode="auto">
            <a:xfrm>
              <a:off x="3255" y="229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100" name="Rectangle 295">
              <a:extLst>
                <a:ext uri="{FF2B5EF4-FFF2-40B4-BE49-F238E27FC236}">
                  <a16:creationId xmlns:a16="http://schemas.microsoft.com/office/drawing/2014/main" id="{F003611A-D9AD-4C80-ABD7-1BD019070B8C}"/>
                </a:ext>
              </a:extLst>
            </p:cNvPr>
            <p:cNvSpPr>
              <a:spLocks noChangeArrowheads="1"/>
            </p:cNvSpPr>
            <p:nvPr/>
          </p:nvSpPr>
          <p:spPr bwMode="auto">
            <a:xfrm>
              <a:off x="3281" y="2295"/>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DDD5C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101" name="Rectangle 296">
              <a:extLst>
                <a:ext uri="{FF2B5EF4-FFF2-40B4-BE49-F238E27FC236}">
                  <a16:creationId xmlns:a16="http://schemas.microsoft.com/office/drawing/2014/main" id="{96234196-DFDA-43ED-9B71-CB31E749E23B}"/>
                </a:ext>
              </a:extLst>
            </p:cNvPr>
            <p:cNvSpPr>
              <a:spLocks noChangeArrowheads="1"/>
            </p:cNvSpPr>
            <p:nvPr/>
          </p:nvSpPr>
          <p:spPr bwMode="auto">
            <a:xfrm>
              <a:off x="5169" y="618"/>
              <a:ext cx="415" cy="449"/>
            </a:xfrm>
            <a:prstGeom prst="rect">
              <a:avLst/>
            </a:prstGeom>
            <a:solidFill>
              <a:srgbClr val="B9D2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2" name="Freeform 297">
              <a:extLst>
                <a:ext uri="{FF2B5EF4-FFF2-40B4-BE49-F238E27FC236}">
                  <a16:creationId xmlns:a16="http://schemas.microsoft.com/office/drawing/2014/main" id="{754F3BE0-7BB4-4BE6-9020-D6F3725CD602}"/>
                </a:ext>
              </a:extLst>
            </p:cNvPr>
            <p:cNvSpPr>
              <a:spLocks/>
            </p:cNvSpPr>
            <p:nvPr/>
          </p:nvSpPr>
          <p:spPr bwMode="auto">
            <a:xfrm>
              <a:off x="5161" y="610"/>
              <a:ext cx="431" cy="465"/>
            </a:xfrm>
            <a:custGeom>
              <a:avLst/>
              <a:gdLst>
                <a:gd name="T0" fmla="*/ 423 w 431"/>
                <a:gd name="T1" fmla="*/ 457 h 465"/>
                <a:gd name="T2" fmla="*/ 423 w 431"/>
                <a:gd name="T3" fmla="*/ 449 h 465"/>
                <a:gd name="T4" fmla="*/ 16 w 431"/>
                <a:gd name="T5" fmla="*/ 449 h 465"/>
                <a:gd name="T6" fmla="*/ 16 w 431"/>
                <a:gd name="T7" fmla="*/ 16 h 465"/>
                <a:gd name="T8" fmla="*/ 415 w 431"/>
                <a:gd name="T9" fmla="*/ 16 h 465"/>
                <a:gd name="T10" fmla="*/ 415 w 431"/>
                <a:gd name="T11" fmla="*/ 457 h 465"/>
                <a:gd name="T12" fmla="*/ 423 w 431"/>
                <a:gd name="T13" fmla="*/ 457 h 465"/>
                <a:gd name="T14" fmla="*/ 423 w 431"/>
                <a:gd name="T15" fmla="*/ 449 h 465"/>
                <a:gd name="T16" fmla="*/ 423 w 431"/>
                <a:gd name="T17" fmla="*/ 457 h 465"/>
                <a:gd name="T18" fmla="*/ 431 w 431"/>
                <a:gd name="T19" fmla="*/ 457 h 465"/>
                <a:gd name="T20" fmla="*/ 431 w 431"/>
                <a:gd name="T21" fmla="*/ 0 h 465"/>
                <a:gd name="T22" fmla="*/ 0 w 431"/>
                <a:gd name="T23" fmla="*/ 0 h 465"/>
                <a:gd name="T24" fmla="*/ 0 w 431"/>
                <a:gd name="T25" fmla="*/ 465 h 465"/>
                <a:gd name="T26" fmla="*/ 431 w 431"/>
                <a:gd name="T27" fmla="*/ 465 h 465"/>
                <a:gd name="T28" fmla="*/ 431 w 431"/>
                <a:gd name="T29" fmla="*/ 457 h 465"/>
                <a:gd name="T30" fmla="*/ 423 w 431"/>
                <a:gd name="T31" fmla="*/ 457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465">
                  <a:moveTo>
                    <a:pt x="423" y="457"/>
                  </a:moveTo>
                  <a:lnTo>
                    <a:pt x="423" y="449"/>
                  </a:lnTo>
                  <a:lnTo>
                    <a:pt x="16" y="449"/>
                  </a:lnTo>
                  <a:lnTo>
                    <a:pt x="16" y="16"/>
                  </a:lnTo>
                  <a:lnTo>
                    <a:pt x="415" y="16"/>
                  </a:lnTo>
                  <a:lnTo>
                    <a:pt x="415" y="457"/>
                  </a:lnTo>
                  <a:lnTo>
                    <a:pt x="423" y="457"/>
                  </a:lnTo>
                  <a:lnTo>
                    <a:pt x="423" y="449"/>
                  </a:lnTo>
                  <a:lnTo>
                    <a:pt x="423" y="457"/>
                  </a:lnTo>
                  <a:lnTo>
                    <a:pt x="431" y="457"/>
                  </a:lnTo>
                  <a:lnTo>
                    <a:pt x="431" y="0"/>
                  </a:lnTo>
                  <a:lnTo>
                    <a:pt x="0" y="0"/>
                  </a:lnTo>
                  <a:lnTo>
                    <a:pt x="0" y="465"/>
                  </a:lnTo>
                  <a:lnTo>
                    <a:pt x="431" y="465"/>
                  </a:lnTo>
                  <a:lnTo>
                    <a:pt x="431" y="457"/>
                  </a:lnTo>
                  <a:lnTo>
                    <a:pt x="423" y="457"/>
                  </a:lnTo>
                  <a:close/>
                </a:path>
              </a:pathLst>
            </a:custGeom>
            <a:solidFill>
              <a:srgbClr val="3C7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3" name="Rectangle 298">
              <a:extLst>
                <a:ext uri="{FF2B5EF4-FFF2-40B4-BE49-F238E27FC236}">
                  <a16:creationId xmlns:a16="http://schemas.microsoft.com/office/drawing/2014/main" id="{821B4F27-68D6-4950-9184-8E715C8898B0}"/>
                </a:ext>
              </a:extLst>
            </p:cNvPr>
            <p:cNvSpPr>
              <a:spLocks noChangeArrowheads="1"/>
            </p:cNvSpPr>
            <p:nvPr/>
          </p:nvSpPr>
          <p:spPr bwMode="auto">
            <a:xfrm>
              <a:off x="5159" y="2279"/>
              <a:ext cx="435" cy="473"/>
            </a:xfrm>
            <a:prstGeom prst="rect">
              <a:avLst/>
            </a:prstGeom>
            <a:solidFill>
              <a:srgbClr val="B9D2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4" name="Freeform 299">
              <a:extLst>
                <a:ext uri="{FF2B5EF4-FFF2-40B4-BE49-F238E27FC236}">
                  <a16:creationId xmlns:a16="http://schemas.microsoft.com/office/drawing/2014/main" id="{A130AE91-5C1A-4871-BA3B-4AAF7F55012E}"/>
                </a:ext>
              </a:extLst>
            </p:cNvPr>
            <p:cNvSpPr>
              <a:spLocks/>
            </p:cNvSpPr>
            <p:nvPr/>
          </p:nvSpPr>
          <p:spPr bwMode="auto">
            <a:xfrm>
              <a:off x="5151" y="2271"/>
              <a:ext cx="451" cy="489"/>
            </a:xfrm>
            <a:custGeom>
              <a:avLst/>
              <a:gdLst>
                <a:gd name="T0" fmla="*/ 443 w 451"/>
                <a:gd name="T1" fmla="*/ 481 h 489"/>
                <a:gd name="T2" fmla="*/ 443 w 451"/>
                <a:gd name="T3" fmla="*/ 473 h 489"/>
                <a:gd name="T4" fmla="*/ 16 w 451"/>
                <a:gd name="T5" fmla="*/ 473 h 489"/>
                <a:gd name="T6" fmla="*/ 16 w 451"/>
                <a:gd name="T7" fmla="*/ 16 h 489"/>
                <a:gd name="T8" fmla="*/ 435 w 451"/>
                <a:gd name="T9" fmla="*/ 16 h 489"/>
                <a:gd name="T10" fmla="*/ 435 w 451"/>
                <a:gd name="T11" fmla="*/ 481 h 489"/>
                <a:gd name="T12" fmla="*/ 443 w 451"/>
                <a:gd name="T13" fmla="*/ 481 h 489"/>
                <a:gd name="T14" fmla="*/ 443 w 451"/>
                <a:gd name="T15" fmla="*/ 473 h 489"/>
                <a:gd name="T16" fmla="*/ 443 w 451"/>
                <a:gd name="T17" fmla="*/ 481 h 489"/>
                <a:gd name="T18" fmla="*/ 451 w 451"/>
                <a:gd name="T19" fmla="*/ 481 h 489"/>
                <a:gd name="T20" fmla="*/ 451 w 451"/>
                <a:gd name="T21" fmla="*/ 0 h 489"/>
                <a:gd name="T22" fmla="*/ 0 w 451"/>
                <a:gd name="T23" fmla="*/ 0 h 489"/>
                <a:gd name="T24" fmla="*/ 0 w 451"/>
                <a:gd name="T25" fmla="*/ 489 h 489"/>
                <a:gd name="T26" fmla="*/ 451 w 451"/>
                <a:gd name="T27" fmla="*/ 489 h 489"/>
                <a:gd name="T28" fmla="*/ 451 w 451"/>
                <a:gd name="T29" fmla="*/ 481 h 489"/>
                <a:gd name="T30" fmla="*/ 443 w 451"/>
                <a:gd name="T31" fmla="*/ 481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1" h="489">
                  <a:moveTo>
                    <a:pt x="443" y="481"/>
                  </a:moveTo>
                  <a:lnTo>
                    <a:pt x="443" y="473"/>
                  </a:lnTo>
                  <a:lnTo>
                    <a:pt x="16" y="473"/>
                  </a:lnTo>
                  <a:lnTo>
                    <a:pt x="16" y="16"/>
                  </a:lnTo>
                  <a:lnTo>
                    <a:pt x="435" y="16"/>
                  </a:lnTo>
                  <a:lnTo>
                    <a:pt x="435" y="481"/>
                  </a:lnTo>
                  <a:lnTo>
                    <a:pt x="443" y="481"/>
                  </a:lnTo>
                  <a:lnTo>
                    <a:pt x="443" y="473"/>
                  </a:lnTo>
                  <a:lnTo>
                    <a:pt x="443" y="481"/>
                  </a:lnTo>
                  <a:lnTo>
                    <a:pt x="451" y="481"/>
                  </a:lnTo>
                  <a:lnTo>
                    <a:pt x="451" y="0"/>
                  </a:lnTo>
                  <a:lnTo>
                    <a:pt x="0" y="0"/>
                  </a:lnTo>
                  <a:lnTo>
                    <a:pt x="0" y="489"/>
                  </a:lnTo>
                  <a:lnTo>
                    <a:pt x="451" y="489"/>
                  </a:lnTo>
                  <a:lnTo>
                    <a:pt x="451" y="481"/>
                  </a:lnTo>
                  <a:lnTo>
                    <a:pt x="443" y="481"/>
                  </a:lnTo>
                  <a:close/>
                </a:path>
              </a:pathLst>
            </a:custGeom>
            <a:solidFill>
              <a:srgbClr val="3C7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5" name="Freeform 300">
              <a:extLst>
                <a:ext uri="{FF2B5EF4-FFF2-40B4-BE49-F238E27FC236}">
                  <a16:creationId xmlns:a16="http://schemas.microsoft.com/office/drawing/2014/main" id="{17F8C181-AFF7-481E-8B33-7F9F95E5D141}"/>
                </a:ext>
              </a:extLst>
            </p:cNvPr>
            <p:cNvSpPr>
              <a:spLocks/>
            </p:cNvSpPr>
            <p:nvPr/>
          </p:nvSpPr>
          <p:spPr bwMode="auto">
            <a:xfrm>
              <a:off x="4727" y="2495"/>
              <a:ext cx="432" cy="0"/>
            </a:xfrm>
            <a:custGeom>
              <a:avLst/>
              <a:gdLst>
                <a:gd name="T0" fmla="*/ 0 w 432"/>
                <a:gd name="T1" fmla="*/ 432 w 432"/>
                <a:gd name="T2" fmla="*/ 0 w 432"/>
              </a:gdLst>
              <a:ahLst/>
              <a:cxnLst>
                <a:cxn ang="0">
                  <a:pos x="T0" y="0"/>
                </a:cxn>
                <a:cxn ang="0">
                  <a:pos x="T1" y="0"/>
                </a:cxn>
                <a:cxn ang="0">
                  <a:pos x="T2" y="0"/>
                </a:cxn>
              </a:cxnLst>
              <a:rect l="0" t="0" r="r" b="b"/>
              <a:pathLst>
                <a:path w="432">
                  <a:moveTo>
                    <a:pt x="0" y="0"/>
                  </a:moveTo>
                  <a:lnTo>
                    <a:pt x="432" y="0"/>
                  </a:lnTo>
                  <a:lnTo>
                    <a:pt x="0"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6" name="Line 301">
              <a:extLst>
                <a:ext uri="{FF2B5EF4-FFF2-40B4-BE49-F238E27FC236}">
                  <a16:creationId xmlns:a16="http://schemas.microsoft.com/office/drawing/2014/main" id="{FA4325DD-58B6-47FC-8B3D-F876FD2BB9C3}"/>
                </a:ext>
              </a:extLst>
            </p:cNvPr>
            <p:cNvSpPr>
              <a:spLocks noChangeShapeType="1"/>
            </p:cNvSpPr>
            <p:nvPr/>
          </p:nvSpPr>
          <p:spPr bwMode="auto">
            <a:xfrm>
              <a:off x="4727" y="2495"/>
              <a:ext cx="43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7" name="Rectangle 302">
              <a:extLst>
                <a:ext uri="{FF2B5EF4-FFF2-40B4-BE49-F238E27FC236}">
                  <a16:creationId xmlns:a16="http://schemas.microsoft.com/office/drawing/2014/main" id="{1FCDAE61-1063-48F3-BB28-58829A9C01FB}"/>
                </a:ext>
              </a:extLst>
            </p:cNvPr>
            <p:cNvSpPr>
              <a:spLocks noChangeArrowheads="1"/>
            </p:cNvSpPr>
            <p:nvPr/>
          </p:nvSpPr>
          <p:spPr bwMode="auto">
            <a:xfrm>
              <a:off x="4727" y="2491"/>
              <a:ext cx="384"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8" name="Freeform 303">
              <a:extLst>
                <a:ext uri="{FF2B5EF4-FFF2-40B4-BE49-F238E27FC236}">
                  <a16:creationId xmlns:a16="http://schemas.microsoft.com/office/drawing/2014/main" id="{5F99932F-2C39-46EF-B850-02471A9E6C8B}"/>
                </a:ext>
              </a:extLst>
            </p:cNvPr>
            <p:cNvSpPr>
              <a:spLocks/>
            </p:cNvSpPr>
            <p:nvPr/>
          </p:nvSpPr>
          <p:spPr bwMode="auto">
            <a:xfrm>
              <a:off x="4727" y="2491"/>
              <a:ext cx="384" cy="8"/>
            </a:xfrm>
            <a:custGeom>
              <a:avLst/>
              <a:gdLst>
                <a:gd name="T0" fmla="*/ 0 w 384"/>
                <a:gd name="T1" fmla="*/ 8 h 8"/>
                <a:gd name="T2" fmla="*/ 384 w 384"/>
                <a:gd name="T3" fmla="*/ 8 h 8"/>
                <a:gd name="T4" fmla="*/ 384 w 384"/>
                <a:gd name="T5" fmla="*/ 0 h 8"/>
                <a:gd name="T6" fmla="*/ 0 w 384"/>
                <a:gd name="T7" fmla="*/ 0 h 8"/>
              </a:gdLst>
              <a:ahLst/>
              <a:cxnLst>
                <a:cxn ang="0">
                  <a:pos x="T0" y="T1"/>
                </a:cxn>
                <a:cxn ang="0">
                  <a:pos x="T2" y="T3"/>
                </a:cxn>
                <a:cxn ang="0">
                  <a:pos x="T4" y="T5"/>
                </a:cxn>
                <a:cxn ang="0">
                  <a:pos x="T6" y="T7"/>
                </a:cxn>
              </a:cxnLst>
              <a:rect l="0" t="0" r="r" b="b"/>
              <a:pathLst>
                <a:path w="384" h="8">
                  <a:moveTo>
                    <a:pt x="0" y="8"/>
                  </a:moveTo>
                  <a:lnTo>
                    <a:pt x="384" y="8"/>
                  </a:lnTo>
                  <a:lnTo>
                    <a:pt x="38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09" name="Freeform 304">
              <a:extLst>
                <a:ext uri="{FF2B5EF4-FFF2-40B4-BE49-F238E27FC236}">
                  <a16:creationId xmlns:a16="http://schemas.microsoft.com/office/drawing/2014/main" id="{39BE788D-C7B5-4E05-97B9-AD6A48B7A796}"/>
                </a:ext>
              </a:extLst>
            </p:cNvPr>
            <p:cNvSpPr>
              <a:spLocks/>
            </p:cNvSpPr>
            <p:nvPr/>
          </p:nvSpPr>
          <p:spPr bwMode="auto">
            <a:xfrm>
              <a:off x="5089" y="2465"/>
              <a:ext cx="70" cy="60"/>
            </a:xfrm>
            <a:custGeom>
              <a:avLst/>
              <a:gdLst>
                <a:gd name="T0" fmla="*/ 0 w 70"/>
                <a:gd name="T1" fmla="*/ 60 h 60"/>
                <a:gd name="T2" fmla="*/ 12 w 70"/>
                <a:gd name="T3" fmla="*/ 30 h 60"/>
                <a:gd name="T4" fmla="*/ 0 w 70"/>
                <a:gd name="T5" fmla="*/ 0 h 60"/>
                <a:gd name="T6" fmla="*/ 70 w 70"/>
                <a:gd name="T7" fmla="*/ 30 h 60"/>
                <a:gd name="T8" fmla="*/ 0 w 70"/>
                <a:gd name="T9" fmla="*/ 60 h 60"/>
              </a:gdLst>
              <a:ahLst/>
              <a:cxnLst>
                <a:cxn ang="0">
                  <a:pos x="T0" y="T1"/>
                </a:cxn>
                <a:cxn ang="0">
                  <a:pos x="T2" y="T3"/>
                </a:cxn>
                <a:cxn ang="0">
                  <a:pos x="T4" y="T5"/>
                </a:cxn>
                <a:cxn ang="0">
                  <a:pos x="T6" y="T7"/>
                </a:cxn>
                <a:cxn ang="0">
                  <a:pos x="T8" y="T9"/>
                </a:cxn>
              </a:cxnLst>
              <a:rect l="0" t="0" r="r" b="b"/>
              <a:pathLst>
                <a:path w="70" h="60">
                  <a:moveTo>
                    <a:pt x="0" y="60"/>
                  </a:moveTo>
                  <a:lnTo>
                    <a:pt x="12" y="30"/>
                  </a:lnTo>
                  <a:lnTo>
                    <a:pt x="0" y="0"/>
                  </a:lnTo>
                  <a:lnTo>
                    <a:pt x="70" y="30"/>
                  </a:lnTo>
                  <a:lnTo>
                    <a:pt x="0" y="6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0" name="Freeform 305">
              <a:extLst>
                <a:ext uri="{FF2B5EF4-FFF2-40B4-BE49-F238E27FC236}">
                  <a16:creationId xmlns:a16="http://schemas.microsoft.com/office/drawing/2014/main" id="{EE3A9C51-C665-41E9-BD3A-072729884209}"/>
                </a:ext>
              </a:extLst>
            </p:cNvPr>
            <p:cNvSpPr>
              <a:spLocks/>
            </p:cNvSpPr>
            <p:nvPr/>
          </p:nvSpPr>
          <p:spPr bwMode="auto">
            <a:xfrm>
              <a:off x="4727" y="835"/>
              <a:ext cx="432" cy="0"/>
            </a:xfrm>
            <a:custGeom>
              <a:avLst/>
              <a:gdLst>
                <a:gd name="T0" fmla="*/ 432 w 432"/>
                <a:gd name="T1" fmla="*/ 0 w 432"/>
                <a:gd name="T2" fmla="*/ 432 w 432"/>
              </a:gdLst>
              <a:ahLst/>
              <a:cxnLst>
                <a:cxn ang="0">
                  <a:pos x="T0" y="0"/>
                </a:cxn>
                <a:cxn ang="0">
                  <a:pos x="T1" y="0"/>
                </a:cxn>
                <a:cxn ang="0">
                  <a:pos x="T2" y="0"/>
                </a:cxn>
              </a:cxnLst>
              <a:rect l="0" t="0" r="r" b="b"/>
              <a:pathLst>
                <a:path w="432">
                  <a:moveTo>
                    <a:pt x="432" y="0"/>
                  </a:moveTo>
                  <a:lnTo>
                    <a:pt x="0" y="0"/>
                  </a:lnTo>
                  <a:lnTo>
                    <a:pt x="432"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1" name="Line 306">
              <a:extLst>
                <a:ext uri="{FF2B5EF4-FFF2-40B4-BE49-F238E27FC236}">
                  <a16:creationId xmlns:a16="http://schemas.microsoft.com/office/drawing/2014/main" id="{89D2CA4B-530C-4129-A3BB-D5E2A69B9A41}"/>
                </a:ext>
              </a:extLst>
            </p:cNvPr>
            <p:cNvSpPr>
              <a:spLocks noChangeShapeType="1"/>
            </p:cNvSpPr>
            <p:nvPr/>
          </p:nvSpPr>
          <p:spPr bwMode="auto">
            <a:xfrm flipH="1">
              <a:off x="4727" y="835"/>
              <a:ext cx="43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2" name="Rectangle 307">
              <a:extLst>
                <a:ext uri="{FF2B5EF4-FFF2-40B4-BE49-F238E27FC236}">
                  <a16:creationId xmlns:a16="http://schemas.microsoft.com/office/drawing/2014/main" id="{02950C3F-33E7-4C3B-A184-9151D7EFCD63}"/>
                </a:ext>
              </a:extLst>
            </p:cNvPr>
            <p:cNvSpPr>
              <a:spLocks noChangeArrowheads="1"/>
            </p:cNvSpPr>
            <p:nvPr/>
          </p:nvSpPr>
          <p:spPr bwMode="auto">
            <a:xfrm>
              <a:off x="4775" y="831"/>
              <a:ext cx="384" cy="8"/>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3" name="Freeform 308">
              <a:extLst>
                <a:ext uri="{FF2B5EF4-FFF2-40B4-BE49-F238E27FC236}">
                  <a16:creationId xmlns:a16="http://schemas.microsoft.com/office/drawing/2014/main" id="{E2252607-899E-4762-BEBD-60FDBE5BBDAA}"/>
                </a:ext>
              </a:extLst>
            </p:cNvPr>
            <p:cNvSpPr>
              <a:spLocks/>
            </p:cNvSpPr>
            <p:nvPr/>
          </p:nvSpPr>
          <p:spPr bwMode="auto">
            <a:xfrm>
              <a:off x="4775" y="831"/>
              <a:ext cx="384" cy="8"/>
            </a:xfrm>
            <a:custGeom>
              <a:avLst/>
              <a:gdLst>
                <a:gd name="T0" fmla="*/ 384 w 384"/>
                <a:gd name="T1" fmla="*/ 0 h 8"/>
                <a:gd name="T2" fmla="*/ 0 w 384"/>
                <a:gd name="T3" fmla="*/ 0 h 8"/>
                <a:gd name="T4" fmla="*/ 0 w 384"/>
                <a:gd name="T5" fmla="*/ 8 h 8"/>
                <a:gd name="T6" fmla="*/ 384 w 384"/>
                <a:gd name="T7" fmla="*/ 8 h 8"/>
              </a:gdLst>
              <a:ahLst/>
              <a:cxnLst>
                <a:cxn ang="0">
                  <a:pos x="T0" y="T1"/>
                </a:cxn>
                <a:cxn ang="0">
                  <a:pos x="T2" y="T3"/>
                </a:cxn>
                <a:cxn ang="0">
                  <a:pos x="T4" y="T5"/>
                </a:cxn>
                <a:cxn ang="0">
                  <a:pos x="T6" y="T7"/>
                </a:cxn>
              </a:cxnLst>
              <a:rect l="0" t="0" r="r" b="b"/>
              <a:pathLst>
                <a:path w="384" h="8">
                  <a:moveTo>
                    <a:pt x="384" y="0"/>
                  </a:moveTo>
                  <a:lnTo>
                    <a:pt x="0" y="0"/>
                  </a:lnTo>
                  <a:lnTo>
                    <a:pt x="0" y="8"/>
                  </a:lnTo>
                  <a:lnTo>
                    <a:pt x="384"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4" name="Freeform 309">
              <a:extLst>
                <a:ext uri="{FF2B5EF4-FFF2-40B4-BE49-F238E27FC236}">
                  <a16:creationId xmlns:a16="http://schemas.microsoft.com/office/drawing/2014/main" id="{23BD2B48-CF84-47C1-B903-AC55EAE5D14D}"/>
                </a:ext>
              </a:extLst>
            </p:cNvPr>
            <p:cNvSpPr>
              <a:spLocks/>
            </p:cNvSpPr>
            <p:nvPr/>
          </p:nvSpPr>
          <p:spPr bwMode="auto">
            <a:xfrm>
              <a:off x="4727" y="805"/>
              <a:ext cx="70" cy="60"/>
            </a:xfrm>
            <a:custGeom>
              <a:avLst/>
              <a:gdLst>
                <a:gd name="T0" fmla="*/ 70 w 70"/>
                <a:gd name="T1" fmla="*/ 0 h 60"/>
                <a:gd name="T2" fmla="*/ 58 w 70"/>
                <a:gd name="T3" fmla="*/ 30 h 60"/>
                <a:gd name="T4" fmla="*/ 70 w 70"/>
                <a:gd name="T5" fmla="*/ 60 h 60"/>
                <a:gd name="T6" fmla="*/ 0 w 70"/>
                <a:gd name="T7" fmla="*/ 30 h 60"/>
                <a:gd name="T8" fmla="*/ 70 w 70"/>
                <a:gd name="T9" fmla="*/ 0 h 60"/>
              </a:gdLst>
              <a:ahLst/>
              <a:cxnLst>
                <a:cxn ang="0">
                  <a:pos x="T0" y="T1"/>
                </a:cxn>
                <a:cxn ang="0">
                  <a:pos x="T2" y="T3"/>
                </a:cxn>
                <a:cxn ang="0">
                  <a:pos x="T4" y="T5"/>
                </a:cxn>
                <a:cxn ang="0">
                  <a:pos x="T6" y="T7"/>
                </a:cxn>
                <a:cxn ang="0">
                  <a:pos x="T8" y="T9"/>
                </a:cxn>
              </a:cxnLst>
              <a:rect l="0" t="0" r="r" b="b"/>
              <a:pathLst>
                <a:path w="70" h="60">
                  <a:moveTo>
                    <a:pt x="70" y="0"/>
                  </a:moveTo>
                  <a:lnTo>
                    <a:pt x="58" y="30"/>
                  </a:lnTo>
                  <a:lnTo>
                    <a:pt x="70" y="60"/>
                  </a:lnTo>
                  <a:lnTo>
                    <a:pt x="0" y="30"/>
                  </a:lnTo>
                  <a:lnTo>
                    <a:pt x="70" y="0"/>
                  </a:lnTo>
                  <a:close/>
                </a:path>
              </a:pathLst>
            </a:custGeom>
            <a:solidFill>
              <a:srgbClr val="DDD5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15" name="Rectangle 310">
              <a:extLst>
                <a:ext uri="{FF2B5EF4-FFF2-40B4-BE49-F238E27FC236}">
                  <a16:creationId xmlns:a16="http://schemas.microsoft.com/office/drawing/2014/main" id="{0612A952-13DA-439B-A2E6-F62CC1E19226}"/>
                </a:ext>
              </a:extLst>
            </p:cNvPr>
            <p:cNvSpPr>
              <a:spLocks noChangeArrowheads="1"/>
            </p:cNvSpPr>
            <p:nvPr/>
          </p:nvSpPr>
          <p:spPr bwMode="auto">
            <a:xfrm>
              <a:off x="5231" y="787"/>
              <a:ext cx="2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I</a:t>
              </a:r>
              <a:endParaRPr lang="en-US" altLang="en-US" sz="2400">
                <a:solidFill>
                  <a:prstClr val="white"/>
                </a:solidFill>
                <a:ea typeface="ＭＳ Ｐゴシック" pitchFamily="-1" charset="-128"/>
              </a:endParaRPr>
            </a:p>
          </p:txBody>
        </p:sp>
        <p:sp>
          <p:nvSpPr>
            <p:cNvPr id="116" name="Rectangle 311">
              <a:extLst>
                <a:ext uri="{FF2B5EF4-FFF2-40B4-BE49-F238E27FC236}">
                  <a16:creationId xmlns:a16="http://schemas.microsoft.com/office/drawing/2014/main" id="{94E77C23-FF71-43EE-A474-F62BFFDF339A}"/>
                </a:ext>
              </a:extLst>
            </p:cNvPr>
            <p:cNvSpPr>
              <a:spLocks noChangeArrowheads="1"/>
            </p:cNvSpPr>
            <p:nvPr/>
          </p:nvSpPr>
          <p:spPr bwMode="auto">
            <a:xfrm>
              <a:off x="5249" y="787"/>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n</a:t>
              </a:r>
              <a:endParaRPr lang="en-US" altLang="en-US" sz="2400">
                <a:solidFill>
                  <a:prstClr val="white"/>
                </a:solidFill>
                <a:ea typeface="ＭＳ Ｐゴシック" pitchFamily="-1" charset="-128"/>
              </a:endParaRPr>
            </a:p>
          </p:txBody>
        </p:sp>
        <p:sp>
          <p:nvSpPr>
            <p:cNvPr id="117" name="Rectangle 312">
              <a:extLst>
                <a:ext uri="{FF2B5EF4-FFF2-40B4-BE49-F238E27FC236}">
                  <a16:creationId xmlns:a16="http://schemas.microsoft.com/office/drawing/2014/main" id="{D4AD9FC5-5329-4EBF-BB55-475D4B81C46F}"/>
                </a:ext>
              </a:extLst>
            </p:cNvPr>
            <p:cNvSpPr>
              <a:spLocks noChangeArrowheads="1"/>
            </p:cNvSpPr>
            <p:nvPr/>
          </p:nvSpPr>
          <p:spPr bwMode="auto">
            <a:xfrm>
              <a:off x="5293" y="787"/>
              <a:ext cx="11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put</a:t>
              </a:r>
              <a:endParaRPr lang="en-US" altLang="en-US" sz="2400">
                <a:solidFill>
                  <a:prstClr val="white"/>
                </a:solidFill>
                <a:ea typeface="ＭＳ Ｐゴシック" pitchFamily="-1" charset="-128"/>
              </a:endParaRPr>
            </a:p>
          </p:txBody>
        </p:sp>
        <p:sp>
          <p:nvSpPr>
            <p:cNvPr id="118" name="Rectangle 313">
              <a:extLst>
                <a:ext uri="{FF2B5EF4-FFF2-40B4-BE49-F238E27FC236}">
                  <a16:creationId xmlns:a16="http://schemas.microsoft.com/office/drawing/2014/main" id="{A033DFA5-C350-415B-8667-BEE77B3B3C69}"/>
                </a:ext>
              </a:extLst>
            </p:cNvPr>
            <p:cNvSpPr>
              <a:spLocks noChangeArrowheads="1"/>
            </p:cNvSpPr>
            <p:nvPr/>
          </p:nvSpPr>
          <p:spPr bwMode="auto">
            <a:xfrm>
              <a:off x="5231" y="2447"/>
              <a:ext cx="9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Ou</a:t>
              </a:r>
              <a:endParaRPr lang="en-US" altLang="en-US" sz="2400">
                <a:solidFill>
                  <a:prstClr val="white"/>
                </a:solidFill>
                <a:ea typeface="ＭＳ Ｐゴシック" pitchFamily="-1" charset="-128"/>
              </a:endParaRPr>
            </a:p>
          </p:txBody>
        </p:sp>
        <p:sp>
          <p:nvSpPr>
            <p:cNvPr id="119" name="Rectangle 314">
              <a:extLst>
                <a:ext uri="{FF2B5EF4-FFF2-40B4-BE49-F238E27FC236}">
                  <a16:creationId xmlns:a16="http://schemas.microsoft.com/office/drawing/2014/main" id="{DE161499-03AA-484E-9447-CE07F184315A}"/>
                </a:ext>
              </a:extLst>
            </p:cNvPr>
            <p:cNvSpPr>
              <a:spLocks noChangeArrowheads="1"/>
            </p:cNvSpPr>
            <p:nvPr/>
          </p:nvSpPr>
          <p:spPr bwMode="auto">
            <a:xfrm>
              <a:off x="5330" y="2447"/>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120" name="Rectangle 315">
              <a:extLst>
                <a:ext uri="{FF2B5EF4-FFF2-40B4-BE49-F238E27FC236}">
                  <a16:creationId xmlns:a16="http://schemas.microsoft.com/office/drawing/2014/main" id="{FAE4A273-3DB4-4555-B686-44F18762BD70}"/>
                </a:ext>
              </a:extLst>
            </p:cNvPr>
            <p:cNvSpPr>
              <a:spLocks noChangeArrowheads="1"/>
            </p:cNvSpPr>
            <p:nvPr/>
          </p:nvSpPr>
          <p:spPr bwMode="auto">
            <a:xfrm>
              <a:off x="5358" y="2447"/>
              <a:ext cx="11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put</a:t>
              </a:r>
              <a:endParaRPr lang="en-US" altLang="en-US" sz="2400">
                <a:solidFill>
                  <a:prstClr val="white"/>
                </a:solidFill>
                <a:ea typeface="ＭＳ Ｐゴシック" pitchFamily="-1" charset="-128"/>
              </a:endParaRPr>
            </a:p>
          </p:txBody>
        </p:sp>
        <p:sp>
          <p:nvSpPr>
            <p:cNvPr id="121" name="Rectangle 316">
              <a:extLst>
                <a:ext uri="{FF2B5EF4-FFF2-40B4-BE49-F238E27FC236}">
                  <a16:creationId xmlns:a16="http://schemas.microsoft.com/office/drawing/2014/main" id="{965CCDB2-2004-4008-9352-5BD77094D97F}"/>
                </a:ext>
              </a:extLst>
            </p:cNvPr>
            <p:cNvSpPr>
              <a:spLocks noChangeArrowheads="1"/>
            </p:cNvSpPr>
            <p:nvPr/>
          </p:nvSpPr>
          <p:spPr bwMode="auto">
            <a:xfrm>
              <a:off x="3657" y="1621"/>
              <a:ext cx="126" cy="26"/>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2" name="Rectangle 317">
              <a:extLst>
                <a:ext uri="{FF2B5EF4-FFF2-40B4-BE49-F238E27FC236}">
                  <a16:creationId xmlns:a16="http://schemas.microsoft.com/office/drawing/2014/main" id="{28F3C61D-E851-4D13-99ED-E6218CDB31CA}"/>
                </a:ext>
              </a:extLst>
            </p:cNvPr>
            <p:cNvSpPr>
              <a:spLocks noChangeArrowheads="1"/>
            </p:cNvSpPr>
            <p:nvPr/>
          </p:nvSpPr>
          <p:spPr bwMode="auto">
            <a:xfrm>
              <a:off x="3657" y="1621"/>
              <a:ext cx="126"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3" name="Rectangle 318">
              <a:extLst>
                <a:ext uri="{FF2B5EF4-FFF2-40B4-BE49-F238E27FC236}">
                  <a16:creationId xmlns:a16="http://schemas.microsoft.com/office/drawing/2014/main" id="{C4E6CFA7-85D4-4F35-9E44-3463F16E34C1}"/>
                </a:ext>
              </a:extLst>
            </p:cNvPr>
            <p:cNvSpPr>
              <a:spLocks noChangeArrowheads="1"/>
            </p:cNvSpPr>
            <p:nvPr/>
          </p:nvSpPr>
          <p:spPr bwMode="auto">
            <a:xfrm>
              <a:off x="3795" y="1621"/>
              <a:ext cx="277" cy="26"/>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4" name="Rectangle 319">
              <a:extLst>
                <a:ext uri="{FF2B5EF4-FFF2-40B4-BE49-F238E27FC236}">
                  <a16:creationId xmlns:a16="http://schemas.microsoft.com/office/drawing/2014/main" id="{1CB8BD8E-9DC1-49A4-B0B1-3647181EE636}"/>
                </a:ext>
              </a:extLst>
            </p:cNvPr>
            <p:cNvSpPr>
              <a:spLocks noChangeArrowheads="1"/>
            </p:cNvSpPr>
            <p:nvPr/>
          </p:nvSpPr>
          <p:spPr bwMode="auto">
            <a:xfrm>
              <a:off x="3795" y="1621"/>
              <a:ext cx="277"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5" name="Rectangle 320">
              <a:extLst>
                <a:ext uri="{FF2B5EF4-FFF2-40B4-BE49-F238E27FC236}">
                  <a16:creationId xmlns:a16="http://schemas.microsoft.com/office/drawing/2014/main" id="{3B22E114-9A17-442D-B60C-E46C65E7F9A0}"/>
                </a:ext>
              </a:extLst>
            </p:cNvPr>
            <p:cNvSpPr>
              <a:spLocks noChangeArrowheads="1"/>
            </p:cNvSpPr>
            <p:nvPr/>
          </p:nvSpPr>
          <p:spPr bwMode="auto">
            <a:xfrm>
              <a:off x="3783" y="1621"/>
              <a:ext cx="12" cy="26"/>
            </a:xfrm>
            <a:prstGeom prst="rect">
              <a:avLst/>
            </a:prstGeom>
            <a:solidFill>
              <a:srgbClr val="BDB9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6" name="Rectangle 321">
              <a:extLst>
                <a:ext uri="{FF2B5EF4-FFF2-40B4-BE49-F238E27FC236}">
                  <a16:creationId xmlns:a16="http://schemas.microsoft.com/office/drawing/2014/main" id="{B1A222F6-2429-4070-B3D4-5A9A6DB9B45F}"/>
                </a:ext>
              </a:extLst>
            </p:cNvPr>
            <p:cNvSpPr>
              <a:spLocks noChangeArrowheads="1"/>
            </p:cNvSpPr>
            <p:nvPr/>
          </p:nvSpPr>
          <p:spPr bwMode="auto">
            <a:xfrm>
              <a:off x="3783" y="1621"/>
              <a:ext cx="1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7" name="Rectangle 322">
              <a:extLst>
                <a:ext uri="{FF2B5EF4-FFF2-40B4-BE49-F238E27FC236}">
                  <a16:creationId xmlns:a16="http://schemas.microsoft.com/office/drawing/2014/main" id="{727A7B26-A276-4F44-AF2E-5409BB14A6D9}"/>
                </a:ext>
              </a:extLst>
            </p:cNvPr>
            <p:cNvSpPr>
              <a:spLocks noChangeArrowheads="1"/>
            </p:cNvSpPr>
            <p:nvPr/>
          </p:nvSpPr>
          <p:spPr bwMode="auto">
            <a:xfrm>
              <a:off x="4084" y="1621"/>
              <a:ext cx="6" cy="26"/>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8" name="Rectangle 323">
              <a:extLst>
                <a:ext uri="{FF2B5EF4-FFF2-40B4-BE49-F238E27FC236}">
                  <a16:creationId xmlns:a16="http://schemas.microsoft.com/office/drawing/2014/main" id="{8EC7B6CE-A0D5-4246-8D92-52D2F0EE4977}"/>
                </a:ext>
              </a:extLst>
            </p:cNvPr>
            <p:cNvSpPr>
              <a:spLocks noChangeArrowheads="1"/>
            </p:cNvSpPr>
            <p:nvPr/>
          </p:nvSpPr>
          <p:spPr bwMode="auto">
            <a:xfrm>
              <a:off x="4084" y="1621"/>
              <a:ext cx="6"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29" name="Rectangle 324">
              <a:extLst>
                <a:ext uri="{FF2B5EF4-FFF2-40B4-BE49-F238E27FC236}">
                  <a16:creationId xmlns:a16="http://schemas.microsoft.com/office/drawing/2014/main" id="{A92AD46C-E38A-4D72-8D9C-AC0605068CE8}"/>
                </a:ext>
              </a:extLst>
            </p:cNvPr>
            <p:cNvSpPr>
              <a:spLocks noChangeArrowheads="1"/>
            </p:cNvSpPr>
            <p:nvPr/>
          </p:nvSpPr>
          <p:spPr bwMode="auto">
            <a:xfrm>
              <a:off x="4072" y="1621"/>
              <a:ext cx="12" cy="26"/>
            </a:xfrm>
            <a:prstGeom prst="rect">
              <a:avLst/>
            </a:prstGeom>
            <a:solidFill>
              <a:srgbClr val="BDB9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0" name="Rectangle 325">
              <a:extLst>
                <a:ext uri="{FF2B5EF4-FFF2-40B4-BE49-F238E27FC236}">
                  <a16:creationId xmlns:a16="http://schemas.microsoft.com/office/drawing/2014/main" id="{267BFFCF-0205-4C6E-B57B-38E83739E4FE}"/>
                </a:ext>
              </a:extLst>
            </p:cNvPr>
            <p:cNvSpPr>
              <a:spLocks noChangeArrowheads="1"/>
            </p:cNvSpPr>
            <p:nvPr/>
          </p:nvSpPr>
          <p:spPr bwMode="auto">
            <a:xfrm>
              <a:off x="4072" y="1621"/>
              <a:ext cx="12" cy="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1" name="Rectangle 326">
              <a:extLst>
                <a:ext uri="{FF2B5EF4-FFF2-40B4-BE49-F238E27FC236}">
                  <a16:creationId xmlns:a16="http://schemas.microsoft.com/office/drawing/2014/main" id="{CB2F5445-DF3D-4B37-AD30-CAFD8714A2C0}"/>
                </a:ext>
              </a:extLst>
            </p:cNvPr>
            <p:cNvSpPr>
              <a:spLocks noChangeArrowheads="1"/>
            </p:cNvSpPr>
            <p:nvPr/>
          </p:nvSpPr>
          <p:spPr bwMode="auto">
            <a:xfrm>
              <a:off x="3657" y="1659"/>
              <a:ext cx="126" cy="34"/>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2" name="Rectangle 327">
              <a:extLst>
                <a:ext uri="{FF2B5EF4-FFF2-40B4-BE49-F238E27FC236}">
                  <a16:creationId xmlns:a16="http://schemas.microsoft.com/office/drawing/2014/main" id="{A010CEF4-DFA3-4D64-923E-FE30B0F53E3C}"/>
                </a:ext>
              </a:extLst>
            </p:cNvPr>
            <p:cNvSpPr>
              <a:spLocks noChangeArrowheads="1"/>
            </p:cNvSpPr>
            <p:nvPr/>
          </p:nvSpPr>
          <p:spPr bwMode="auto">
            <a:xfrm>
              <a:off x="3657" y="1659"/>
              <a:ext cx="126"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3" name="Freeform 328">
              <a:extLst>
                <a:ext uri="{FF2B5EF4-FFF2-40B4-BE49-F238E27FC236}">
                  <a16:creationId xmlns:a16="http://schemas.microsoft.com/office/drawing/2014/main" id="{739783C0-747F-4D57-A68F-ACF5F1CC998E}"/>
                </a:ext>
              </a:extLst>
            </p:cNvPr>
            <p:cNvSpPr>
              <a:spLocks/>
            </p:cNvSpPr>
            <p:nvPr/>
          </p:nvSpPr>
          <p:spPr bwMode="auto">
            <a:xfrm>
              <a:off x="3657" y="1647"/>
              <a:ext cx="126" cy="46"/>
            </a:xfrm>
            <a:custGeom>
              <a:avLst/>
              <a:gdLst>
                <a:gd name="T0" fmla="*/ 126 w 126"/>
                <a:gd name="T1" fmla="*/ 0 h 46"/>
                <a:gd name="T2" fmla="*/ 126 w 126"/>
                <a:gd name="T3" fmla="*/ 0 h 46"/>
                <a:gd name="T4" fmla="*/ 0 w 126"/>
                <a:gd name="T5" fmla="*/ 0 h 46"/>
                <a:gd name="T6" fmla="*/ 0 w 126"/>
                <a:gd name="T7" fmla="*/ 12 h 46"/>
                <a:gd name="T8" fmla="*/ 126 w 126"/>
                <a:gd name="T9" fmla="*/ 12 h 46"/>
                <a:gd name="T10" fmla="*/ 126 w 126"/>
                <a:gd name="T11" fmla="*/ 46 h 46"/>
                <a:gd name="T12" fmla="*/ 126 w 12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26" h="46">
                  <a:moveTo>
                    <a:pt x="126" y="0"/>
                  </a:moveTo>
                  <a:lnTo>
                    <a:pt x="126" y="0"/>
                  </a:lnTo>
                  <a:lnTo>
                    <a:pt x="0" y="0"/>
                  </a:lnTo>
                  <a:lnTo>
                    <a:pt x="0" y="12"/>
                  </a:lnTo>
                  <a:lnTo>
                    <a:pt x="126" y="12"/>
                  </a:lnTo>
                  <a:lnTo>
                    <a:pt x="126" y="46"/>
                  </a:lnTo>
                  <a:lnTo>
                    <a:pt x="126" y="0"/>
                  </a:lnTo>
                  <a:close/>
                </a:path>
              </a:pathLst>
            </a:custGeom>
            <a:solidFill>
              <a:srgbClr val="BDB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4" name="Freeform 329">
              <a:extLst>
                <a:ext uri="{FF2B5EF4-FFF2-40B4-BE49-F238E27FC236}">
                  <a16:creationId xmlns:a16="http://schemas.microsoft.com/office/drawing/2014/main" id="{E792391A-88D6-4B3B-9023-2E274BE5000D}"/>
                </a:ext>
              </a:extLst>
            </p:cNvPr>
            <p:cNvSpPr>
              <a:spLocks/>
            </p:cNvSpPr>
            <p:nvPr/>
          </p:nvSpPr>
          <p:spPr bwMode="auto">
            <a:xfrm>
              <a:off x="3657" y="1647"/>
              <a:ext cx="126" cy="46"/>
            </a:xfrm>
            <a:custGeom>
              <a:avLst/>
              <a:gdLst>
                <a:gd name="T0" fmla="*/ 126 w 126"/>
                <a:gd name="T1" fmla="*/ 0 h 46"/>
                <a:gd name="T2" fmla="*/ 126 w 126"/>
                <a:gd name="T3" fmla="*/ 0 h 46"/>
                <a:gd name="T4" fmla="*/ 0 w 126"/>
                <a:gd name="T5" fmla="*/ 0 h 46"/>
                <a:gd name="T6" fmla="*/ 0 w 126"/>
                <a:gd name="T7" fmla="*/ 12 h 46"/>
                <a:gd name="T8" fmla="*/ 126 w 126"/>
                <a:gd name="T9" fmla="*/ 12 h 46"/>
                <a:gd name="T10" fmla="*/ 126 w 126"/>
                <a:gd name="T11" fmla="*/ 46 h 46"/>
                <a:gd name="T12" fmla="*/ 126 w 12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26" h="46">
                  <a:moveTo>
                    <a:pt x="126" y="0"/>
                  </a:moveTo>
                  <a:lnTo>
                    <a:pt x="126" y="0"/>
                  </a:lnTo>
                  <a:lnTo>
                    <a:pt x="0" y="0"/>
                  </a:lnTo>
                  <a:lnTo>
                    <a:pt x="0" y="12"/>
                  </a:lnTo>
                  <a:lnTo>
                    <a:pt x="126" y="12"/>
                  </a:lnTo>
                  <a:lnTo>
                    <a:pt x="126" y="46"/>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5" name="Rectangle 330">
              <a:extLst>
                <a:ext uri="{FF2B5EF4-FFF2-40B4-BE49-F238E27FC236}">
                  <a16:creationId xmlns:a16="http://schemas.microsoft.com/office/drawing/2014/main" id="{886C6148-E727-4B1D-B3CA-46B299A5F167}"/>
                </a:ext>
              </a:extLst>
            </p:cNvPr>
            <p:cNvSpPr>
              <a:spLocks noChangeArrowheads="1"/>
            </p:cNvSpPr>
            <p:nvPr/>
          </p:nvSpPr>
          <p:spPr bwMode="auto">
            <a:xfrm>
              <a:off x="3795" y="1659"/>
              <a:ext cx="277" cy="34"/>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6" name="Rectangle 331">
              <a:extLst>
                <a:ext uri="{FF2B5EF4-FFF2-40B4-BE49-F238E27FC236}">
                  <a16:creationId xmlns:a16="http://schemas.microsoft.com/office/drawing/2014/main" id="{40FB4CED-34A5-4FC8-A65D-12043585ADD3}"/>
                </a:ext>
              </a:extLst>
            </p:cNvPr>
            <p:cNvSpPr>
              <a:spLocks noChangeArrowheads="1"/>
            </p:cNvSpPr>
            <p:nvPr/>
          </p:nvSpPr>
          <p:spPr bwMode="auto">
            <a:xfrm>
              <a:off x="3795" y="1659"/>
              <a:ext cx="277"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7" name="Freeform 332">
              <a:extLst>
                <a:ext uri="{FF2B5EF4-FFF2-40B4-BE49-F238E27FC236}">
                  <a16:creationId xmlns:a16="http://schemas.microsoft.com/office/drawing/2014/main" id="{F9FABE5E-144F-450D-B0CA-0C442DCC5041}"/>
                </a:ext>
              </a:extLst>
            </p:cNvPr>
            <p:cNvSpPr>
              <a:spLocks/>
            </p:cNvSpPr>
            <p:nvPr/>
          </p:nvSpPr>
          <p:spPr bwMode="auto">
            <a:xfrm>
              <a:off x="3783" y="1647"/>
              <a:ext cx="289" cy="46"/>
            </a:xfrm>
            <a:custGeom>
              <a:avLst/>
              <a:gdLst>
                <a:gd name="T0" fmla="*/ 289 w 289"/>
                <a:gd name="T1" fmla="*/ 0 h 46"/>
                <a:gd name="T2" fmla="*/ 289 w 289"/>
                <a:gd name="T3" fmla="*/ 0 h 46"/>
                <a:gd name="T4" fmla="*/ 12 w 289"/>
                <a:gd name="T5" fmla="*/ 0 h 46"/>
                <a:gd name="T6" fmla="*/ 0 w 289"/>
                <a:gd name="T7" fmla="*/ 0 h 46"/>
                <a:gd name="T8" fmla="*/ 0 w 289"/>
                <a:gd name="T9" fmla="*/ 46 h 46"/>
                <a:gd name="T10" fmla="*/ 12 w 289"/>
                <a:gd name="T11" fmla="*/ 46 h 46"/>
                <a:gd name="T12" fmla="*/ 12 w 289"/>
                <a:gd name="T13" fmla="*/ 12 h 46"/>
                <a:gd name="T14" fmla="*/ 289 w 289"/>
                <a:gd name="T15" fmla="*/ 12 h 46"/>
                <a:gd name="T16" fmla="*/ 289 w 289"/>
                <a:gd name="T17" fmla="*/ 46 h 46"/>
                <a:gd name="T18" fmla="*/ 289 w 289"/>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46">
                  <a:moveTo>
                    <a:pt x="289" y="0"/>
                  </a:moveTo>
                  <a:lnTo>
                    <a:pt x="289" y="0"/>
                  </a:lnTo>
                  <a:lnTo>
                    <a:pt x="12" y="0"/>
                  </a:lnTo>
                  <a:lnTo>
                    <a:pt x="0" y="0"/>
                  </a:lnTo>
                  <a:lnTo>
                    <a:pt x="0" y="46"/>
                  </a:lnTo>
                  <a:lnTo>
                    <a:pt x="12" y="46"/>
                  </a:lnTo>
                  <a:lnTo>
                    <a:pt x="12" y="12"/>
                  </a:lnTo>
                  <a:lnTo>
                    <a:pt x="289" y="12"/>
                  </a:lnTo>
                  <a:lnTo>
                    <a:pt x="289" y="46"/>
                  </a:lnTo>
                  <a:lnTo>
                    <a:pt x="289" y="0"/>
                  </a:lnTo>
                  <a:close/>
                </a:path>
              </a:pathLst>
            </a:custGeom>
            <a:solidFill>
              <a:srgbClr val="BDB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8" name="Freeform 333">
              <a:extLst>
                <a:ext uri="{FF2B5EF4-FFF2-40B4-BE49-F238E27FC236}">
                  <a16:creationId xmlns:a16="http://schemas.microsoft.com/office/drawing/2014/main" id="{C2D773AF-01EA-4C88-8C65-ABA86433C35A}"/>
                </a:ext>
              </a:extLst>
            </p:cNvPr>
            <p:cNvSpPr>
              <a:spLocks/>
            </p:cNvSpPr>
            <p:nvPr/>
          </p:nvSpPr>
          <p:spPr bwMode="auto">
            <a:xfrm>
              <a:off x="3783" y="1647"/>
              <a:ext cx="289" cy="46"/>
            </a:xfrm>
            <a:custGeom>
              <a:avLst/>
              <a:gdLst>
                <a:gd name="T0" fmla="*/ 289 w 289"/>
                <a:gd name="T1" fmla="*/ 0 h 46"/>
                <a:gd name="T2" fmla="*/ 289 w 289"/>
                <a:gd name="T3" fmla="*/ 0 h 46"/>
                <a:gd name="T4" fmla="*/ 12 w 289"/>
                <a:gd name="T5" fmla="*/ 0 h 46"/>
                <a:gd name="T6" fmla="*/ 0 w 289"/>
                <a:gd name="T7" fmla="*/ 0 h 46"/>
                <a:gd name="T8" fmla="*/ 0 w 289"/>
                <a:gd name="T9" fmla="*/ 46 h 46"/>
                <a:gd name="T10" fmla="*/ 12 w 289"/>
                <a:gd name="T11" fmla="*/ 46 h 46"/>
                <a:gd name="T12" fmla="*/ 12 w 289"/>
                <a:gd name="T13" fmla="*/ 12 h 46"/>
                <a:gd name="T14" fmla="*/ 289 w 289"/>
                <a:gd name="T15" fmla="*/ 12 h 46"/>
                <a:gd name="T16" fmla="*/ 289 w 289"/>
                <a:gd name="T17" fmla="*/ 46 h 46"/>
                <a:gd name="T18" fmla="*/ 289 w 289"/>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46">
                  <a:moveTo>
                    <a:pt x="289" y="0"/>
                  </a:moveTo>
                  <a:lnTo>
                    <a:pt x="289" y="0"/>
                  </a:lnTo>
                  <a:lnTo>
                    <a:pt x="12" y="0"/>
                  </a:lnTo>
                  <a:lnTo>
                    <a:pt x="0" y="0"/>
                  </a:lnTo>
                  <a:lnTo>
                    <a:pt x="0" y="46"/>
                  </a:lnTo>
                  <a:lnTo>
                    <a:pt x="12" y="46"/>
                  </a:lnTo>
                  <a:lnTo>
                    <a:pt x="12" y="12"/>
                  </a:lnTo>
                  <a:lnTo>
                    <a:pt x="289" y="12"/>
                  </a:lnTo>
                  <a:lnTo>
                    <a:pt x="289" y="46"/>
                  </a:lnTo>
                  <a:lnTo>
                    <a:pt x="2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39" name="Rectangle 334">
              <a:extLst>
                <a:ext uri="{FF2B5EF4-FFF2-40B4-BE49-F238E27FC236}">
                  <a16:creationId xmlns:a16="http://schemas.microsoft.com/office/drawing/2014/main" id="{32CD4EFA-E4D4-4328-A1BA-58A6AF593E63}"/>
                </a:ext>
              </a:extLst>
            </p:cNvPr>
            <p:cNvSpPr>
              <a:spLocks noChangeArrowheads="1"/>
            </p:cNvSpPr>
            <p:nvPr/>
          </p:nvSpPr>
          <p:spPr bwMode="auto">
            <a:xfrm>
              <a:off x="4084" y="1659"/>
              <a:ext cx="6" cy="34"/>
            </a:xfrm>
            <a:prstGeom prst="rect">
              <a:avLst/>
            </a:prstGeom>
            <a:solidFill>
              <a:srgbClr val="DDD5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40" name="Rectangle 335">
              <a:extLst>
                <a:ext uri="{FF2B5EF4-FFF2-40B4-BE49-F238E27FC236}">
                  <a16:creationId xmlns:a16="http://schemas.microsoft.com/office/drawing/2014/main" id="{5E0C3C16-7485-4ED3-B19B-9457A8908422}"/>
                </a:ext>
              </a:extLst>
            </p:cNvPr>
            <p:cNvSpPr>
              <a:spLocks noChangeArrowheads="1"/>
            </p:cNvSpPr>
            <p:nvPr/>
          </p:nvSpPr>
          <p:spPr bwMode="auto">
            <a:xfrm>
              <a:off x="4084" y="1659"/>
              <a:ext cx="6" cy="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41" name="Freeform 336">
              <a:extLst>
                <a:ext uri="{FF2B5EF4-FFF2-40B4-BE49-F238E27FC236}">
                  <a16:creationId xmlns:a16="http://schemas.microsoft.com/office/drawing/2014/main" id="{A15A01D4-9DE7-4601-A438-FF86CD6EFC3A}"/>
                </a:ext>
              </a:extLst>
            </p:cNvPr>
            <p:cNvSpPr>
              <a:spLocks/>
            </p:cNvSpPr>
            <p:nvPr/>
          </p:nvSpPr>
          <p:spPr bwMode="auto">
            <a:xfrm>
              <a:off x="4072" y="1647"/>
              <a:ext cx="18" cy="46"/>
            </a:xfrm>
            <a:custGeom>
              <a:avLst/>
              <a:gdLst>
                <a:gd name="T0" fmla="*/ 18 w 18"/>
                <a:gd name="T1" fmla="*/ 0 h 46"/>
                <a:gd name="T2" fmla="*/ 12 w 18"/>
                <a:gd name="T3" fmla="*/ 0 h 46"/>
                <a:gd name="T4" fmla="*/ 0 w 18"/>
                <a:gd name="T5" fmla="*/ 0 h 46"/>
                <a:gd name="T6" fmla="*/ 0 w 18"/>
                <a:gd name="T7" fmla="*/ 46 h 46"/>
                <a:gd name="T8" fmla="*/ 12 w 18"/>
                <a:gd name="T9" fmla="*/ 46 h 46"/>
                <a:gd name="T10" fmla="*/ 12 w 18"/>
                <a:gd name="T11" fmla="*/ 12 h 46"/>
                <a:gd name="T12" fmla="*/ 18 w 18"/>
                <a:gd name="T13" fmla="*/ 12 h 46"/>
                <a:gd name="T14" fmla="*/ 18 w 18"/>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6">
                  <a:moveTo>
                    <a:pt x="18" y="0"/>
                  </a:moveTo>
                  <a:lnTo>
                    <a:pt x="12" y="0"/>
                  </a:lnTo>
                  <a:lnTo>
                    <a:pt x="0" y="0"/>
                  </a:lnTo>
                  <a:lnTo>
                    <a:pt x="0" y="46"/>
                  </a:lnTo>
                  <a:lnTo>
                    <a:pt x="12" y="46"/>
                  </a:lnTo>
                  <a:lnTo>
                    <a:pt x="12" y="12"/>
                  </a:lnTo>
                  <a:lnTo>
                    <a:pt x="18" y="12"/>
                  </a:lnTo>
                  <a:lnTo>
                    <a:pt x="18" y="0"/>
                  </a:lnTo>
                  <a:close/>
                </a:path>
              </a:pathLst>
            </a:custGeom>
            <a:solidFill>
              <a:srgbClr val="BDB9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42" name="Freeform 337">
              <a:extLst>
                <a:ext uri="{FF2B5EF4-FFF2-40B4-BE49-F238E27FC236}">
                  <a16:creationId xmlns:a16="http://schemas.microsoft.com/office/drawing/2014/main" id="{80A4D704-6F36-43E2-97A8-DE10E13E3FE6}"/>
                </a:ext>
              </a:extLst>
            </p:cNvPr>
            <p:cNvSpPr>
              <a:spLocks/>
            </p:cNvSpPr>
            <p:nvPr/>
          </p:nvSpPr>
          <p:spPr bwMode="auto">
            <a:xfrm>
              <a:off x="4072" y="1647"/>
              <a:ext cx="18" cy="46"/>
            </a:xfrm>
            <a:custGeom>
              <a:avLst/>
              <a:gdLst>
                <a:gd name="T0" fmla="*/ 18 w 18"/>
                <a:gd name="T1" fmla="*/ 0 h 46"/>
                <a:gd name="T2" fmla="*/ 12 w 18"/>
                <a:gd name="T3" fmla="*/ 0 h 46"/>
                <a:gd name="T4" fmla="*/ 0 w 18"/>
                <a:gd name="T5" fmla="*/ 0 h 46"/>
                <a:gd name="T6" fmla="*/ 0 w 18"/>
                <a:gd name="T7" fmla="*/ 46 h 46"/>
                <a:gd name="T8" fmla="*/ 12 w 18"/>
                <a:gd name="T9" fmla="*/ 46 h 46"/>
                <a:gd name="T10" fmla="*/ 12 w 18"/>
                <a:gd name="T11" fmla="*/ 12 h 46"/>
                <a:gd name="T12" fmla="*/ 18 w 18"/>
                <a:gd name="T13" fmla="*/ 12 h 46"/>
                <a:gd name="T14" fmla="*/ 18 w 18"/>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6">
                  <a:moveTo>
                    <a:pt x="18" y="0"/>
                  </a:moveTo>
                  <a:lnTo>
                    <a:pt x="12" y="0"/>
                  </a:lnTo>
                  <a:lnTo>
                    <a:pt x="0" y="0"/>
                  </a:lnTo>
                  <a:lnTo>
                    <a:pt x="0" y="46"/>
                  </a:lnTo>
                  <a:lnTo>
                    <a:pt x="12" y="46"/>
                  </a:lnTo>
                  <a:lnTo>
                    <a:pt x="12" y="12"/>
                  </a:lnTo>
                  <a:lnTo>
                    <a:pt x="18" y="12"/>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43" name="Rectangle 338">
              <a:extLst>
                <a:ext uri="{FF2B5EF4-FFF2-40B4-BE49-F238E27FC236}">
                  <a16:creationId xmlns:a16="http://schemas.microsoft.com/office/drawing/2014/main" id="{45B7914F-D3FC-4EB9-91D0-F4730D94E0C8}"/>
                </a:ext>
              </a:extLst>
            </p:cNvPr>
            <p:cNvSpPr>
              <a:spLocks noChangeArrowheads="1"/>
            </p:cNvSpPr>
            <p:nvPr/>
          </p:nvSpPr>
          <p:spPr bwMode="auto">
            <a:xfrm>
              <a:off x="3801" y="1613"/>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B</a:t>
              </a:r>
              <a:endParaRPr lang="en-US" altLang="en-US" sz="2400">
                <a:solidFill>
                  <a:prstClr val="white"/>
                </a:solidFill>
                <a:ea typeface="ＭＳ Ｐゴシック" pitchFamily="-1" charset="-128"/>
              </a:endParaRPr>
            </a:p>
          </p:txBody>
        </p:sp>
        <p:sp>
          <p:nvSpPr>
            <p:cNvPr id="144" name="Rectangle 339">
              <a:extLst>
                <a:ext uri="{FF2B5EF4-FFF2-40B4-BE49-F238E27FC236}">
                  <a16:creationId xmlns:a16="http://schemas.microsoft.com/office/drawing/2014/main" id="{35C3976E-E8E1-4535-814B-20074CC9AD3E}"/>
                </a:ext>
              </a:extLst>
            </p:cNvPr>
            <p:cNvSpPr>
              <a:spLocks noChangeArrowheads="1"/>
            </p:cNvSpPr>
            <p:nvPr/>
          </p:nvSpPr>
          <p:spPr bwMode="auto">
            <a:xfrm>
              <a:off x="3845" y="1613"/>
              <a:ext cx="3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000000"/>
                  </a:solidFill>
                  <a:latin typeface="VAGRundschriftD" panose="00000500000000000000" charset="0"/>
                  <a:ea typeface="ＭＳ Ｐゴシック" pitchFamily="-1" charset="-128"/>
                </a:rPr>
                <a:t>y</a:t>
              </a:r>
              <a:endParaRPr lang="en-US" altLang="en-US" sz="2400" dirty="0">
                <a:solidFill>
                  <a:prstClr val="white"/>
                </a:solidFill>
                <a:ea typeface="ＭＳ Ｐゴシック" pitchFamily="-1" charset="-128"/>
              </a:endParaRPr>
            </a:p>
          </p:txBody>
        </p:sp>
        <p:sp>
          <p:nvSpPr>
            <p:cNvPr id="145" name="Rectangle 340">
              <a:extLst>
                <a:ext uri="{FF2B5EF4-FFF2-40B4-BE49-F238E27FC236}">
                  <a16:creationId xmlns:a16="http://schemas.microsoft.com/office/drawing/2014/main" id="{75441167-7E32-43AF-8E2A-76254283469F}"/>
                </a:ext>
              </a:extLst>
            </p:cNvPr>
            <p:cNvSpPr>
              <a:spLocks noChangeArrowheads="1"/>
            </p:cNvSpPr>
            <p:nvPr/>
          </p:nvSpPr>
          <p:spPr bwMode="auto">
            <a:xfrm>
              <a:off x="3885" y="1613"/>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dirty="0">
                  <a:solidFill>
                    <a:srgbClr val="000000"/>
                  </a:solidFill>
                  <a:latin typeface="VAGRundschriftD" panose="00000500000000000000" charset="0"/>
                  <a:ea typeface="ＭＳ Ｐゴシック" pitchFamily="-1" charset="-128"/>
                </a:rPr>
                <a:t>t</a:t>
              </a:r>
              <a:endParaRPr lang="en-US" altLang="en-US" sz="2400" dirty="0">
                <a:solidFill>
                  <a:prstClr val="white"/>
                </a:solidFill>
                <a:ea typeface="ＭＳ Ｐゴシック" pitchFamily="-1" charset="-128"/>
              </a:endParaRPr>
            </a:p>
          </p:txBody>
        </p:sp>
        <p:sp>
          <p:nvSpPr>
            <p:cNvPr id="146" name="Rectangle 341">
              <a:extLst>
                <a:ext uri="{FF2B5EF4-FFF2-40B4-BE49-F238E27FC236}">
                  <a16:creationId xmlns:a16="http://schemas.microsoft.com/office/drawing/2014/main" id="{2D51F4C8-4B0D-4737-8E4F-32E8089B486E}"/>
                </a:ext>
              </a:extLst>
            </p:cNvPr>
            <p:cNvSpPr>
              <a:spLocks noChangeArrowheads="1"/>
            </p:cNvSpPr>
            <p:nvPr/>
          </p:nvSpPr>
          <p:spPr bwMode="auto">
            <a:xfrm>
              <a:off x="3911" y="1613"/>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e</a:t>
              </a:r>
              <a:endParaRPr lang="en-US" altLang="en-US" sz="2400">
                <a:solidFill>
                  <a:prstClr val="white"/>
                </a:solidFill>
                <a:ea typeface="ＭＳ Ｐゴシック" pitchFamily="-1" charset="-128"/>
              </a:endParaRPr>
            </a:p>
          </p:txBody>
        </p:sp>
        <p:sp>
          <p:nvSpPr>
            <p:cNvPr id="147" name="Rectangle 342">
              <a:extLst>
                <a:ext uri="{FF2B5EF4-FFF2-40B4-BE49-F238E27FC236}">
                  <a16:creationId xmlns:a16="http://schemas.microsoft.com/office/drawing/2014/main" id="{19076AB2-17BF-4BFC-B19B-650D4DC661A4}"/>
                </a:ext>
              </a:extLst>
            </p:cNvPr>
            <p:cNvSpPr>
              <a:spLocks noChangeArrowheads="1"/>
            </p:cNvSpPr>
            <p:nvPr/>
          </p:nvSpPr>
          <p:spPr bwMode="auto">
            <a:xfrm>
              <a:off x="3954" y="1613"/>
              <a:ext cx="3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000000"/>
                  </a:solidFill>
                  <a:latin typeface="VAGRundschriftD" panose="00000500000000000000" charset="0"/>
                  <a:ea typeface="ＭＳ Ｐゴシック" pitchFamily="-1" charset="-128"/>
                </a:rPr>
                <a:t>s</a:t>
              </a:r>
              <a:endParaRPr lang="en-US" altLang="en-US" sz="2400">
                <a:solidFill>
                  <a:prstClr val="white"/>
                </a:solidFill>
                <a:ea typeface="ＭＳ Ｐゴシック" pitchFamily="-1" charset="-128"/>
              </a:endParaRPr>
            </a:p>
          </p:txBody>
        </p:sp>
        <p:sp>
          <p:nvSpPr>
            <p:cNvPr id="165" name="Rectangle 360">
              <a:extLst>
                <a:ext uri="{FF2B5EF4-FFF2-40B4-BE49-F238E27FC236}">
                  <a16:creationId xmlns:a16="http://schemas.microsoft.com/office/drawing/2014/main" id="{44330C09-C9F0-4D7E-8442-9B077EE94FEE}"/>
                </a:ext>
              </a:extLst>
            </p:cNvPr>
            <p:cNvSpPr>
              <a:spLocks noChangeArrowheads="1"/>
            </p:cNvSpPr>
            <p:nvPr/>
          </p:nvSpPr>
          <p:spPr bwMode="auto">
            <a:xfrm>
              <a:off x="3499" y="1067"/>
              <a:ext cx="1156" cy="361"/>
            </a:xfrm>
            <a:prstGeom prst="rect">
              <a:avLst/>
            </a:prstGeom>
            <a:solidFill>
              <a:srgbClr val="00A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66" name="Freeform 361">
              <a:extLst>
                <a:ext uri="{FF2B5EF4-FFF2-40B4-BE49-F238E27FC236}">
                  <a16:creationId xmlns:a16="http://schemas.microsoft.com/office/drawing/2014/main" id="{CB38B765-310B-43FB-BD64-B071AF95681B}"/>
                </a:ext>
              </a:extLst>
            </p:cNvPr>
            <p:cNvSpPr>
              <a:spLocks/>
            </p:cNvSpPr>
            <p:nvPr/>
          </p:nvSpPr>
          <p:spPr bwMode="auto">
            <a:xfrm>
              <a:off x="3491" y="1059"/>
              <a:ext cx="1172" cy="377"/>
            </a:xfrm>
            <a:custGeom>
              <a:avLst/>
              <a:gdLst>
                <a:gd name="T0" fmla="*/ 1164 w 1172"/>
                <a:gd name="T1" fmla="*/ 369 h 377"/>
                <a:gd name="T2" fmla="*/ 1164 w 1172"/>
                <a:gd name="T3" fmla="*/ 361 h 377"/>
                <a:gd name="T4" fmla="*/ 16 w 1172"/>
                <a:gd name="T5" fmla="*/ 361 h 377"/>
                <a:gd name="T6" fmla="*/ 16 w 1172"/>
                <a:gd name="T7" fmla="*/ 16 h 377"/>
                <a:gd name="T8" fmla="*/ 1156 w 1172"/>
                <a:gd name="T9" fmla="*/ 16 h 377"/>
                <a:gd name="T10" fmla="*/ 1156 w 1172"/>
                <a:gd name="T11" fmla="*/ 369 h 377"/>
                <a:gd name="T12" fmla="*/ 1164 w 1172"/>
                <a:gd name="T13" fmla="*/ 369 h 377"/>
                <a:gd name="T14" fmla="*/ 1164 w 1172"/>
                <a:gd name="T15" fmla="*/ 361 h 377"/>
                <a:gd name="T16" fmla="*/ 1164 w 1172"/>
                <a:gd name="T17" fmla="*/ 369 h 377"/>
                <a:gd name="T18" fmla="*/ 1172 w 1172"/>
                <a:gd name="T19" fmla="*/ 369 h 377"/>
                <a:gd name="T20" fmla="*/ 1172 w 1172"/>
                <a:gd name="T21" fmla="*/ 0 h 377"/>
                <a:gd name="T22" fmla="*/ 0 w 1172"/>
                <a:gd name="T23" fmla="*/ 0 h 377"/>
                <a:gd name="T24" fmla="*/ 0 w 1172"/>
                <a:gd name="T25" fmla="*/ 377 h 377"/>
                <a:gd name="T26" fmla="*/ 1172 w 1172"/>
                <a:gd name="T27" fmla="*/ 377 h 377"/>
                <a:gd name="T28" fmla="*/ 1172 w 1172"/>
                <a:gd name="T29" fmla="*/ 369 h 377"/>
                <a:gd name="T30" fmla="*/ 1164 w 1172"/>
                <a:gd name="T31" fmla="*/ 3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2" h="377">
                  <a:moveTo>
                    <a:pt x="1164" y="369"/>
                  </a:moveTo>
                  <a:lnTo>
                    <a:pt x="1164" y="361"/>
                  </a:lnTo>
                  <a:lnTo>
                    <a:pt x="16" y="361"/>
                  </a:lnTo>
                  <a:lnTo>
                    <a:pt x="16" y="16"/>
                  </a:lnTo>
                  <a:lnTo>
                    <a:pt x="1156" y="16"/>
                  </a:lnTo>
                  <a:lnTo>
                    <a:pt x="1156" y="369"/>
                  </a:lnTo>
                  <a:lnTo>
                    <a:pt x="1164" y="369"/>
                  </a:lnTo>
                  <a:lnTo>
                    <a:pt x="1164" y="361"/>
                  </a:lnTo>
                  <a:lnTo>
                    <a:pt x="1164" y="369"/>
                  </a:lnTo>
                  <a:lnTo>
                    <a:pt x="1172" y="369"/>
                  </a:lnTo>
                  <a:lnTo>
                    <a:pt x="1172" y="0"/>
                  </a:lnTo>
                  <a:lnTo>
                    <a:pt x="0" y="0"/>
                  </a:lnTo>
                  <a:lnTo>
                    <a:pt x="0" y="377"/>
                  </a:lnTo>
                  <a:lnTo>
                    <a:pt x="1172" y="377"/>
                  </a:lnTo>
                  <a:lnTo>
                    <a:pt x="1172" y="369"/>
                  </a:lnTo>
                  <a:lnTo>
                    <a:pt x="1164"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67" name="Rectangle 362">
              <a:extLst>
                <a:ext uri="{FF2B5EF4-FFF2-40B4-BE49-F238E27FC236}">
                  <a16:creationId xmlns:a16="http://schemas.microsoft.com/office/drawing/2014/main" id="{FDAA4755-97ED-4CC3-9C57-B878C529955A}"/>
                </a:ext>
              </a:extLst>
            </p:cNvPr>
            <p:cNvSpPr>
              <a:spLocks noChangeArrowheads="1"/>
            </p:cNvSpPr>
            <p:nvPr/>
          </p:nvSpPr>
          <p:spPr bwMode="auto">
            <a:xfrm>
              <a:off x="3551" y="1108"/>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P</a:t>
              </a:r>
              <a:endParaRPr lang="en-US" altLang="en-US" sz="2400">
                <a:solidFill>
                  <a:prstClr val="white"/>
                </a:solidFill>
                <a:ea typeface="ＭＳ Ｐゴシック" pitchFamily="-1" charset="-128"/>
              </a:endParaRPr>
            </a:p>
          </p:txBody>
        </p:sp>
        <p:sp>
          <p:nvSpPr>
            <p:cNvPr id="168" name="Rectangle 363">
              <a:extLst>
                <a:ext uri="{FF2B5EF4-FFF2-40B4-BE49-F238E27FC236}">
                  <a16:creationId xmlns:a16="http://schemas.microsoft.com/office/drawing/2014/main" id="{DD05D194-BE8A-40D4-ABEE-7B42C521D0EB}"/>
                </a:ext>
              </a:extLst>
            </p:cNvPr>
            <p:cNvSpPr>
              <a:spLocks noChangeArrowheads="1"/>
            </p:cNvSpPr>
            <p:nvPr/>
          </p:nvSpPr>
          <p:spPr bwMode="auto">
            <a:xfrm>
              <a:off x="3595" y="1108"/>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169" name="Rectangle 364">
              <a:extLst>
                <a:ext uri="{FF2B5EF4-FFF2-40B4-BE49-F238E27FC236}">
                  <a16:creationId xmlns:a16="http://schemas.microsoft.com/office/drawing/2014/main" id="{E41EA629-C51B-46EE-AE56-777E201B554F}"/>
                </a:ext>
              </a:extLst>
            </p:cNvPr>
            <p:cNvSpPr>
              <a:spLocks noChangeArrowheads="1"/>
            </p:cNvSpPr>
            <p:nvPr/>
          </p:nvSpPr>
          <p:spPr bwMode="auto">
            <a:xfrm>
              <a:off x="3623" y="1108"/>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o</a:t>
              </a:r>
              <a:endParaRPr lang="en-US" altLang="en-US" sz="2400">
                <a:solidFill>
                  <a:prstClr val="white"/>
                </a:solidFill>
                <a:ea typeface="ＭＳ Ｐゴシック" pitchFamily="-1" charset="-128"/>
              </a:endParaRPr>
            </a:p>
          </p:txBody>
        </p:sp>
        <p:sp>
          <p:nvSpPr>
            <p:cNvPr id="170" name="Rectangle 365">
              <a:extLst>
                <a:ext uri="{FF2B5EF4-FFF2-40B4-BE49-F238E27FC236}">
                  <a16:creationId xmlns:a16="http://schemas.microsoft.com/office/drawing/2014/main" id="{4E0C1B97-010C-40D3-8887-33A4440B5BEB}"/>
                </a:ext>
              </a:extLst>
            </p:cNvPr>
            <p:cNvSpPr>
              <a:spLocks noChangeArrowheads="1"/>
            </p:cNvSpPr>
            <p:nvPr/>
          </p:nvSpPr>
          <p:spPr bwMode="auto">
            <a:xfrm>
              <a:off x="3665" y="1108"/>
              <a:ext cx="3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g</a:t>
              </a:r>
              <a:endParaRPr lang="en-US" altLang="en-US" sz="2400">
                <a:solidFill>
                  <a:prstClr val="white"/>
                </a:solidFill>
                <a:ea typeface="ＭＳ Ｐゴシック" pitchFamily="-1" charset="-128"/>
              </a:endParaRPr>
            </a:p>
          </p:txBody>
        </p:sp>
        <p:sp>
          <p:nvSpPr>
            <p:cNvPr id="171" name="Rectangle 366">
              <a:extLst>
                <a:ext uri="{FF2B5EF4-FFF2-40B4-BE49-F238E27FC236}">
                  <a16:creationId xmlns:a16="http://schemas.microsoft.com/office/drawing/2014/main" id="{42E88320-3E93-42E6-B2BD-9C4E71343AF3}"/>
                </a:ext>
              </a:extLst>
            </p:cNvPr>
            <p:cNvSpPr>
              <a:spLocks noChangeArrowheads="1"/>
            </p:cNvSpPr>
            <p:nvPr/>
          </p:nvSpPr>
          <p:spPr bwMode="auto">
            <a:xfrm>
              <a:off x="3709" y="1108"/>
              <a:ext cx="2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r</a:t>
              </a:r>
              <a:endParaRPr lang="en-US" altLang="en-US" sz="2400">
                <a:solidFill>
                  <a:prstClr val="white"/>
                </a:solidFill>
                <a:ea typeface="ＭＳ Ｐゴシック" pitchFamily="-1" charset="-128"/>
              </a:endParaRPr>
            </a:p>
          </p:txBody>
        </p:sp>
        <p:sp>
          <p:nvSpPr>
            <p:cNvPr id="172" name="Rectangle 367">
              <a:extLst>
                <a:ext uri="{FF2B5EF4-FFF2-40B4-BE49-F238E27FC236}">
                  <a16:creationId xmlns:a16="http://schemas.microsoft.com/office/drawing/2014/main" id="{822220EA-B927-444B-AD28-EC14C84B9A22}"/>
                </a:ext>
              </a:extLst>
            </p:cNvPr>
            <p:cNvSpPr>
              <a:spLocks noChangeArrowheads="1"/>
            </p:cNvSpPr>
            <p:nvPr/>
          </p:nvSpPr>
          <p:spPr bwMode="auto">
            <a:xfrm>
              <a:off x="3737" y="1108"/>
              <a:ext cx="10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am</a:t>
              </a:r>
              <a:endParaRPr lang="en-US" altLang="en-US" sz="2400">
                <a:solidFill>
                  <a:prstClr val="white"/>
                </a:solidFill>
                <a:ea typeface="ＭＳ Ｐゴシック" pitchFamily="-1" charset="-128"/>
              </a:endParaRPr>
            </a:p>
          </p:txBody>
        </p:sp>
        <p:sp>
          <p:nvSpPr>
            <p:cNvPr id="173" name="Rectangle 368">
              <a:extLst>
                <a:ext uri="{FF2B5EF4-FFF2-40B4-BE49-F238E27FC236}">
                  <a16:creationId xmlns:a16="http://schemas.microsoft.com/office/drawing/2014/main" id="{662C22D0-9741-4C7F-884A-CEA488478163}"/>
                </a:ext>
              </a:extLst>
            </p:cNvPr>
            <p:cNvSpPr>
              <a:spLocks noChangeArrowheads="1"/>
            </p:cNvSpPr>
            <p:nvPr/>
          </p:nvSpPr>
          <p:spPr bwMode="auto">
            <a:xfrm>
              <a:off x="3507" y="1932"/>
              <a:ext cx="1154" cy="361"/>
            </a:xfrm>
            <a:prstGeom prst="rect">
              <a:avLst/>
            </a:prstGeom>
            <a:solidFill>
              <a:srgbClr val="00A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74" name="Freeform 369">
              <a:extLst>
                <a:ext uri="{FF2B5EF4-FFF2-40B4-BE49-F238E27FC236}">
                  <a16:creationId xmlns:a16="http://schemas.microsoft.com/office/drawing/2014/main" id="{A5AD4B58-DB34-4E81-BC94-DC1D77C56B49}"/>
                </a:ext>
              </a:extLst>
            </p:cNvPr>
            <p:cNvSpPr>
              <a:spLocks/>
            </p:cNvSpPr>
            <p:nvPr/>
          </p:nvSpPr>
          <p:spPr bwMode="auto">
            <a:xfrm>
              <a:off x="3493" y="1926"/>
              <a:ext cx="1170" cy="377"/>
            </a:xfrm>
            <a:custGeom>
              <a:avLst/>
              <a:gdLst>
                <a:gd name="T0" fmla="*/ 1162 w 1170"/>
                <a:gd name="T1" fmla="*/ 369 h 377"/>
                <a:gd name="T2" fmla="*/ 1162 w 1170"/>
                <a:gd name="T3" fmla="*/ 361 h 377"/>
                <a:gd name="T4" fmla="*/ 16 w 1170"/>
                <a:gd name="T5" fmla="*/ 361 h 377"/>
                <a:gd name="T6" fmla="*/ 16 w 1170"/>
                <a:gd name="T7" fmla="*/ 16 h 377"/>
                <a:gd name="T8" fmla="*/ 1154 w 1170"/>
                <a:gd name="T9" fmla="*/ 16 h 377"/>
                <a:gd name="T10" fmla="*/ 1154 w 1170"/>
                <a:gd name="T11" fmla="*/ 369 h 377"/>
                <a:gd name="T12" fmla="*/ 1162 w 1170"/>
                <a:gd name="T13" fmla="*/ 369 h 377"/>
                <a:gd name="T14" fmla="*/ 1162 w 1170"/>
                <a:gd name="T15" fmla="*/ 361 h 377"/>
                <a:gd name="T16" fmla="*/ 1162 w 1170"/>
                <a:gd name="T17" fmla="*/ 369 h 377"/>
                <a:gd name="T18" fmla="*/ 1170 w 1170"/>
                <a:gd name="T19" fmla="*/ 369 h 377"/>
                <a:gd name="T20" fmla="*/ 1170 w 1170"/>
                <a:gd name="T21" fmla="*/ 0 h 377"/>
                <a:gd name="T22" fmla="*/ 0 w 1170"/>
                <a:gd name="T23" fmla="*/ 0 h 377"/>
                <a:gd name="T24" fmla="*/ 0 w 1170"/>
                <a:gd name="T25" fmla="*/ 377 h 377"/>
                <a:gd name="T26" fmla="*/ 1170 w 1170"/>
                <a:gd name="T27" fmla="*/ 377 h 377"/>
                <a:gd name="T28" fmla="*/ 1170 w 1170"/>
                <a:gd name="T29" fmla="*/ 369 h 377"/>
                <a:gd name="T30" fmla="*/ 1162 w 1170"/>
                <a:gd name="T31" fmla="*/ 3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0" h="377">
                  <a:moveTo>
                    <a:pt x="1162" y="369"/>
                  </a:moveTo>
                  <a:lnTo>
                    <a:pt x="1162" y="361"/>
                  </a:lnTo>
                  <a:lnTo>
                    <a:pt x="16" y="361"/>
                  </a:lnTo>
                  <a:lnTo>
                    <a:pt x="16" y="16"/>
                  </a:lnTo>
                  <a:lnTo>
                    <a:pt x="1154" y="16"/>
                  </a:lnTo>
                  <a:lnTo>
                    <a:pt x="1154" y="369"/>
                  </a:lnTo>
                  <a:lnTo>
                    <a:pt x="1162" y="369"/>
                  </a:lnTo>
                  <a:lnTo>
                    <a:pt x="1162" y="361"/>
                  </a:lnTo>
                  <a:lnTo>
                    <a:pt x="1162" y="369"/>
                  </a:lnTo>
                  <a:lnTo>
                    <a:pt x="1170" y="369"/>
                  </a:lnTo>
                  <a:lnTo>
                    <a:pt x="1170" y="0"/>
                  </a:lnTo>
                  <a:lnTo>
                    <a:pt x="0" y="0"/>
                  </a:lnTo>
                  <a:lnTo>
                    <a:pt x="0" y="377"/>
                  </a:lnTo>
                  <a:lnTo>
                    <a:pt x="1170" y="377"/>
                  </a:lnTo>
                  <a:lnTo>
                    <a:pt x="1170" y="369"/>
                  </a:lnTo>
                  <a:lnTo>
                    <a:pt x="1162" y="3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en-US" sz="30499">
                <a:solidFill>
                  <a:srgbClr val="9ACD4C"/>
                </a:solidFill>
                <a:latin typeface="Helvetica" pitchFamily="-1" charset="0"/>
                <a:ea typeface="ＭＳ Ｐゴシック" pitchFamily="-1" charset="-128"/>
              </a:endParaRPr>
            </a:p>
          </p:txBody>
        </p:sp>
        <p:sp>
          <p:nvSpPr>
            <p:cNvPr id="175" name="Rectangle 370">
              <a:extLst>
                <a:ext uri="{FF2B5EF4-FFF2-40B4-BE49-F238E27FC236}">
                  <a16:creationId xmlns:a16="http://schemas.microsoft.com/office/drawing/2014/main" id="{D8907FE1-D6CB-4433-B387-0AFD5AE18F34}"/>
                </a:ext>
              </a:extLst>
            </p:cNvPr>
            <p:cNvSpPr>
              <a:spLocks noChangeArrowheads="1"/>
            </p:cNvSpPr>
            <p:nvPr/>
          </p:nvSpPr>
          <p:spPr bwMode="auto">
            <a:xfrm>
              <a:off x="3541" y="1982"/>
              <a:ext cx="5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D</a:t>
              </a:r>
              <a:endParaRPr lang="en-US" altLang="en-US" sz="2400">
                <a:solidFill>
                  <a:prstClr val="white"/>
                </a:solidFill>
                <a:ea typeface="ＭＳ Ｐゴシック" pitchFamily="-1" charset="-128"/>
              </a:endParaRPr>
            </a:p>
          </p:txBody>
        </p:sp>
        <p:sp>
          <p:nvSpPr>
            <p:cNvPr id="176" name="Rectangle 371">
              <a:extLst>
                <a:ext uri="{FF2B5EF4-FFF2-40B4-BE49-F238E27FC236}">
                  <a16:creationId xmlns:a16="http://schemas.microsoft.com/office/drawing/2014/main" id="{1FA35664-1F33-4438-A378-17B7AB0440B0}"/>
                </a:ext>
              </a:extLst>
            </p:cNvPr>
            <p:cNvSpPr>
              <a:spLocks noChangeArrowheads="1"/>
            </p:cNvSpPr>
            <p:nvPr/>
          </p:nvSpPr>
          <p:spPr bwMode="auto">
            <a:xfrm>
              <a:off x="3593" y="1982"/>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sp>
          <p:nvSpPr>
            <p:cNvPr id="177" name="Rectangle 372">
              <a:extLst>
                <a:ext uri="{FF2B5EF4-FFF2-40B4-BE49-F238E27FC236}">
                  <a16:creationId xmlns:a16="http://schemas.microsoft.com/office/drawing/2014/main" id="{6DDFDF96-FE54-485F-86D0-C2C53E1EE630}"/>
                </a:ext>
              </a:extLst>
            </p:cNvPr>
            <p:cNvSpPr>
              <a:spLocks noChangeArrowheads="1"/>
            </p:cNvSpPr>
            <p:nvPr/>
          </p:nvSpPr>
          <p:spPr bwMode="auto">
            <a:xfrm>
              <a:off x="3637" y="1982"/>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t</a:t>
              </a:r>
              <a:endParaRPr lang="en-US" altLang="en-US" sz="2400">
                <a:solidFill>
                  <a:prstClr val="white"/>
                </a:solidFill>
                <a:ea typeface="ＭＳ Ｐゴシック" pitchFamily="-1" charset="-128"/>
              </a:endParaRPr>
            </a:p>
          </p:txBody>
        </p:sp>
        <p:sp>
          <p:nvSpPr>
            <p:cNvPr id="178" name="Rectangle 373">
              <a:extLst>
                <a:ext uri="{FF2B5EF4-FFF2-40B4-BE49-F238E27FC236}">
                  <a16:creationId xmlns:a16="http://schemas.microsoft.com/office/drawing/2014/main" id="{58603D08-08FD-455A-92E9-CDBFF05A1C8E}"/>
                </a:ext>
              </a:extLst>
            </p:cNvPr>
            <p:cNvSpPr>
              <a:spLocks noChangeArrowheads="1"/>
            </p:cNvSpPr>
            <p:nvPr/>
          </p:nvSpPr>
          <p:spPr bwMode="auto">
            <a:xfrm>
              <a:off x="3665" y="1982"/>
              <a:ext cx="3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fontAlgn="base">
                <a:spcBef>
                  <a:spcPct val="0"/>
                </a:spcBef>
                <a:spcAft>
                  <a:spcPct val="0"/>
                </a:spcAft>
              </a:pPr>
              <a:r>
                <a:rPr lang="en-US" altLang="en-US" sz="1333">
                  <a:solidFill>
                    <a:srgbClr val="FFFFFF"/>
                  </a:solidFill>
                  <a:latin typeface="VAGRundschriftD" panose="00000500000000000000" charset="0"/>
                  <a:ea typeface="ＭＳ Ｐゴシック" pitchFamily="-1" charset="-128"/>
                </a:rPr>
                <a:t>a</a:t>
              </a:r>
              <a:endParaRPr lang="en-US" altLang="en-US" sz="2400">
                <a:solidFill>
                  <a:prstClr val="white"/>
                </a:solidFill>
                <a:ea typeface="ＭＳ Ｐゴシック" pitchFamily="-1" charset="-128"/>
              </a:endParaRPr>
            </a:p>
          </p:txBody>
        </p:sp>
      </p:grpSp>
    </p:spTree>
    <p:extLst>
      <p:ext uri="{BB962C8B-B14F-4D97-AF65-F5344CB8AC3E}">
        <p14:creationId xmlns:p14="http://schemas.microsoft.com/office/powerpoint/2010/main" val="212323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7A44-DAE8-02A9-F866-CB74C0AF7ECB}"/>
              </a:ext>
            </a:extLst>
          </p:cNvPr>
          <p:cNvSpPr>
            <a:spLocks noGrp="1"/>
          </p:cNvSpPr>
          <p:nvPr>
            <p:ph type="title"/>
          </p:nvPr>
        </p:nvSpPr>
        <p:spPr/>
        <p:txBody>
          <a:bodyPr/>
          <a:lstStyle/>
          <a:p>
            <a:r>
              <a:rPr lang="en-US" dirty="0"/>
              <a:t>Old-school Machine Structures</a:t>
            </a:r>
          </a:p>
        </p:txBody>
      </p:sp>
      <p:grpSp>
        <p:nvGrpSpPr>
          <p:cNvPr id="43" name="Group 42">
            <a:extLst>
              <a:ext uri="{FF2B5EF4-FFF2-40B4-BE49-F238E27FC236}">
                <a16:creationId xmlns:a16="http://schemas.microsoft.com/office/drawing/2014/main" id="{4A07B0B0-A115-81E0-D6C4-BC96B76874E1}"/>
              </a:ext>
            </a:extLst>
          </p:cNvPr>
          <p:cNvGrpSpPr>
            <a:grpSpLocks noChangeAspect="1"/>
          </p:cNvGrpSpPr>
          <p:nvPr/>
        </p:nvGrpSpPr>
        <p:grpSpPr>
          <a:xfrm>
            <a:off x="822960" y="1225132"/>
            <a:ext cx="10627360" cy="4917891"/>
            <a:chOff x="30999" y="1431458"/>
            <a:chExt cx="9042679" cy="3068237"/>
          </a:xfrm>
        </p:grpSpPr>
        <p:sp>
          <p:nvSpPr>
            <p:cNvPr id="44" name="Oval 3" descr="5%">
              <a:extLst>
                <a:ext uri="{FF2B5EF4-FFF2-40B4-BE49-F238E27FC236}">
                  <a16:creationId xmlns:a16="http://schemas.microsoft.com/office/drawing/2014/main" id="{27E57CC8-35E6-437A-474D-0DF7E1E67FE0}"/>
                </a:ext>
              </a:extLst>
            </p:cNvPr>
            <p:cNvSpPr>
              <a:spLocks noChangeArrowheads="1"/>
            </p:cNvSpPr>
            <p:nvPr/>
          </p:nvSpPr>
          <p:spPr bwMode="auto">
            <a:xfrm>
              <a:off x="30999" y="1999217"/>
              <a:ext cx="9042679" cy="1745796"/>
            </a:xfrm>
            <a:prstGeom prst="ellipse">
              <a:avLst/>
            </a:prstGeom>
            <a:noFill/>
            <a:ln w="28575">
              <a:solidFill>
                <a:srgbClr val="00BEE2"/>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45" name="Text Box 4">
              <a:extLst>
                <a:ext uri="{FF2B5EF4-FFF2-40B4-BE49-F238E27FC236}">
                  <a16:creationId xmlns:a16="http://schemas.microsoft.com/office/drawing/2014/main" id="{9D15AE98-1E97-11C6-3AD1-28F80E3DEB64}"/>
                </a:ext>
              </a:extLst>
            </p:cNvPr>
            <p:cNvSpPr txBox="1">
              <a:spLocks noChangeArrowheads="1"/>
            </p:cNvSpPr>
            <p:nvPr/>
          </p:nvSpPr>
          <p:spPr bwMode="auto">
            <a:xfrm>
              <a:off x="6781899" y="3090879"/>
              <a:ext cx="1659207" cy="441645"/>
            </a:xfrm>
            <a:prstGeom prst="rect">
              <a:avLst/>
            </a:prstGeom>
            <a:noFill/>
            <a:ln w="12700">
              <a:noFill/>
              <a:miter lim="800000"/>
              <a:headEnd/>
              <a:tailEnd/>
            </a:ln>
          </p:spPr>
          <p:txBody>
            <a:bodyPr wrap="square">
              <a:prstTxWarp prst="textNoShape">
                <a:avLst/>
              </a:prstTxWarp>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chemeClr val="accent1"/>
                  </a:solidFill>
                  <a:effectLst/>
                  <a:uLnTx/>
                  <a:uFillTx/>
                  <a:latin typeface="18 VAG Rounded Thin   55390" pitchFamily="2" charset="0"/>
                  <a:ea typeface="ＭＳ Ｐゴシック" pitchFamily="-1" charset="-128"/>
                </a:rPr>
                <a:t>CS61C</a:t>
              </a:r>
            </a:p>
          </p:txBody>
        </p:sp>
        <p:sp>
          <p:nvSpPr>
            <p:cNvPr id="46" name="Rectangle 7">
              <a:extLst>
                <a:ext uri="{FF2B5EF4-FFF2-40B4-BE49-F238E27FC236}">
                  <a16:creationId xmlns:a16="http://schemas.microsoft.com/office/drawing/2014/main" id="{0D88616E-7772-83BF-11FE-2072769D672B}"/>
                </a:ext>
              </a:extLst>
            </p:cNvPr>
            <p:cNvSpPr>
              <a:spLocks noChangeArrowheads="1"/>
            </p:cNvSpPr>
            <p:nvPr/>
          </p:nvSpPr>
          <p:spPr bwMode="auto">
            <a:xfrm>
              <a:off x="4842700" y="2827014"/>
              <a:ext cx="1396499" cy="25906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I/O system</a:t>
              </a:r>
            </a:p>
          </p:txBody>
        </p:sp>
        <p:sp>
          <p:nvSpPr>
            <p:cNvPr id="47" name="Rectangle 8">
              <a:extLst>
                <a:ext uri="{FF2B5EF4-FFF2-40B4-BE49-F238E27FC236}">
                  <a16:creationId xmlns:a16="http://schemas.microsoft.com/office/drawing/2014/main" id="{DB44E2B8-2B14-8BF3-9805-09487D66992E}"/>
                </a:ext>
              </a:extLst>
            </p:cNvPr>
            <p:cNvSpPr>
              <a:spLocks noChangeArrowheads="1"/>
            </p:cNvSpPr>
            <p:nvPr/>
          </p:nvSpPr>
          <p:spPr bwMode="auto">
            <a:xfrm>
              <a:off x="3031399" y="3957861"/>
              <a:ext cx="27653" cy="228141"/>
            </a:xfrm>
            <a:prstGeom prst="rect">
              <a:avLst/>
            </a:prstGeom>
            <a:noFill/>
            <a:ln w="76200">
              <a:no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48" name="Rectangle 9">
              <a:extLst>
                <a:ext uri="{FF2B5EF4-FFF2-40B4-BE49-F238E27FC236}">
                  <a16:creationId xmlns:a16="http://schemas.microsoft.com/office/drawing/2014/main" id="{7CD270A1-1CCA-AAA2-409B-B3A8CE7914C0}"/>
                </a:ext>
              </a:extLst>
            </p:cNvPr>
            <p:cNvSpPr>
              <a:spLocks noChangeArrowheads="1"/>
            </p:cNvSpPr>
            <p:nvPr/>
          </p:nvSpPr>
          <p:spPr bwMode="auto">
            <a:xfrm>
              <a:off x="2436849" y="2827014"/>
              <a:ext cx="1355019" cy="25906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Processor</a:t>
              </a:r>
            </a:p>
          </p:txBody>
        </p:sp>
        <p:sp>
          <p:nvSpPr>
            <p:cNvPr id="49" name="Rectangle 10">
              <a:extLst>
                <a:ext uri="{FF2B5EF4-FFF2-40B4-BE49-F238E27FC236}">
                  <a16:creationId xmlns:a16="http://schemas.microsoft.com/office/drawing/2014/main" id="{A7622349-D57E-B024-7A67-BD5D463DE8B7}"/>
                </a:ext>
              </a:extLst>
            </p:cNvPr>
            <p:cNvSpPr>
              <a:spLocks noChangeArrowheads="1"/>
            </p:cNvSpPr>
            <p:nvPr/>
          </p:nvSpPr>
          <p:spPr bwMode="auto">
            <a:xfrm>
              <a:off x="2353889" y="2795119"/>
              <a:ext cx="4148018" cy="311101"/>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0" name="Line 11">
              <a:extLst>
                <a:ext uri="{FF2B5EF4-FFF2-40B4-BE49-F238E27FC236}">
                  <a16:creationId xmlns:a16="http://schemas.microsoft.com/office/drawing/2014/main" id="{1DB46154-CC60-3AD8-A8F7-182CA73FCB12}"/>
                </a:ext>
              </a:extLst>
            </p:cNvPr>
            <p:cNvSpPr>
              <a:spLocks noChangeShapeType="1"/>
            </p:cNvSpPr>
            <p:nvPr/>
          </p:nvSpPr>
          <p:spPr bwMode="auto">
            <a:xfrm>
              <a:off x="4842700" y="2800304"/>
              <a:ext cx="0" cy="303324"/>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1" name="Rectangle 12">
              <a:extLst>
                <a:ext uri="{FF2B5EF4-FFF2-40B4-BE49-F238E27FC236}">
                  <a16:creationId xmlns:a16="http://schemas.microsoft.com/office/drawing/2014/main" id="{746D7F2C-035C-DB9B-32F2-77EDAAD9B174}"/>
                </a:ext>
              </a:extLst>
            </p:cNvPr>
            <p:cNvSpPr>
              <a:spLocks noChangeArrowheads="1"/>
            </p:cNvSpPr>
            <p:nvPr/>
          </p:nvSpPr>
          <p:spPr bwMode="auto">
            <a:xfrm>
              <a:off x="2846478" y="2126071"/>
              <a:ext cx="1216752" cy="221222"/>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Compiler</a:t>
              </a:r>
            </a:p>
          </p:txBody>
        </p:sp>
        <p:sp>
          <p:nvSpPr>
            <p:cNvPr id="52" name="Rectangle 13">
              <a:extLst>
                <a:ext uri="{FF2B5EF4-FFF2-40B4-BE49-F238E27FC236}">
                  <a16:creationId xmlns:a16="http://schemas.microsoft.com/office/drawing/2014/main" id="{69D9FFFC-F90D-A945-5E60-B5600685082C}"/>
                </a:ext>
              </a:extLst>
            </p:cNvPr>
            <p:cNvSpPr>
              <a:spLocks noChangeArrowheads="1"/>
            </p:cNvSpPr>
            <p:nvPr/>
          </p:nvSpPr>
          <p:spPr bwMode="auto">
            <a:xfrm>
              <a:off x="2851651" y="2364762"/>
              <a:ext cx="1410326" cy="269621"/>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3" name="Rectangle 14">
              <a:extLst>
                <a:ext uri="{FF2B5EF4-FFF2-40B4-BE49-F238E27FC236}">
                  <a16:creationId xmlns:a16="http://schemas.microsoft.com/office/drawing/2014/main" id="{48E7F09D-E775-8C34-E881-7983F2842185}"/>
                </a:ext>
              </a:extLst>
            </p:cNvPr>
            <p:cNvSpPr>
              <a:spLocks noChangeArrowheads="1"/>
            </p:cNvSpPr>
            <p:nvPr/>
          </p:nvSpPr>
          <p:spPr bwMode="auto">
            <a:xfrm>
              <a:off x="4510857" y="1804781"/>
              <a:ext cx="1313539" cy="25906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18 VAG Rounded Thin   55390" pitchFamily="2" charset="0"/>
                  <a:ea typeface="ＭＳ Ｐゴシック" pitchFamily="-1" charset="-128"/>
                </a:rPr>
                <a:t>Operating</a:t>
              </a:r>
            </a:p>
          </p:txBody>
        </p:sp>
        <p:sp>
          <p:nvSpPr>
            <p:cNvPr id="54" name="Rectangle 15">
              <a:extLst>
                <a:ext uri="{FF2B5EF4-FFF2-40B4-BE49-F238E27FC236}">
                  <a16:creationId xmlns:a16="http://schemas.microsoft.com/office/drawing/2014/main" id="{0CA4703F-3651-8A5F-7FA2-FFDD67E343F4}"/>
                </a:ext>
              </a:extLst>
            </p:cNvPr>
            <p:cNvSpPr>
              <a:spLocks noChangeArrowheads="1"/>
            </p:cNvSpPr>
            <p:nvPr/>
          </p:nvSpPr>
          <p:spPr bwMode="auto">
            <a:xfrm>
              <a:off x="4524684" y="2002860"/>
              <a:ext cx="1382673" cy="494091"/>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18 VAG Rounded Thin   55390" pitchFamily="2" charset="0"/>
                  <a:ea typeface="ＭＳ Ｐゴシック" pitchFamily="-1" charset="-128"/>
                </a:rPr>
                <a:t>System</a:t>
              </a:r>
            </a:p>
            <a:p>
              <a:pPr marL="0" marR="0" lvl="0" indent="0"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18 VAG Rounded Thin   55390" pitchFamily="2" charset="0"/>
                  <a:ea typeface="ＭＳ Ｐゴシック" pitchFamily="-1" charset="-128"/>
                </a:rPr>
                <a:t>(Mac OSX)</a:t>
              </a:r>
            </a:p>
          </p:txBody>
        </p:sp>
        <p:sp>
          <p:nvSpPr>
            <p:cNvPr id="55" name="Line 16">
              <a:extLst>
                <a:ext uri="{FF2B5EF4-FFF2-40B4-BE49-F238E27FC236}">
                  <a16:creationId xmlns:a16="http://schemas.microsoft.com/office/drawing/2014/main" id="{4A46F0EC-ECDB-232F-7494-DAB00DDD7787}"/>
                </a:ext>
              </a:extLst>
            </p:cNvPr>
            <p:cNvSpPr>
              <a:spLocks noChangeShapeType="1"/>
            </p:cNvSpPr>
            <p:nvPr/>
          </p:nvSpPr>
          <p:spPr bwMode="auto">
            <a:xfrm flipV="1">
              <a:off x="3681255" y="1804780"/>
              <a:ext cx="0" cy="290361"/>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6" name="Line 17">
              <a:extLst>
                <a:ext uri="{FF2B5EF4-FFF2-40B4-BE49-F238E27FC236}">
                  <a16:creationId xmlns:a16="http://schemas.microsoft.com/office/drawing/2014/main" id="{87B1B465-CD44-C27D-3B6F-8FB6ADAB4F7F}"/>
                </a:ext>
              </a:extLst>
            </p:cNvPr>
            <p:cNvSpPr>
              <a:spLocks noChangeShapeType="1"/>
            </p:cNvSpPr>
            <p:nvPr/>
          </p:nvSpPr>
          <p:spPr bwMode="auto">
            <a:xfrm>
              <a:off x="3688168" y="1804780"/>
              <a:ext cx="2398937" cy="0"/>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7" name="Line 18">
              <a:extLst>
                <a:ext uri="{FF2B5EF4-FFF2-40B4-BE49-F238E27FC236}">
                  <a16:creationId xmlns:a16="http://schemas.microsoft.com/office/drawing/2014/main" id="{CA4F4AD3-6A0B-2EE7-354E-8D73ADF185BB}"/>
                </a:ext>
              </a:extLst>
            </p:cNvPr>
            <p:cNvSpPr>
              <a:spLocks noChangeShapeType="1"/>
            </p:cNvSpPr>
            <p:nvPr/>
          </p:nvSpPr>
          <p:spPr bwMode="auto">
            <a:xfrm>
              <a:off x="6087105" y="1804780"/>
              <a:ext cx="0" cy="860714"/>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58" name="Rectangle 19">
              <a:extLst>
                <a:ext uri="{FF2B5EF4-FFF2-40B4-BE49-F238E27FC236}">
                  <a16:creationId xmlns:a16="http://schemas.microsoft.com/office/drawing/2014/main" id="{06BC6B69-B66F-C441-CFE1-A6FD3D476690}"/>
                </a:ext>
              </a:extLst>
            </p:cNvPr>
            <p:cNvSpPr>
              <a:spLocks noChangeArrowheads="1"/>
            </p:cNvSpPr>
            <p:nvPr/>
          </p:nvSpPr>
          <p:spPr bwMode="auto">
            <a:xfrm>
              <a:off x="2552700" y="1463618"/>
              <a:ext cx="3340831" cy="25906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Application (ex: browser)</a:t>
              </a:r>
            </a:p>
          </p:txBody>
        </p:sp>
        <p:sp>
          <p:nvSpPr>
            <p:cNvPr id="59" name="Line 20">
              <a:extLst>
                <a:ext uri="{FF2B5EF4-FFF2-40B4-BE49-F238E27FC236}">
                  <a16:creationId xmlns:a16="http://schemas.microsoft.com/office/drawing/2014/main" id="{1733EF80-C571-1B93-3A3B-43A4ACE6BCC0}"/>
                </a:ext>
              </a:extLst>
            </p:cNvPr>
            <p:cNvSpPr>
              <a:spLocks noChangeShapeType="1"/>
            </p:cNvSpPr>
            <p:nvPr/>
          </p:nvSpPr>
          <p:spPr bwMode="auto">
            <a:xfrm flipV="1">
              <a:off x="2519810" y="1431458"/>
              <a:ext cx="0" cy="1182186"/>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0" name="Line 21">
              <a:extLst>
                <a:ext uri="{FF2B5EF4-FFF2-40B4-BE49-F238E27FC236}">
                  <a16:creationId xmlns:a16="http://schemas.microsoft.com/office/drawing/2014/main" id="{659CE0D1-852E-295D-FF63-C5F477F6CDCE}"/>
                </a:ext>
              </a:extLst>
            </p:cNvPr>
            <p:cNvSpPr>
              <a:spLocks noChangeShapeType="1"/>
            </p:cNvSpPr>
            <p:nvPr/>
          </p:nvSpPr>
          <p:spPr bwMode="auto">
            <a:xfrm>
              <a:off x="5921184" y="1436643"/>
              <a:ext cx="0" cy="362952"/>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1" name="Rectangle 22">
              <a:extLst>
                <a:ext uri="{FF2B5EF4-FFF2-40B4-BE49-F238E27FC236}">
                  <a16:creationId xmlns:a16="http://schemas.microsoft.com/office/drawing/2014/main" id="{56CD39F0-BF17-437B-E7F5-341313D975E7}"/>
                </a:ext>
              </a:extLst>
            </p:cNvPr>
            <p:cNvSpPr>
              <a:spLocks noChangeArrowheads="1"/>
            </p:cNvSpPr>
            <p:nvPr/>
          </p:nvSpPr>
          <p:spPr bwMode="auto">
            <a:xfrm>
              <a:off x="3345957" y="3502408"/>
              <a:ext cx="1797473" cy="259067"/>
            </a:xfrm>
            <a:prstGeom prst="rect">
              <a:avLst/>
            </a:prstGeom>
            <a:noFill/>
            <a:ln w="508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18 VAG Rounded Thin   55390" pitchFamily="2" charset="0"/>
                  <a:ea typeface="ＭＳ Ｐゴシック" pitchFamily="-1" charset="-128"/>
                </a:rPr>
                <a:t>Digital Design</a:t>
              </a:r>
            </a:p>
          </p:txBody>
        </p:sp>
        <p:sp>
          <p:nvSpPr>
            <p:cNvPr id="62" name="Rectangle 23">
              <a:extLst>
                <a:ext uri="{FF2B5EF4-FFF2-40B4-BE49-F238E27FC236}">
                  <a16:creationId xmlns:a16="http://schemas.microsoft.com/office/drawing/2014/main" id="{02974BC8-B771-6DCE-C890-23439E428F29}"/>
                </a:ext>
              </a:extLst>
            </p:cNvPr>
            <p:cNvSpPr>
              <a:spLocks noChangeArrowheads="1"/>
            </p:cNvSpPr>
            <p:nvPr/>
          </p:nvSpPr>
          <p:spPr bwMode="auto">
            <a:xfrm>
              <a:off x="2841281" y="3473062"/>
              <a:ext cx="2889786" cy="279991"/>
            </a:xfrm>
            <a:prstGeom prst="rect">
              <a:avLst/>
            </a:prstGeom>
            <a:noFill/>
            <a:ln w="57150">
              <a:solidFill>
                <a:schemeClr val="accent4"/>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3" name="Rectangle 24">
              <a:extLst>
                <a:ext uri="{FF2B5EF4-FFF2-40B4-BE49-F238E27FC236}">
                  <a16:creationId xmlns:a16="http://schemas.microsoft.com/office/drawing/2014/main" id="{8E681F9F-D2AA-1319-229B-615453BD94D6}"/>
                </a:ext>
              </a:extLst>
            </p:cNvPr>
            <p:cNvSpPr>
              <a:spLocks noChangeArrowheads="1"/>
            </p:cNvSpPr>
            <p:nvPr/>
          </p:nvSpPr>
          <p:spPr bwMode="auto">
            <a:xfrm>
              <a:off x="3332130" y="3753067"/>
              <a:ext cx="1825127" cy="259067"/>
            </a:xfrm>
            <a:prstGeom prst="rect">
              <a:avLst/>
            </a:prstGeom>
            <a:noFill/>
            <a:ln w="508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Circuit Design</a:t>
              </a:r>
            </a:p>
          </p:txBody>
        </p:sp>
        <p:sp>
          <p:nvSpPr>
            <p:cNvPr id="64" name="Rectangle 25">
              <a:extLst>
                <a:ext uri="{FF2B5EF4-FFF2-40B4-BE49-F238E27FC236}">
                  <a16:creationId xmlns:a16="http://schemas.microsoft.com/office/drawing/2014/main" id="{924FB194-771C-821A-08DA-6DD2B0E1C517}"/>
                </a:ext>
              </a:extLst>
            </p:cNvPr>
            <p:cNvSpPr>
              <a:spLocks noChangeArrowheads="1"/>
            </p:cNvSpPr>
            <p:nvPr/>
          </p:nvSpPr>
          <p:spPr bwMode="auto">
            <a:xfrm>
              <a:off x="3027942" y="3758238"/>
              <a:ext cx="2447331" cy="248881"/>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5" name="Rectangle 26" descr="50%">
              <a:extLst>
                <a:ext uri="{FF2B5EF4-FFF2-40B4-BE49-F238E27FC236}">
                  <a16:creationId xmlns:a16="http://schemas.microsoft.com/office/drawing/2014/main" id="{FD97B91C-7178-549C-949E-2FA241AF0D9C}"/>
                </a:ext>
              </a:extLst>
            </p:cNvPr>
            <p:cNvSpPr>
              <a:spLocks noChangeArrowheads="1"/>
            </p:cNvSpPr>
            <p:nvPr/>
          </p:nvSpPr>
          <p:spPr bwMode="auto">
            <a:xfrm>
              <a:off x="777642" y="2613644"/>
              <a:ext cx="6173633" cy="184068"/>
            </a:xfrm>
            <a:prstGeom prst="rect">
              <a:avLst/>
            </a:prstGeom>
            <a:solidFill>
              <a:srgbClr val="FFC000"/>
            </a:solidFill>
            <a:ln w="12700">
              <a:no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6" name="Rectangle 27">
              <a:extLst>
                <a:ext uri="{FF2B5EF4-FFF2-40B4-BE49-F238E27FC236}">
                  <a16:creationId xmlns:a16="http://schemas.microsoft.com/office/drawing/2014/main" id="{8FC1E445-430E-4BD5-C6A3-E5AE425EDBA6}"/>
                </a:ext>
              </a:extLst>
            </p:cNvPr>
            <p:cNvSpPr>
              <a:spLocks noChangeArrowheads="1"/>
            </p:cNvSpPr>
            <p:nvPr/>
          </p:nvSpPr>
          <p:spPr bwMode="auto">
            <a:xfrm>
              <a:off x="6999358" y="2503371"/>
              <a:ext cx="1880436" cy="35995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18 VAG Rounded Thin   55390" pitchFamily="2" charset="0"/>
                  <a:ea typeface="ＭＳ Ｐゴシック" pitchFamily="-1" charset="-128"/>
                </a:rPr>
                <a:t>Instruction Set</a:t>
              </a:r>
            </a:p>
            <a:p>
              <a:pPr marL="0" marR="0" lvl="0" indent="0" defTabSz="914400" eaLnBrk="1" fontAlgn="base" latinLnBrk="0" hangingPunct="1">
                <a:lnSpc>
                  <a:spcPct val="85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C000"/>
                  </a:solidFill>
                  <a:effectLst/>
                  <a:uLnTx/>
                  <a:uFillTx/>
                  <a:latin typeface="18 VAG Rounded Thin   55390" pitchFamily="2" charset="0"/>
                  <a:ea typeface="ＭＳ Ｐゴシック" pitchFamily="-1" charset="-128"/>
                </a:rPr>
                <a:t> Architecture</a:t>
              </a:r>
            </a:p>
          </p:txBody>
        </p:sp>
        <p:sp>
          <p:nvSpPr>
            <p:cNvPr id="67" name="Line 28">
              <a:extLst>
                <a:ext uri="{FF2B5EF4-FFF2-40B4-BE49-F238E27FC236}">
                  <a16:creationId xmlns:a16="http://schemas.microsoft.com/office/drawing/2014/main" id="{9DEC77D3-8979-7AE7-46CB-A95CFDAD39C6}"/>
                </a:ext>
              </a:extLst>
            </p:cNvPr>
            <p:cNvSpPr>
              <a:spLocks noChangeShapeType="1"/>
            </p:cNvSpPr>
            <p:nvPr/>
          </p:nvSpPr>
          <p:spPr bwMode="auto">
            <a:xfrm>
              <a:off x="2526723" y="1431458"/>
              <a:ext cx="3394461" cy="0"/>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68" name="Rectangle 29">
              <a:extLst>
                <a:ext uri="{FF2B5EF4-FFF2-40B4-BE49-F238E27FC236}">
                  <a16:creationId xmlns:a16="http://schemas.microsoft.com/office/drawing/2014/main" id="{5BDAEBCF-006D-CCE5-20CB-D719958F8E65}"/>
                </a:ext>
              </a:extLst>
            </p:cNvPr>
            <p:cNvSpPr>
              <a:spLocks noChangeArrowheads="1"/>
            </p:cNvSpPr>
            <p:nvPr/>
          </p:nvSpPr>
          <p:spPr bwMode="auto">
            <a:xfrm>
              <a:off x="3002018" y="3146233"/>
              <a:ext cx="2533748" cy="286429"/>
            </a:xfrm>
            <a:prstGeom prst="rect">
              <a:avLst/>
            </a:prstGeom>
            <a:noFill/>
            <a:ln w="12700">
              <a:noFill/>
              <a:miter lim="800000"/>
              <a:headEnd/>
              <a:tailEnd/>
            </a:ln>
          </p:spPr>
          <p:txBody>
            <a:bodyPr wrap="square" lIns="90487" tIns="44450" rIns="90487" bIns="4445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18 VAG Rounded Thin   55390" pitchFamily="2" charset="0"/>
                  <a:ea typeface="ＭＳ Ｐゴシック" pitchFamily="-1" charset="-128"/>
                </a:rPr>
                <a:t>Datapath &amp; Control </a:t>
              </a:r>
            </a:p>
          </p:txBody>
        </p:sp>
        <p:sp>
          <p:nvSpPr>
            <p:cNvPr id="69" name="Rectangle 30">
              <a:extLst>
                <a:ext uri="{FF2B5EF4-FFF2-40B4-BE49-F238E27FC236}">
                  <a16:creationId xmlns:a16="http://schemas.microsoft.com/office/drawing/2014/main" id="{F31D5639-A6CD-D9CC-D681-CD7320206706}"/>
                </a:ext>
              </a:extLst>
            </p:cNvPr>
            <p:cNvSpPr>
              <a:spLocks noChangeArrowheads="1"/>
            </p:cNvSpPr>
            <p:nvPr/>
          </p:nvSpPr>
          <p:spPr bwMode="auto">
            <a:xfrm>
              <a:off x="2692644" y="3108813"/>
              <a:ext cx="3138667" cy="362952"/>
            </a:xfrm>
            <a:prstGeom prst="rect">
              <a:avLst/>
            </a:prstGeom>
            <a:noFill/>
            <a:ln w="57150">
              <a:solidFill>
                <a:schemeClr val="accent4"/>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70" name="Rectangle 31">
              <a:extLst>
                <a:ext uri="{FF2B5EF4-FFF2-40B4-BE49-F238E27FC236}">
                  <a16:creationId xmlns:a16="http://schemas.microsoft.com/office/drawing/2014/main" id="{81DA8E22-22BD-CCD5-8CBC-25F3C8937F26}"/>
                </a:ext>
              </a:extLst>
            </p:cNvPr>
            <p:cNvSpPr>
              <a:spLocks noChangeArrowheads="1"/>
            </p:cNvSpPr>
            <p:nvPr/>
          </p:nvSpPr>
          <p:spPr bwMode="auto">
            <a:xfrm>
              <a:off x="3515333" y="3988709"/>
              <a:ext cx="1410326" cy="248025"/>
            </a:xfrm>
            <a:prstGeom prst="rect">
              <a:avLst/>
            </a:prstGeom>
            <a:noFill/>
            <a:ln w="12700">
              <a:noFill/>
              <a:miter lim="800000"/>
              <a:headEnd/>
              <a:tailEnd/>
            </a:ln>
          </p:spPr>
          <p:txBody>
            <a:bodyPr wrap="square" lIns="90487" tIns="44450" rIns="90487" bIns="4445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Transistors</a:t>
              </a:r>
            </a:p>
          </p:txBody>
        </p:sp>
        <p:sp>
          <p:nvSpPr>
            <p:cNvPr id="71" name="Rectangle 32">
              <a:extLst>
                <a:ext uri="{FF2B5EF4-FFF2-40B4-BE49-F238E27FC236}">
                  <a16:creationId xmlns:a16="http://schemas.microsoft.com/office/drawing/2014/main" id="{F113F6FD-6A13-0D51-421B-4046E0BBE2F0}"/>
                </a:ext>
              </a:extLst>
            </p:cNvPr>
            <p:cNvSpPr>
              <a:spLocks noChangeArrowheads="1"/>
            </p:cNvSpPr>
            <p:nvPr/>
          </p:nvSpPr>
          <p:spPr bwMode="auto">
            <a:xfrm>
              <a:off x="3117816" y="4012304"/>
              <a:ext cx="2226103" cy="243696"/>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72" name="Line 33">
              <a:extLst>
                <a:ext uri="{FF2B5EF4-FFF2-40B4-BE49-F238E27FC236}">
                  <a16:creationId xmlns:a16="http://schemas.microsoft.com/office/drawing/2014/main" id="{9ECDF3EE-6052-624E-CD92-25B7D58C6F74}"/>
                </a:ext>
              </a:extLst>
            </p:cNvPr>
            <p:cNvSpPr>
              <a:spLocks noChangeShapeType="1"/>
            </p:cNvSpPr>
            <p:nvPr/>
          </p:nvSpPr>
          <p:spPr bwMode="auto">
            <a:xfrm>
              <a:off x="3764215" y="2800304"/>
              <a:ext cx="0" cy="311101"/>
            </a:xfrm>
            <a:prstGeom prst="line">
              <a:avLst/>
            </a:prstGeom>
            <a:noFill/>
            <a:ln w="28575">
              <a:solidFill>
                <a:sysClr val="window" lastClr="FFFFFF"/>
              </a:solidFill>
              <a:round/>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73" name="Rectangle 34">
              <a:extLst>
                <a:ext uri="{FF2B5EF4-FFF2-40B4-BE49-F238E27FC236}">
                  <a16:creationId xmlns:a16="http://schemas.microsoft.com/office/drawing/2014/main" id="{76110950-EF16-8C59-96CE-D854745075F6}"/>
                </a:ext>
              </a:extLst>
            </p:cNvPr>
            <p:cNvSpPr>
              <a:spLocks noChangeArrowheads="1"/>
            </p:cNvSpPr>
            <p:nvPr/>
          </p:nvSpPr>
          <p:spPr bwMode="auto">
            <a:xfrm>
              <a:off x="3750388" y="2827014"/>
              <a:ext cx="1092311" cy="259067"/>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Memory</a:t>
              </a:r>
            </a:p>
          </p:txBody>
        </p:sp>
        <p:sp>
          <p:nvSpPr>
            <p:cNvPr id="74" name="Text Box 35">
              <a:extLst>
                <a:ext uri="{FF2B5EF4-FFF2-40B4-BE49-F238E27FC236}">
                  <a16:creationId xmlns:a16="http://schemas.microsoft.com/office/drawing/2014/main" id="{E69EF4CE-8AED-EBED-C202-F9EE9FED3D6D}"/>
                </a:ext>
              </a:extLst>
            </p:cNvPr>
            <p:cNvSpPr txBox="1">
              <a:spLocks noChangeArrowheads="1"/>
            </p:cNvSpPr>
            <p:nvPr/>
          </p:nvSpPr>
          <p:spPr bwMode="auto">
            <a:xfrm>
              <a:off x="679436" y="2787360"/>
              <a:ext cx="1460449" cy="249626"/>
            </a:xfrm>
            <a:prstGeom prst="rect">
              <a:avLst/>
            </a:prstGeom>
            <a:noFill/>
            <a:ln w="12700">
              <a:noFill/>
              <a:miter lim="800000"/>
              <a:headEnd/>
              <a:tailEnd/>
            </a:ln>
          </p:spPr>
          <p:txBody>
            <a:bodyPr wrap="square">
              <a:prstTxWarp prst="textNoShape">
                <a:avLst/>
              </a:prstTxWarp>
              <a:sp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lumOff val="50000"/>
                    </a:schemeClr>
                  </a:solidFill>
                  <a:effectLst/>
                  <a:uLnTx/>
                  <a:uFillTx/>
                  <a:latin typeface="18 VAG Rounded Thin   55390" pitchFamily="2" charset="0"/>
                  <a:ea typeface="ＭＳ Ｐゴシック" pitchFamily="-1" charset="-128"/>
                </a:rPr>
                <a:t>Hardware</a:t>
              </a:r>
            </a:p>
          </p:txBody>
        </p:sp>
        <p:sp>
          <p:nvSpPr>
            <p:cNvPr id="75" name="Text Box 36">
              <a:extLst>
                <a:ext uri="{FF2B5EF4-FFF2-40B4-BE49-F238E27FC236}">
                  <a16:creationId xmlns:a16="http://schemas.microsoft.com/office/drawing/2014/main" id="{EE4B6C58-E2A8-6743-54CD-8B1B19AADB5F}"/>
                </a:ext>
              </a:extLst>
            </p:cNvPr>
            <p:cNvSpPr txBox="1">
              <a:spLocks noChangeArrowheads="1"/>
            </p:cNvSpPr>
            <p:nvPr/>
          </p:nvSpPr>
          <p:spPr bwMode="auto">
            <a:xfrm>
              <a:off x="771039" y="2365728"/>
              <a:ext cx="1368846" cy="249626"/>
            </a:xfrm>
            <a:prstGeom prst="rect">
              <a:avLst/>
            </a:prstGeom>
            <a:noFill/>
            <a:ln w="12700">
              <a:noFill/>
              <a:miter lim="800000"/>
              <a:headEnd/>
              <a:tailEnd/>
            </a:ln>
          </p:spPr>
          <p:txBody>
            <a:bodyPr wrap="square">
              <a:prstTxWarp prst="textNoShape">
                <a:avLst/>
              </a:prstTxWarp>
              <a:sp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lumOff val="50000"/>
                    </a:schemeClr>
                  </a:solidFill>
                  <a:effectLst/>
                  <a:uLnTx/>
                  <a:uFillTx/>
                  <a:latin typeface="18 VAG Rounded Thin   55390" pitchFamily="2" charset="0"/>
                  <a:ea typeface="ＭＳ Ｐゴシック" pitchFamily="-1" charset="-128"/>
                </a:rPr>
                <a:t>Software</a:t>
              </a:r>
            </a:p>
          </p:txBody>
        </p:sp>
        <p:sp>
          <p:nvSpPr>
            <p:cNvPr id="78" name="Rectangle 39">
              <a:extLst>
                <a:ext uri="{FF2B5EF4-FFF2-40B4-BE49-F238E27FC236}">
                  <a16:creationId xmlns:a16="http://schemas.microsoft.com/office/drawing/2014/main" id="{6A5CE371-8D23-3B61-CA75-111AA87A72A2}"/>
                </a:ext>
              </a:extLst>
            </p:cNvPr>
            <p:cNvSpPr>
              <a:spLocks noChangeArrowheads="1"/>
            </p:cNvSpPr>
            <p:nvPr/>
          </p:nvSpPr>
          <p:spPr bwMode="auto">
            <a:xfrm>
              <a:off x="2865478" y="2095141"/>
              <a:ext cx="1244405" cy="269621"/>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79" name="Rectangle 40">
              <a:extLst>
                <a:ext uri="{FF2B5EF4-FFF2-40B4-BE49-F238E27FC236}">
                  <a16:creationId xmlns:a16="http://schemas.microsoft.com/office/drawing/2014/main" id="{377B0897-C34F-7B21-0A16-2E4AA1345F27}"/>
                </a:ext>
              </a:extLst>
            </p:cNvPr>
            <p:cNvSpPr>
              <a:spLocks noChangeArrowheads="1"/>
            </p:cNvSpPr>
            <p:nvPr/>
          </p:nvSpPr>
          <p:spPr bwMode="auto">
            <a:xfrm>
              <a:off x="2843952" y="2380129"/>
              <a:ext cx="1493287" cy="221222"/>
            </a:xfrm>
            <a:prstGeom prst="rect">
              <a:avLst/>
            </a:prstGeom>
            <a:noFill/>
            <a:ln w="12700">
              <a:noFill/>
              <a:miter lim="800000"/>
              <a:headEnd/>
              <a:tailEnd/>
            </a:ln>
          </p:spPr>
          <p:txBody>
            <a:bodyPr wrap="square" lIns="63500" tIns="25400" rIns="63500" bIns="25400">
              <a:prstTxWarp prst="textNoShape">
                <a:avLst/>
              </a:prstTxWarp>
              <a:spAutoFit/>
            </a:bodyPr>
            <a:lstStyle/>
            <a:p>
              <a:pPr marL="0" marR="0" lvl="0" indent="0" algn="ctr" defTabSz="914400" eaLnBrk="1" fontAlgn="base" latinLnBrk="0" hangingPunct="1">
                <a:lnSpc>
                  <a:spcPct val="102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Assembler</a:t>
              </a:r>
            </a:p>
          </p:txBody>
        </p:sp>
        <p:sp>
          <p:nvSpPr>
            <p:cNvPr id="80" name="Rectangle 32">
              <a:extLst>
                <a:ext uri="{FF2B5EF4-FFF2-40B4-BE49-F238E27FC236}">
                  <a16:creationId xmlns:a16="http://schemas.microsoft.com/office/drawing/2014/main" id="{269BBCAC-8DD8-B393-9639-4E11C8A27AE0}"/>
                </a:ext>
              </a:extLst>
            </p:cNvPr>
            <p:cNvSpPr>
              <a:spLocks noChangeArrowheads="1"/>
            </p:cNvSpPr>
            <p:nvPr/>
          </p:nvSpPr>
          <p:spPr bwMode="auto">
            <a:xfrm>
              <a:off x="3254494" y="4255999"/>
              <a:ext cx="1902763" cy="243696"/>
            </a:xfrm>
            <a:prstGeom prst="rect">
              <a:avLst/>
            </a:prstGeom>
            <a:noFill/>
            <a:ln w="28575">
              <a:solidFill>
                <a:sysClr val="window" lastClr="FFFFFF"/>
              </a:solid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
          <p:nvSpPr>
            <p:cNvPr id="81" name="Rectangle 31">
              <a:extLst>
                <a:ext uri="{FF2B5EF4-FFF2-40B4-BE49-F238E27FC236}">
                  <a16:creationId xmlns:a16="http://schemas.microsoft.com/office/drawing/2014/main" id="{53595EF7-467D-6F05-4C01-E2EFE49AB8CC}"/>
                </a:ext>
              </a:extLst>
            </p:cNvPr>
            <p:cNvSpPr>
              <a:spLocks noChangeArrowheads="1"/>
            </p:cNvSpPr>
            <p:nvPr/>
          </p:nvSpPr>
          <p:spPr bwMode="auto">
            <a:xfrm>
              <a:off x="3574098" y="4249571"/>
              <a:ext cx="1410326" cy="248025"/>
            </a:xfrm>
            <a:prstGeom prst="rect">
              <a:avLst/>
            </a:prstGeom>
            <a:noFill/>
            <a:ln w="12700">
              <a:noFill/>
              <a:miter lim="800000"/>
              <a:headEnd/>
              <a:tailEnd/>
            </a:ln>
          </p:spPr>
          <p:txBody>
            <a:bodyPr wrap="square" lIns="90487" tIns="44450" rIns="90487" bIns="44450">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18 VAG Rounded Thin   55390" pitchFamily="2" charset="0"/>
                  <a:ea typeface="ＭＳ Ｐゴシック" pitchFamily="-1" charset="-128"/>
                </a:rPr>
                <a:t>Fabrication</a:t>
              </a:r>
            </a:p>
          </p:txBody>
        </p:sp>
      </p:grpSp>
    </p:spTree>
    <p:extLst>
      <p:ext uri="{BB962C8B-B14F-4D97-AF65-F5344CB8AC3E}">
        <p14:creationId xmlns:p14="http://schemas.microsoft.com/office/powerpoint/2010/main" val="25949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CFF7-EEA5-C662-79CB-2B496387101C}"/>
              </a:ext>
            </a:extLst>
          </p:cNvPr>
          <p:cNvSpPr>
            <a:spLocks noGrp="1"/>
          </p:cNvSpPr>
          <p:nvPr>
            <p:ph type="title"/>
          </p:nvPr>
        </p:nvSpPr>
        <p:spPr/>
        <p:txBody>
          <a:bodyPr/>
          <a:lstStyle/>
          <a:p>
            <a:r>
              <a:rPr lang="en-US" dirty="0"/>
              <a:t>New-school Machine Structures</a:t>
            </a:r>
          </a:p>
        </p:txBody>
      </p:sp>
      <p:pic>
        <p:nvPicPr>
          <p:cNvPr id="52" name="Picture 5">
            <a:extLst>
              <a:ext uri="{FF2B5EF4-FFF2-40B4-BE49-F238E27FC236}">
                <a16:creationId xmlns:a16="http://schemas.microsoft.com/office/drawing/2014/main" id="{352AB996-421A-EC9F-9792-8D312CBA088D}"/>
              </a:ext>
            </a:extLst>
          </p:cNvPr>
          <p:cNvPicPr>
            <a:picLocks noChangeAspect="1" noChangeArrowheads="1"/>
          </p:cNvPicPr>
          <p:nvPr/>
        </p:nvPicPr>
        <p:blipFill>
          <a:blip r:embed="rId3"/>
          <a:srcRect/>
          <a:stretch>
            <a:fillRect/>
          </a:stretch>
        </p:blipFill>
        <p:spPr bwMode="auto">
          <a:xfrm>
            <a:off x="9534242" y="2005952"/>
            <a:ext cx="588833" cy="316489"/>
          </a:xfrm>
          <a:prstGeom prst="rect">
            <a:avLst/>
          </a:prstGeom>
          <a:noFill/>
          <a:ln w="9525">
            <a:noFill/>
            <a:miter lim="800000"/>
            <a:headEnd/>
            <a:tailEnd/>
          </a:ln>
          <a:effectLst/>
        </p:spPr>
      </p:pic>
      <p:sp>
        <p:nvSpPr>
          <p:cNvPr id="53" name="Content Placeholder 42">
            <a:extLst>
              <a:ext uri="{FF2B5EF4-FFF2-40B4-BE49-F238E27FC236}">
                <a16:creationId xmlns:a16="http://schemas.microsoft.com/office/drawing/2014/main" id="{1D8BE22F-CD4D-71CA-E7D5-70C5D8AEBBCB}"/>
              </a:ext>
            </a:extLst>
          </p:cNvPr>
          <p:cNvSpPr txBox="1">
            <a:spLocks/>
          </p:cNvSpPr>
          <p:nvPr/>
        </p:nvSpPr>
        <p:spPr>
          <a:xfrm>
            <a:off x="1793831" y="1004705"/>
            <a:ext cx="3530447" cy="198107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90000"/>
              </a:lnSpc>
              <a:buFont typeface="Arial"/>
              <a:buNone/>
              <a:defRPr/>
            </a:pPr>
            <a:r>
              <a:rPr lang="en-US" dirty="0">
                <a:solidFill>
                  <a:prstClr val="white"/>
                </a:solidFill>
                <a:latin typeface="18 VAG Rounded Thin   55390" pitchFamily="2" charset="0"/>
              </a:rPr>
              <a:t>Software</a:t>
            </a:r>
          </a:p>
          <a:p>
            <a:pPr marL="0" indent="0">
              <a:lnSpc>
                <a:spcPct val="90000"/>
              </a:lnSpc>
              <a:buFont typeface="Arial"/>
              <a:buNone/>
              <a:defRPr/>
            </a:pPr>
            <a:r>
              <a:rPr lang="en-US" sz="2000" dirty="0">
                <a:solidFill>
                  <a:prstClr val="white"/>
                </a:solidFill>
                <a:latin typeface="18 VAG Rounded Thin   55390" pitchFamily="2" charset="0"/>
              </a:rPr>
              <a:t>Parallel Requests</a:t>
            </a:r>
          </a:p>
          <a:p>
            <a:pPr marL="0" indent="0">
              <a:lnSpc>
                <a:spcPct val="90000"/>
              </a:lnSpc>
              <a:buFont typeface="Arial"/>
              <a:buNone/>
              <a:defRPr/>
            </a:pPr>
            <a:r>
              <a:rPr lang="en-US" sz="1600" dirty="0">
                <a:solidFill>
                  <a:prstClr val="white"/>
                </a:solidFill>
                <a:latin typeface="18 VAG Rounded Thin   55390" pitchFamily="2" charset="0"/>
              </a:rPr>
              <a:t>Assigned to computer</a:t>
            </a:r>
          </a:p>
          <a:p>
            <a:pPr lvl="1">
              <a:lnSpc>
                <a:spcPct val="90000"/>
              </a:lnSpc>
              <a:buFont typeface="Arial"/>
              <a:buNone/>
              <a:defRPr/>
            </a:pPr>
            <a:r>
              <a:rPr lang="en-US" sz="1600" dirty="0">
                <a:solidFill>
                  <a:prstClr val="white"/>
                </a:solidFill>
                <a:latin typeface="18 VAG Rounded Thin   55390" pitchFamily="2" charset="0"/>
              </a:rPr>
              <a:t>e.g., Search “Cats”</a:t>
            </a:r>
            <a:endParaRPr lang="en-US" sz="2000" dirty="0">
              <a:solidFill>
                <a:prstClr val="white"/>
              </a:solidFill>
              <a:latin typeface="18 VAG Rounded Thin   55390" pitchFamily="2" charset="0"/>
            </a:endParaRPr>
          </a:p>
          <a:p>
            <a:pPr marL="0" indent="0">
              <a:lnSpc>
                <a:spcPct val="90000"/>
              </a:lnSpc>
              <a:spcBef>
                <a:spcPts val="1824"/>
              </a:spcBef>
              <a:buFont typeface="Arial"/>
              <a:buNone/>
              <a:defRPr/>
            </a:pPr>
            <a:r>
              <a:rPr lang="en-US" sz="2000" dirty="0">
                <a:solidFill>
                  <a:prstClr val="white"/>
                </a:solidFill>
                <a:latin typeface="18 VAG Rounded Thin   55390" pitchFamily="2" charset="0"/>
              </a:rPr>
              <a:t>Parallel Threads</a:t>
            </a:r>
          </a:p>
          <a:p>
            <a:pPr marL="0" indent="0">
              <a:lnSpc>
                <a:spcPct val="90000"/>
              </a:lnSpc>
              <a:buFont typeface="Arial"/>
              <a:buNone/>
              <a:defRPr/>
            </a:pPr>
            <a:r>
              <a:rPr lang="en-US" sz="1600" dirty="0">
                <a:solidFill>
                  <a:prstClr val="white"/>
                </a:solidFill>
                <a:latin typeface="18 VAG Rounded Thin   55390" pitchFamily="2" charset="0"/>
              </a:rPr>
              <a:t>Assigned to core e.g., Lookup, Ads</a:t>
            </a:r>
          </a:p>
          <a:p>
            <a:pPr marL="0" indent="0">
              <a:lnSpc>
                <a:spcPct val="90000"/>
              </a:lnSpc>
              <a:spcBef>
                <a:spcPts val="1824"/>
              </a:spcBef>
              <a:buFont typeface="Arial"/>
              <a:buNone/>
              <a:defRPr/>
            </a:pPr>
            <a:r>
              <a:rPr lang="en-US" sz="2000" dirty="0">
                <a:solidFill>
                  <a:prstClr val="white"/>
                </a:solidFill>
                <a:latin typeface="18 VAG Rounded Thin   55390" pitchFamily="2" charset="0"/>
              </a:rPr>
              <a:t>Parallel Instructions</a:t>
            </a:r>
          </a:p>
          <a:p>
            <a:pPr lvl="1">
              <a:lnSpc>
                <a:spcPct val="90000"/>
              </a:lnSpc>
              <a:buFont typeface="Arial"/>
              <a:buNone/>
              <a:defRPr/>
            </a:pPr>
            <a:r>
              <a:rPr lang="en-US" sz="1600" dirty="0">
                <a:solidFill>
                  <a:prstClr val="white"/>
                </a:solidFill>
                <a:latin typeface="18 VAG Rounded Thin   55390" pitchFamily="2" charset="0"/>
              </a:rPr>
              <a:t>&gt;1 instruction @ one time</a:t>
            </a:r>
          </a:p>
          <a:p>
            <a:pPr lvl="1">
              <a:lnSpc>
                <a:spcPct val="90000"/>
              </a:lnSpc>
              <a:buFont typeface="Arial"/>
              <a:buNone/>
              <a:defRPr/>
            </a:pPr>
            <a:r>
              <a:rPr lang="en-US" sz="1600" dirty="0">
                <a:solidFill>
                  <a:prstClr val="white"/>
                </a:solidFill>
                <a:latin typeface="18 VAG Rounded Thin   55390" pitchFamily="2" charset="0"/>
              </a:rPr>
              <a:t>e.g., 5 pipelined instructions</a:t>
            </a:r>
          </a:p>
          <a:p>
            <a:pPr marL="0" indent="0">
              <a:lnSpc>
                <a:spcPct val="90000"/>
              </a:lnSpc>
              <a:spcBef>
                <a:spcPts val="1824"/>
              </a:spcBef>
              <a:buFont typeface="Arial"/>
              <a:buNone/>
              <a:defRPr/>
            </a:pPr>
            <a:r>
              <a:rPr lang="en-US" sz="2000" dirty="0">
                <a:solidFill>
                  <a:prstClr val="white"/>
                </a:solidFill>
                <a:latin typeface="18 VAG Rounded Thin   55390" pitchFamily="2" charset="0"/>
              </a:rPr>
              <a:t>Parallel Data</a:t>
            </a:r>
            <a:br>
              <a:rPr lang="en-US" sz="2000" dirty="0">
                <a:solidFill>
                  <a:prstClr val="white"/>
                </a:solidFill>
                <a:latin typeface="18 VAG Rounded Thin   55390" pitchFamily="2" charset="0"/>
              </a:rPr>
            </a:br>
            <a:r>
              <a:rPr lang="en-US" sz="1600" dirty="0">
                <a:solidFill>
                  <a:prstClr val="white"/>
                </a:solidFill>
                <a:latin typeface="18 VAG Rounded Thin   55390" pitchFamily="2" charset="0"/>
              </a:rPr>
              <a:t>&gt;1 data item @ one time</a:t>
            </a:r>
          </a:p>
          <a:p>
            <a:pPr lvl="1">
              <a:lnSpc>
                <a:spcPct val="90000"/>
              </a:lnSpc>
              <a:buFont typeface="Arial"/>
              <a:buNone/>
              <a:defRPr/>
            </a:pPr>
            <a:r>
              <a:rPr lang="en-US" sz="1600" dirty="0">
                <a:solidFill>
                  <a:prstClr val="white"/>
                </a:solidFill>
                <a:latin typeface="18 VAG Rounded Thin   55390" pitchFamily="2" charset="0"/>
              </a:rPr>
              <a:t>e.g., Add of 4 pairs of words</a:t>
            </a:r>
            <a:endParaRPr lang="en-US" sz="2000" dirty="0">
              <a:solidFill>
                <a:prstClr val="white"/>
              </a:solidFill>
              <a:latin typeface="18 VAG Rounded Thin   55390" pitchFamily="2" charset="0"/>
            </a:endParaRPr>
          </a:p>
          <a:p>
            <a:pPr marL="0" indent="0">
              <a:lnSpc>
                <a:spcPct val="90000"/>
              </a:lnSpc>
              <a:spcBef>
                <a:spcPts val="1824"/>
              </a:spcBef>
              <a:buFont typeface="Arial"/>
              <a:buNone/>
              <a:defRPr/>
            </a:pPr>
            <a:r>
              <a:rPr lang="en-US" sz="2000" dirty="0">
                <a:solidFill>
                  <a:prstClr val="white"/>
                </a:solidFill>
                <a:latin typeface="18 VAG Rounded Thin   55390" pitchFamily="2" charset="0"/>
              </a:rPr>
              <a:t>Hardware descriptions</a:t>
            </a:r>
            <a:br>
              <a:rPr lang="en-US" sz="2000" dirty="0">
                <a:solidFill>
                  <a:prstClr val="white"/>
                </a:solidFill>
                <a:latin typeface="18 VAG Rounded Thin   55390" pitchFamily="2" charset="0"/>
              </a:rPr>
            </a:br>
            <a:r>
              <a:rPr lang="en-US" sz="1600" dirty="0">
                <a:solidFill>
                  <a:prstClr val="white"/>
                </a:solidFill>
                <a:latin typeface="18 VAG Rounded Thin   55390" pitchFamily="2" charset="0"/>
              </a:rPr>
              <a:t>All gates work in parallel at same time</a:t>
            </a:r>
          </a:p>
        </p:txBody>
      </p:sp>
      <p:sp>
        <p:nvSpPr>
          <p:cNvPr id="54" name="TextBox 53">
            <a:extLst>
              <a:ext uri="{FF2B5EF4-FFF2-40B4-BE49-F238E27FC236}">
                <a16:creationId xmlns:a16="http://schemas.microsoft.com/office/drawing/2014/main" id="{C4F9F4C6-2E2C-30F7-4B60-3829D76B9CC2}"/>
              </a:ext>
            </a:extLst>
          </p:cNvPr>
          <p:cNvSpPr txBox="1"/>
          <p:nvPr/>
        </p:nvSpPr>
        <p:spPr>
          <a:xfrm>
            <a:off x="9491421" y="1584912"/>
            <a:ext cx="659155" cy="441403"/>
          </a:xfrm>
          <a:prstGeom prst="rect">
            <a:avLst/>
          </a:prstGeom>
          <a:noFill/>
        </p:spPr>
        <p:txBody>
          <a:bodyPr wrap="none" rtlCol="0">
            <a:spAutoFit/>
          </a:bodyPr>
          <a:lstStyle/>
          <a:p>
            <a:pPr algn="r" defTabSz="457200">
              <a:lnSpc>
                <a:spcPct val="80000"/>
              </a:lnSpc>
            </a:pPr>
            <a:r>
              <a:rPr lang="en-US" sz="1400" dirty="0">
                <a:solidFill>
                  <a:prstClr val="white"/>
                </a:solidFill>
                <a:latin typeface="18 VAG Rounded Thin   55390" pitchFamily="2" charset="0"/>
                <a:ea typeface="ＭＳ Ｐゴシック" pitchFamily="-1" charset="-128"/>
              </a:rPr>
              <a:t>Smart</a:t>
            </a:r>
            <a:br>
              <a:rPr lang="en-US" sz="1400" dirty="0">
                <a:solidFill>
                  <a:prstClr val="white"/>
                </a:solidFill>
                <a:latin typeface="18 VAG Rounded Thin   55390" pitchFamily="2" charset="0"/>
                <a:ea typeface="ＭＳ Ｐゴシック" pitchFamily="-1" charset="-128"/>
              </a:rPr>
            </a:br>
            <a:r>
              <a:rPr lang="en-US" sz="1400" dirty="0">
                <a:solidFill>
                  <a:prstClr val="white"/>
                </a:solidFill>
                <a:latin typeface="18 VAG Rounded Thin   55390" pitchFamily="2" charset="0"/>
                <a:ea typeface="ＭＳ Ｐゴシック" pitchFamily="-1" charset="-128"/>
              </a:rPr>
              <a:t>Phone</a:t>
            </a:r>
          </a:p>
        </p:txBody>
      </p:sp>
      <p:sp>
        <p:nvSpPr>
          <p:cNvPr id="55" name="TextBox 54">
            <a:extLst>
              <a:ext uri="{FF2B5EF4-FFF2-40B4-BE49-F238E27FC236}">
                <a16:creationId xmlns:a16="http://schemas.microsoft.com/office/drawing/2014/main" id="{7060549E-6099-6F48-4334-CA53C444B604}"/>
              </a:ext>
            </a:extLst>
          </p:cNvPr>
          <p:cNvSpPr txBox="1"/>
          <p:nvPr/>
        </p:nvSpPr>
        <p:spPr>
          <a:xfrm>
            <a:off x="6369111" y="1562495"/>
            <a:ext cx="1423456" cy="441403"/>
          </a:xfrm>
          <a:prstGeom prst="rect">
            <a:avLst/>
          </a:prstGeom>
          <a:noFill/>
        </p:spPr>
        <p:txBody>
          <a:bodyPr wrap="square" rtlCol="0">
            <a:spAutoFit/>
          </a:bodyPr>
          <a:lstStyle/>
          <a:p>
            <a:pPr algn="r" defTabSz="457200">
              <a:lnSpc>
                <a:spcPct val="80000"/>
              </a:lnSpc>
            </a:pPr>
            <a:r>
              <a:rPr lang="en-US" sz="1400" dirty="0">
                <a:solidFill>
                  <a:prstClr val="white"/>
                </a:solidFill>
                <a:latin typeface="18 VAG Rounded Thin   55390" pitchFamily="2" charset="0"/>
                <a:ea typeface="ＭＳ Ｐゴシック" pitchFamily="-1" charset="-128"/>
              </a:rPr>
              <a:t>Warehouse Scale Computer</a:t>
            </a:r>
          </a:p>
        </p:txBody>
      </p:sp>
      <p:sp>
        <p:nvSpPr>
          <p:cNvPr id="57" name="TextBox 56">
            <a:extLst>
              <a:ext uri="{FF2B5EF4-FFF2-40B4-BE49-F238E27FC236}">
                <a16:creationId xmlns:a16="http://schemas.microsoft.com/office/drawing/2014/main" id="{1E9D05A7-5799-AB22-1923-4B751FA20675}"/>
              </a:ext>
            </a:extLst>
          </p:cNvPr>
          <p:cNvSpPr txBox="1"/>
          <p:nvPr/>
        </p:nvSpPr>
        <p:spPr>
          <a:xfrm>
            <a:off x="7229211" y="1059798"/>
            <a:ext cx="3530447" cy="461665"/>
          </a:xfrm>
          <a:prstGeom prst="rect">
            <a:avLst/>
          </a:prstGeom>
          <a:noFill/>
        </p:spPr>
        <p:txBody>
          <a:bodyPr wrap="square" rtlCol="0">
            <a:spAutoFit/>
          </a:bodyPr>
          <a:lstStyle/>
          <a:p>
            <a:pPr algn="ctr" defTabSz="457200"/>
            <a:r>
              <a:rPr lang="en-US" sz="2400" dirty="0">
                <a:solidFill>
                  <a:prstClr val="white"/>
                </a:solidFill>
                <a:latin typeface="18 VAG Rounded Thin   55390" pitchFamily="2" charset="0"/>
                <a:ea typeface="ＭＳ Ｐゴシック" pitchFamily="-1" charset="-128"/>
              </a:rPr>
              <a:t>Hardware</a:t>
            </a:r>
          </a:p>
        </p:txBody>
      </p:sp>
      <p:pic>
        <p:nvPicPr>
          <p:cNvPr id="63" name="Picture 62" descr="cern-racks.jpg">
            <a:extLst>
              <a:ext uri="{FF2B5EF4-FFF2-40B4-BE49-F238E27FC236}">
                <a16:creationId xmlns:a16="http://schemas.microsoft.com/office/drawing/2014/main" id="{09BFB1A6-B77D-48EC-1B28-3656114F497E}"/>
              </a:ext>
            </a:extLst>
          </p:cNvPr>
          <p:cNvPicPr>
            <a:picLocks noChangeAspect="1"/>
          </p:cNvPicPr>
          <p:nvPr/>
        </p:nvPicPr>
        <p:blipFill>
          <a:blip r:embed="rId4"/>
          <a:stretch>
            <a:fillRect/>
          </a:stretch>
        </p:blipFill>
        <p:spPr>
          <a:xfrm>
            <a:off x="7706411" y="1575932"/>
            <a:ext cx="1634584" cy="739118"/>
          </a:xfrm>
          <a:prstGeom prst="rect">
            <a:avLst/>
          </a:prstGeom>
        </p:spPr>
      </p:pic>
      <p:grpSp>
        <p:nvGrpSpPr>
          <p:cNvPr id="64" name="Group 63">
            <a:extLst>
              <a:ext uri="{FF2B5EF4-FFF2-40B4-BE49-F238E27FC236}">
                <a16:creationId xmlns:a16="http://schemas.microsoft.com/office/drawing/2014/main" id="{D632FFB3-BB2E-8711-43ED-84FB19F1EACF}"/>
              </a:ext>
            </a:extLst>
          </p:cNvPr>
          <p:cNvGrpSpPr/>
          <p:nvPr/>
        </p:nvGrpSpPr>
        <p:grpSpPr>
          <a:xfrm>
            <a:off x="6594091" y="2309401"/>
            <a:ext cx="3530447" cy="1324389"/>
            <a:chOff x="3894659" y="1580162"/>
            <a:chExt cx="4690534" cy="3025705"/>
          </a:xfrm>
        </p:grpSpPr>
        <p:grpSp>
          <p:nvGrpSpPr>
            <p:cNvPr id="65" name="Group 64">
              <a:extLst>
                <a:ext uri="{FF2B5EF4-FFF2-40B4-BE49-F238E27FC236}">
                  <a16:creationId xmlns:a16="http://schemas.microsoft.com/office/drawing/2014/main" id="{4F16A395-B8D7-91FA-0EBF-C7ED9108C5ED}"/>
                </a:ext>
              </a:extLst>
            </p:cNvPr>
            <p:cNvGrpSpPr/>
            <p:nvPr/>
          </p:nvGrpSpPr>
          <p:grpSpPr>
            <a:xfrm>
              <a:off x="3894659" y="1580162"/>
              <a:ext cx="4690534" cy="3025705"/>
              <a:chOff x="3894659" y="1580162"/>
              <a:chExt cx="4690534" cy="3025705"/>
            </a:xfrm>
          </p:grpSpPr>
          <p:pic>
            <p:nvPicPr>
              <p:cNvPr id="67" name="Picture 5">
                <a:extLst>
                  <a:ext uri="{FF2B5EF4-FFF2-40B4-BE49-F238E27FC236}">
                    <a16:creationId xmlns:a16="http://schemas.microsoft.com/office/drawing/2014/main" id="{35DCCCFD-2750-089C-3A14-E3A87A59B34D}"/>
                  </a:ext>
                </a:extLst>
              </p:cNvPr>
              <p:cNvPicPr>
                <a:picLocks noChangeAspect="1"/>
              </p:cNvPicPr>
              <p:nvPr/>
            </p:nvPicPr>
            <p:blipFill>
              <a:blip r:embed="rId5"/>
              <a:srcRect/>
              <a:stretch>
                <a:fillRect/>
              </a:stretch>
            </p:blipFill>
            <p:spPr bwMode="auto">
              <a:xfrm>
                <a:off x="4032911" y="2129497"/>
                <a:ext cx="1231513" cy="785091"/>
              </a:xfrm>
              <a:prstGeom prst="rect">
                <a:avLst/>
              </a:prstGeom>
              <a:noFill/>
              <a:ln w="9525">
                <a:noFill/>
                <a:miter lim="800000"/>
                <a:headEnd/>
                <a:tailEnd/>
              </a:ln>
            </p:spPr>
          </p:pic>
          <p:cxnSp>
            <p:nvCxnSpPr>
              <p:cNvPr id="68" name="Straight Connector 67">
                <a:extLst>
                  <a:ext uri="{FF2B5EF4-FFF2-40B4-BE49-F238E27FC236}">
                    <a16:creationId xmlns:a16="http://schemas.microsoft.com/office/drawing/2014/main" id="{9633445A-FDE2-CE84-1618-3F78B1ED39B9}"/>
                  </a:ext>
                </a:extLst>
              </p:cNvPr>
              <p:cNvCxnSpPr>
                <a:endCxn id="71" idx="1"/>
              </p:cNvCxnSpPr>
              <p:nvPr/>
            </p:nvCxnSpPr>
            <p:spPr>
              <a:xfrm flipH="1">
                <a:off x="5432954" y="1580162"/>
                <a:ext cx="1578583" cy="1087935"/>
              </a:xfrm>
              <a:prstGeom prst="line">
                <a:avLst/>
              </a:prstGeom>
              <a:noFill/>
              <a:ln w="25400" cap="flat" cmpd="sng" algn="ctr">
                <a:solidFill>
                  <a:srgbClr val="E4DDD2"/>
                </a:solidFill>
                <a:prstDash val="sysDash"/>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4B18BA81-32ED-839E-D7AD-AF958BA3692F}"/>
                  </a:ext>
                </a:extLst>
              </p:cNvPr>
              <p:cNvCxnSpPr>
                <a:endCxn id="71" idx="0"/>
              </p:cNvCxnSpPr>
              <p:nvPr/>
            </p:nvCxnSpPr>
            <p:spPr>
              <a:xfrm>
                <a:off x="7309325" y="1651853"/>
                <a:ext cx="1275868" cy="1016245"/>
              </a:xfrm>
              <a:prstGeom prst="line">
                <a:avLst/>
              </a:prstGeom>
              <a:noFill/>
              <a:ln w="25400" cap="flat" cmpd="sng" algn="ctr">
                <a:solidFill>
                  <a:srgbClr val="E4DDD2"/>
                </a:solidFill>
                <a:prstDash val="sysDash"/>
              </a:ln>
              <a:effectLst>
                <a:outerShdw blurRad="40000" dist="20000" dir="5400000" rotWithShape="0">
                  <a:srgbClr val="000000">
                    <a:alpha val="38000"/>
                  </a:srgbClr>
                </a:outerShdw>
              </a:effectLst>
            </p:spPr>
          </p:cxnSp>
          <p:grpSp>
            <p:nvGrpSpPr>
              <p:cNvPr id="70" name="Group 144">
                <a:extLst>
                  <a:ext uri="{FF2B5EF4-FFF2-40B4-BE49-F238E27FC236}">
                    <a16:creationId xmlns:a16="http://schemas.microsoft.com/office/drawing/2014/main" id="{71F1EC9B-62E6-316A-3037-D411EF07FD35}"/>
                  </a:ext>
                </a:extLst>
              </p:cNvPr>
              <p:cNvGrpSpPr/>
              <p:nvPr/>
            </p:nvGrpSpPr>
            <p:grpSpPr>
              <a:xfrm>
                <a:off x="3894659" y="2668097"/>
                <a:ext cx="4690534" cy="1937770"/>
                <a:chOff x="3539066" y="2668097"/>
                <a:chExt cx="4690534" cy="1937770"/>
              </a:xfrm>
            </p:grpSpPr>
            <p:sp>
              <p:nvSpPr>
                <p:cNvPr id="71" name="Freeform 70">
                  <a:extLst>
                    <a:ext uri="{FF2B5EF4-FFF2-40B4-BE49-F238E27FC236}">
                      <a16:creationId xmlns:a16="http://schemas.microsoft.com/office/drawing/2014/main" id="{A151CA33-B51A-0C26-352B-EA938BF22C23}"/>
                    </a:ext>
                  </a:extLst>
                </p:cNvPr>
                <p:cNvSpPr/>
                <p:nvPr/>
              </p:nvSpPr>
              <p:spPr>
                <a:xfrm>
                  <a:off x="3539066" y="2668097"/>
                  <a:ext cx="4690534" cy="1937770"/>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19050" cap="flat" cmpd="sng" algn="ctr">
                  <a:solidFill>
                    <a:srgbClr val="E4DDD2"/>
                  </a:solidFill>
                  <a:prstDash val="solid"/>
                </a:ln>
                <a:effectLst>
                  <a:outerShdw blurRad="40000" dist="23000" dir="5400000" rotWithShape="0">
                    <a:srgbClr val="000000">
                      <a:alpha val="35000"/>
                    </a:srgbClr>
                  </a:outerShdw>
                </a:effectLst>
              </p:spPr>
              <p:txBody>
                <a:bodyPr rtlCol="0" anchor="ctr"/>
                <a:lstStyle/>
                <a:p>
                  <a:pPr algn="ctr" defTabSz="457200">
                    <a:defRPr/>
                  </a:pPr>
                  <a:endParaRPr lang="en-US" sz="1400" kern="0">
                    <a:solidFill>
                      <a:prstClr val="white"/>
                    </a:solidFill>
                    <a:latin typeface="18 VAG Rounded Thin   55390" pitchFamily="2" charset="0"/>
                    <a:ea typeface="ＭＳ Ｐゴシック" pitchFamily="-1" charset="-128"/>
                  </a:endParaRPr>
                </a:p>
              </p:txBody>
            </p:sp>
            <p:sp>
              <p:nvSpPr>
                <p:cNvPr id="72" name="Freeform 71">
                  <a:extLst>
                    <a:ext uri="{FF2B5EF4-FFF2-40B4-BE49-F238E27FC236}">
                      <a16:creationId xmlns:a16="http://schemas.microsoft.com/office/drawing/2014/main" id="{695C3A39-5FE8-B175-6F38-F74B3AFF5E48}"/>
                    </a:ext>
                  </a:extLst>
                </p:cNvPr>
                <p:cNvSpPr/>
                <p:nvPr/>
              </p:nvSpPr>
              <p:spPr>
                <a:xfrm>
                  <a:off x="4837128" y="2760710"/>
                  <a:ext cx="1185333" cy="478447"/>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E4DDD2"/>
                  </a:solidFill>
                  <a:prstDash val="solid"/>
                </a:ln>
                <a:effectLst/>
              </p:spPr>
              <p:txBody>
                <a:bodyPr rtlCol="0" anchor="ctr"/>
                <a:lstStyle/>
                <a:p>
                  <a:pPr algn="ctr" defTabSz="457200">
                    <a:defRPr/>
                  </a:pPr>
                  <a:r>
                    <a:rPr lang="en-US" sz="1400" kern="0" dirty="0">
                      <a:solidFill>
                        <a:prstClr val="white"/>
                      </a:solidFill>
                      <a:latin typeface="18 VAG Rounded Thin   55390" pitchFamily="2" charset="0"/>
                      <a:ea typeface="ＭＳ Ｐゴシック" pitchFamily="-1" charset="-128"/>
                    </a:rPr>
                    <a:t>Core</a:t>
                  </a:r>
                </a:p>
              </p:txBody>
            </p:sp>
            <p:sp>
              <p:nvSpPr>
                <p:cNvPr id="73" name="Freeform 72">
                  <a:extLst>
                    <a:ext uri="{FF2B5EF4-FFF2-40B4-BE49-F238E27FC236}">
                      <a16:creationId xmlns:a16="http://schemas.microsoft.com/office/drawing/2014/main" id="{4BBE3FF2-5BFF-09B8-86AE-AA68C1CB9E12}"/>
                    </a:ext>
                  </a:extLst>
                </p:cNvPr>
                <p:cNvSpPr/>
                <p:nvPr/>
              </p:nvSpPr>
              <p:spPr>
                <a:xfrm>
                  <a:off x="6760668" y="2768519"/>
                  <a:ext cx="1185333" cy="438178"/>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9525" cap="flat" cmpd="sng" algn="ctr">
                  <a:solidFill>
                    <a:srgbClr val="E4DDD2"/>
                  </a:solidFill>
                  <a:prstDash val="solid"/>
                </a:ln>
                <a:effectLst/>
              </p:spPr>
              <p:txBody>
                <a:bodyPr rtlCol="0" anchor="ctr"/>
                <a:lstStyle/>
                <a:p>
                  <a:pPr algn="ctr" defTabSz="457200">
                    <a:defRPr/>
                  </a:pPr>
                  <a:r>
                    <a:rPr lang="en-US" sz="1400" kern="0" dirty="0">
                      <a:solidFill>
                        <a:prstClr val="white"/>
                      </a:solidFill>
                      <a:latin typeface="18 VAG Rounded Thin   55390" pitchFamily="2" charset="0"/>
                      <a:ea typeface="ＭＳ Ｐゴシック" pitchFamily="-1" charset="-128"/>
                    </a:rPr>
                    <a:t>Core</a:t>
                  </a:r>
                </a:p>
              </p:txBody>
            </p:sp>
            <p:sp>
              <p:nvSpPr>
                <p:cNvPr id="74" name="Rectangle 73">
                  <a:extLst>
                    <a:ext uri="{FF2B5EF4-FFF2-40B4-BE49-F238E27FC236}">
                      <a16:creationId xmlns:a16="http://schemas.microsoft.com/office/drawing/2014/main" id="{D3DF0DFD-57EF-F4B9-747C-66ECCF8905A6}"/>
                    </a:ext>
                  </a:extLst>
                </p:cNvPr>
                <p:cNvSpPr/>
                <p:nvPr/>
              </p:nvSpPr>
              <p:spPr>
                <a:xfrm>
                  <a:off x="6242320" y="3413669"/>
                  <a:ext cx="483877" cy="703149"/>
                </a:xfrm>
                <a:prstGeom prst="rect">
                  <a:avLst/>
                </a:prstGeom>
              </p:spPr>
              <p:txBody>
                <a:bodyPr wrap="none">
                  <a:spAutoFit/>
                </a:bodyPr>
                <a:lstStyle/>
                <a:p>
                  <a:pPr defTabSz="457200">
                    <a:defRPr/>
                  </a:pPr>
                  <a:r>
                    <a:rPr lang="en-US" sz="1400" kern="0" dirty="0">
                      <a:solidFill>
                        <a:prstClr val="white"/>
                      </a:solidFill>
                      <a:latin typeface="18 VAG Rounded Thin   55390" pitchFamily="2" charset="0"/>
                      <a:ea typeface="ＭＳ Ｐゴシック" pitchFamily="-1" charset="-128"/>
                    </a:rPr>
                    <a:t>…</a:t>
                  </a:r>
                </a:p>
              </p:txBody>
            </p:sp>
            <p:sp>
              <p:nvSpPr>
                <p:cNvPr id="75" name="Freeform 74">
                  <a:extLst>
                    <a:ext uri="{FF2B5EF4-FFF2-40B4-BE49-F238E27FC236}">
                      <a16:creationId xmlns:a16="http://schemas.microsoft.com/office/drawing/2014/main" id="{674EBC17-5A65-E0A3-C6C0-91E9F1A2228F}"/>
                    </a:ext>
                  </a:extLst>
                </p:cNvPr>
                <p:cNvSpPr/>
                <p:nvPr/>
              </p:nvSpPr>
              <p:spPr>
                <a:xfrm>
                  <a:off x="4340284" y="3323779"/>
                  <a:ext cx="3216762" cy="546585"/>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E4DDD2"/>
                  </a:solidFill>
                  <a:prstDash val="solid"/>
                </a:ln>
                <a:effectLst/>
              </p:spPr>
              <p:txBody>
                <a:bodyPr rtlCol="0" anchor="ctr"/>
                <a:lstStyle/>
                <a:p>
                  <a:pPr algn="ctr" defTabSz="457200">
                    <a:defRPr/>
                  </a:pPr>
                  <a:r>
                    <a:rPr lang="en-US" sz="1400" kern="0" dirty="0">
                      <a:solidFill>
                        <a:prstClr val="white"/>
                      </a:solidFill>
                      <a:latin typeface="18 VAG Rounded Thin   55390" pitchFamily="2" charset="0"/>
                      <a:ea typeface="ＭＳ Ｐゴシック" pitchFamily="-1" charset="-128"/>
                    </a:rPr>
                    <a:t>     Memory               (Cache)</a:t>
                  </a:r>
                </a:p>
              </p:txBody>
            </p:sp>
            <p:sp>
              <p:nvSpPr>
                <p:cNvPr id="76" name="Freeform 75">
                  <a:extLst>
                    <a:ext uri="{FF2B5EF4-FFF2-40B4-BE49-F238E27FC236}">
                      <a16:creationId xmlns:a16="http://schemas.microsoft.com/office/drawing/2014/main" id="{BD940144-937D-1B88-7520-83FFA8CE5A7B}"/>
                    </a:ext>
                  </a:extLst>
                </p:cNvPr>
                <p:cNvSpPr/>
                <p:nvPr/>
              </p:nvSpPr>
              <p:spPr>
                <a:xfrm>
                  <a:off x="3832595" y="4002320"/>
                  <a:ext cx="3302000" cy="525311"/>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E4DDD2"/>
                  </a:solidFill>
                  <a:prstDash val="solid"/>
                </a:ln>
                <a:effectLst/>
              </p:spPr>
              <p:txBody>
                <a:bodyPr rtlCol="0" anchor="ctr"/>
                <a:lstStyle/>
                <a:p>
                  <a:pPr algn="ctr" defTabSz="457200">
                    <a:defRPr/>
                  </a:pPr>
                  <a:r>
                    <a:rPr lang="en-US" sz="1400" kern="0" dirty="0">
                      <a:solidFill>
                        <a:prstClr val="white"/>
                      </a:solidFill>
                      <a:latin typeface="18 VAG Rounded Thin   55390" pitchFamily="2" charset="0"/>
                      <a:ea typeface="ＭＳ Ｐゴシック" pitchFamily="-1" charset="-128"/>
                    </a:rPr>
                    <a:t>Input/Output</a:t>
                  </a:r>
                </a:p>
              </p:txBody>
            </p:sp>
          </p:grpSp>
        </p:grpSp>
        <p:sp>
          <p:nvSpPr>
            <p:cNvPr id="66" name="TextBox 65">
              <a:extLst>
                <a:ext uri="{FF2B5EF4-FFF2-40B4-BE49-F238E27FC236}">
                  <a16:creationId xmlns:a16="http://schemas.microsoft.com/office/drawing/2014/main" id="{872C470D-2C25-03A6-3B3F-CAA9BEC81DFC}"/>
                </a:ext>
              </a:extLst>
            </p:cNvPr>
            <p:cNvSpPr txBox="1"/>
            <p:nvPr/>
          </p:nvSpPr>
          <p:spPr>
            <a:xfrm>
              <a:off x="6685483" y="2110140"/>
              <a:ext cx="1227157" cy="614668"/>
            </a:xfrm>
            <a:prstGeom prst="rect">
              <a:avLst/>
            </a:prstGeom>
            <a:noFill/>
          </p:spPr>
          <p:txBody>
            <a:bodyPr wrap="none" rtlCol="0">
              <a:spAutoFit/>
            </a:bodyPr>
            <a:lstStyle/>
            <a:p>
              <a:pPr algn="r" defTabSz="457200">
                <a:lnSpc>
                  <a:spcPct val="80000"/>
                </a:lnSpc>
                <a:defRPr/>
              </a:pPr>
              <a:r>
                <a:rPr lang="en-US" sz="1400" kern="0" dirty="0">
                  <a:solidFill>
                    <a:prstClr val="white"/>
                  </a:solidFill>
                  <a:latin typeface="18 VAG Rounded Thin   55390" pitchFamily="2" charset="0"/>
                  <a:ea typeface="ＭＳ Ｐゴシック" pitchFamily="-1" charset="-128"/>
                </a:rPr>
                <a:t>Computer</a:t>
              </a:r>
            </a:p>
          </p:txBody>
        </p:sp>
      </p:grpSp>
      <p:grpSp>
        <p:nvGrpSpPr>
          <p:cNvPr id="77" name="Group 76">
            <a:extLst>
              <a:ext uri="{FF2B5EF4-FFF2-40B4-BE49-F238E27FC236}">
                <a16:creationId xmlns:a16="http://schemas.microsoft.com/office/drawing/2014/main" id="{DB14DC33-79AA-1B6C-3C17-17A855FB6796}"/>
              </a:ext>
            </a:extLst>
          </p:cNvPr>
          <p:cNvGrpSpPr/>
          <p:nvPr/>
        </p:nvGrpSpPr>
        <p:grpSpPr>
          <a:xfrm>
            <a:off x="7349865" y="2829560"/>
            <a:ext cx="3602615" cy="2194564"/>
            <a:chOff x="3365862" y="1974868"/>
            <a:chExt cx="5625738" cy="4102083"/>
          </a:xfrm>
        </p:grpSpPr>
        <p:sp>
          <p:nvSpPr>
            <p:cNvPr id="78" name="Freeform 77">
              <a:extLst>
                <a:ext uri="{FF2B5EF4-FFF2-40B4-BE49-F238E27FC236}">
                  <a16:creationId xmlns:a16="http://schemas.microsoft.com/office/drawing/2014/main" id="{221B0D08-7A13-87C3-73AA-2C62553D5969}"/>
                </a:ext>
              </a:extLst>
            </p:cNvPr>
            <p:cNvSpPr/>
            <p:nvPr/>
          </p:nvSpPr>
          <p:spPr>
            <a:xfrm>
              <a:off x="3763933" y="5491925"/>
              <a:ext cx="3626511" cy="474990"/>
            </a:xfrm>
            <a:custGeom>
              <a:avLst/>
              <a:gdLst>
                <a:gd name="connsiteX0" fmla="*/ 423334 w 3302000"/>
                <a:gd name="connsiteY0" fmla="*/ 0 h 355600"/>
                <a:gd name="connsiteX1" fmla="*/ 3302000 w 3302000"/>
                <a:gd name="connsiteY1" fmla="*/ 0 h 355600"/>
                <a:gd name="connsiteX2" fmla="*/ 2895600 w 3302000"/>
                <a:gd name="connsiteY2" fmla="*/ 355600 h 355600"/>
                <a:gd name="connsiteX3" fmla="*/ 0 w 3302000"/>
                <a:gd name="connsiteY3" fmla="*/ 338666 h 355600"/>
                <a:gd name="connsiteX4" fmla="*/ 423334 w 3302000"/>
                <a:gd name="connsiteY4" fmla="*/ 0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355600">
                  <a:moveTo>
                    <a:pt x="423334" y="0"/>
                  </a:moveTo>
                  <a:lnTo>
                    <a:pt x="3302000" y="0"/>
                  </a:lnTo>
                  <a:lnTo>
                    <a:pt x="2895600" y="355600"/>
                  </a:lnTo>
                  <a:lnTo>
                    <a:pt x="0" y="338666"/>
                  </a:lnTo>
                  <a:lnTo>
                    <a:pt x="423334" y="0"/>
                  </a:lnTo>
                  <a:close/>
                </a:path>
              </a:pathLst>
            </a:custGeom>
            <a:noFill/>
            <a:ln w="9525" cap="flat" cmpd="sng" algn="ctr">
              <a:solidFill>
                <a:srgbClr val="E4DDD2"/>
              </a:solidFill>
              <a:prstDash val="solid"/>
            </a:ln>
            <a:effectLst/>
          </p:spPr>
          <p:txBody>
            <a:bodyPr rtlCol="0" anchor="ctr"/>
            <a:lstStyle/>
            <a:p>
              <a:pPr algn="ctr" defTabSz="457200">
                <a:defRPr/>
              </a:pPr>
              <a:r>
                <a:rPr lang="en-US" sz="1400" kern="0" dirty="0">
                  <a:solidFill>
                    <a:prstClr val="white"/>
                  </a:solidFill>
                  <a:latin typeface="18 VAG Rounded Thin   55390" pitchFamily="2" charset="0"/>
                  <a:ea typeface="ＭＳ Ｐゴシック" pitchFamily="-1" charset="-128"/>
                </a:rPr>
                <a:t>Main Memory</a:t>
              </a:r>
            </a:p>
          </p:txBody>
        </p:sp>
        <p:grpSp>
          <p:nvGrpSpPr>
            <p:cNvPr id="79" name="Group 78">
              <a:extLst>
                <a:ext uri="{FF2B5EF4-FFF2-40B4-BE49-F238E27FC236}">
                  <a16:creationId xmlns:a16="http://schemas.microsoft.com/office/drawing/2014/main" id="{7859EDF4-5B29-4589-8667-F1210D84DA89}"/>
                </a:ext>
              </a:extLst>
            </p:cNvPr>
            <p:cNvGrpSpPr/>
            <p:nvPr/>
          </p:nvGrpSpPr>
          <p:grpSpPr>
            <a:xfrm>
              <a:off x="3365862" y="1974868"/>
              <a:ext cx="5625738" cy="4102083"/>
              <a:chOff x="3365862" y="1974868"/>
              <a:chExt cx="5625738" cy="4102083"/>
            </a:xfrm>
          </p:grpSpPr>
          <p:grpSp>
            <p:nvGrpSpPr>
              <p:cNvPr id="86" name="Group 85">
                <a:extLst>
                  <a:ext uri="{FF2B5EF4-FFF2-40B4-BE49-F238E27FC236}">
                    <a16:creationId xmlns:a16="http://schemas.microsoft.com/office/drawing/2014/main" id="{9AC8B5E7-09A5-D1B0-0B6E-E2AB755B4CC8}"/>
                  </a:ext>
                </a:extLst>
              </p:cNvPr>
              <p:cNvGrpSpPr/>
              <p:nvPr/>
            </p:nvGrpSpPr>
            <p:grpSpPr>
              <a:xfrm>
                <a:off x="3365862" y="1974868"/>
                <a:ext cx="5625738" cy="4102083"/>
                <a:chOff x="3365862" y="1846105"/>
                <a:chExt cx="5454288" cy="4459079"/>
              </a:xfrm>
            </p:grpSpPr>
            <p:sp>
              <p:nvSpPr>
                <p:cNvPr id="89" name="Freeform 88">
                  <a:extLst>
                    <a:ext uri="{FF2B5EF4-FFF2-40B4-BE49-F238E27FC236}">
                      <a16:creationId xmlns:a16="http://schemas.microsoft.com/office/drawing/2014/main" id="{97A1615D-5417-B751-720F-09B149235AA8}"/>
                    </a:ext>
                  </a:extLst>
                </p:cNvPr>
                <p:cNvSpPr/>
                <p:nvPr/>
              </p:nvSpPr>
              <p:spPr>
                <a:xfrm>
                  <a:off x="3365862" y="4477108"/>
                  <a:ext cx="5454288" cy="1828076"/>
                </a:xfrm>
                <a:custGeom>
                  <a:avLst/>
                  <a:gdLst>
                    <a:gd name="connsiteX0" fmla="*/ 3149600 w 3149600"/>
                    <a:gd name="connsiteY0" fmla="*/ 0 h 948267"/>
                    <a:gd name="connsiteX1" fmla="*/ 1032934 w 3149600"/>
                    <a:gd name="connsiteY1" fmla="*/ 0 h 948267"/>
                    <a:gd name="connsiteX2" fmla="*/ 0 w 3149600"/>
                    <a:gd name="connsiteY2" fmla="*/ 948267 h 948267"/>
                    <a:gd name="connsiteX3" fmla="*/ 2252134 w 3149600"/>
                    <a:gd name="connsiteY3" fmla="*/ 948267 h 948267"/>
                    <a:gd name="connsiteX4" fmla="*/ 3149600 w 3149600"/>
                    <a:gd name="connsiteY4" fmla="*/ 0 h 94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00" h="948267">
                      <a:moveTo>
                        <a:pt x="3149600" y="0"/>
                      </a:moveTo>
                      <a:lnTo>
                        <a:pt x="1032934" y="0"/>
                      </a:lnTo>
                      <a:lnTo>
                        <a:pt x="0" y="948267"/>
                      </a:lnTo>
                      <a:lnTo>
                        <a:pt x="2252134" y="948267"/>
                      </a:lnTo>
                      <a:lnTo>
                        <a:pt x="3149600" y="0"/>
                      </a:lnTo>
                      <a:close/>
                    </a:path>
                  </a:pathLst>
                </a:custGeom>
                <a:noFill/>
                <a:ln w="19050" cap="flat" cmpd="sng" algn="ctr">
                  <a:solidFill>
                    <a:srgbClr val="E4DDD2"/>
                  </a:solidFill>
                  <a:prstDash val="solid"/>
                </a:ln>
                <a:effectLst>
                  <a:outerShdw blurRad="40000" dist="23000" dir="5400000" rotWithShape="0">
                    <a:srgbClr val="000000">
                      <a:alpha val="35000"/>
                    </a:srgbClr>
                  </a:outerShdw>
                </a:effectLst>
              </p:spPr>
              <p:txBody>
                <a:bodyPr rtlCol="0" anchor="ctr"/>
                <a:lstStyle/>
                <a:p>
                  <a:pPr algn="ctr" defTabSz="457200">
                    <a:defRPr/>
                  </a:pPr>
                  <a:endParaRPr lang="en-US" sz="1400" kern="0">
                    <a:solidFill>
                      <a:prstClr val="white"/>
                    </a:solidFill>
                    <a:latin typeface="18 VAG Rounded Thin   55390" pitchFamily="2" charset="0"/>
                    <a:ea typeface="ＭＳ Ｐゴシック" pitchFamily="-1" charset="-128"/>
                  </a:endParaRPr>
                </a:p>
              </p:txBody>
            </p:sp>
            <p:cxnSp>
              <p:nvCxnSpPr>
                <p:cNvPr id="90" name="Straight Connector 89">
                  <a:extLst>
                    <a:ext uri="{FF2B5EF4-FFF2-40B4-BE49-F238E27FC236}">
                      <a16:creationId xmlns:a16="http://schemas.microsoft.com/office/drawing/2014/main" id="{B64EB40E-9151-C952-AE00-866A8591F281}"/>
                    </a:ext>
                  </a:extLst>
                </p:cNvPr>
                <p:cNvCxnSpPr>
                  <a:cxnSpLocks/>
                  <a:endCxn id="89" idx="1"/>
                </p:cNvCxnSpPr>
                <p:nvPr/>
              </p:nvCxnSpPr>
              <p:spPr>
                <a:xfrm flipH="1">
                  <a:off x="5154636" y="2222581"/>
                  <a:ext cx="747850" cy="2254528"/>
                </a:xfrm>
                <a:prstGeom prst="line">
                  <a:avLst/>
                </a:prstGeom>
                <a:noFill/>
                <a:ln w="25400" cap="flat" cmpd="sng" algn="ctr">
                  <a:solidFill>
                    <a:srgbClr val="E4DDD2"/>
                  </a:solidFill>
                  <a:prstDash val="sysDash"/>
                  <a:round/>
                  <a:headEnd type="none" w="med" len="med"/>
                  <a:tailEnd type="none" w="med" len="med"/>
                </a:ln>
                <a:effectLst/>
              </p:spPr>
            </p:cxnSp>
            <p:cxnSp>
              <p:nvCxnSpPr>
                <p:cNvPr id="91" name="Straight Connector 90">
                  <a:extLst>
                    <a:ext uri="{FF2B5EF4-FFF2-40B4-BE49-F238E27FC236}">
                      <a16:creationId xmlns:a16="http://schemas.microsoft.com/office/drawing/2014/main" id="{ECE553F9-415F-FED6-A3A8-9AFB0F10FA0A}"/>
                    </a:ext>
                  </a:extLst>
                </p:cNvPr>
                <p:cNvCxnSpPr>
                  <a:cxnSpLocks/>
                  <a:stCxn id="73" idx="0"/>
                  <a:endCxn id="89" idx="0"/>
                </p:cNvCxnSpPr>
                <p:nvPr/>
              </p:nvCxnSpPr>
              <p:spPr>
                <a:xfrm>
                  <a:off x="7243491" y="1846105"/>
                  <a:ext cx="1576659" cy="2631003"/>
                </a:xfrm>
                <a:prstGeom prst="line">
                  <a:avLst/>
                </a:prstGeom>
                <a:noFill/>
                <a:ln w="25400" cap="flat" cmpd="sng" algn="ctr">
                  <a:solidFill>
                    <a:srgbClr val="E4DDD2"/>
                  </a:solidFill>
                  <a:prstDash val="sysDash"/>
                  <a:round/>
                  <a:headEnd type="none" w="med" len="med"/>
                  <a:tailEnd type="none" w="med" len="med"/>
                </a:ln>
                <a:effectLst/>
              </p:spPr>
            </p:cxnSp>
          </p:grpSp>
          <p:sp>
            <p:nvSpPr>
              <p:cNvPr id="87" name="Freeform 86">
                <a:extLst>
                  <a:ext uri="{FF2B5EF4-FFF2-40B4-BE49-F238E27FC236}">
                    <a16:creationId xmlns:a16="http://schemas.microsoft.com/office/drawing/2014/main" id="{ED7A3B75-D03D-BBF3-8B5E-346F4FF78BD4}"/>
                  </a:ext>
                </a:extLst>
              </p:cNvPr>
              <p:cNvSpPr/>
              <p:nvPr/>
            </p:nvSpPr>
            <p:spPr>
              <a:xfrm>
                <a:off x="4381626" y="4367753"/>
                <a:ext cx="2705100" cy="850899"/>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E4DDD2"/>
                </a:solidFill>
                <a:prstDash val="solid"/>
              </a:ln>
              <a:effectLst/>
            </p:spPr>
            <p:txBody>
              <a:bodyPr rtlCol="0" anchor="ctr"/>
              <a:lstStyle/>
              <a:p>
                <a:pPr algn="ctr" defTabSz="457200">
                  <a:lnSpc>
                    <a:spcPct val="90000"/>
                  </a:lnSpc>
                  <a:defRPr/>
                </a:pPr>
                <a:r>
                  <a:rPr lang="en-US" sz="1200" kern="0" dirty="0">
                    <a:solidFill>
                      <a:prstClr val="white"/>
                    </a:solidFill>
                    <a:latin typeface="18 VAG Rounded Thin   55390" pitchFamily="2" charset="0"/>
                    <a:ea typeface="ＭＳ Ｐゴシック" pitchFamily="-1" charset="-128"/>
                  </a:rPr>
                  <a:t>         </a:t>
                </a:r>
              </a:p>
              <a:p>
                <a:pPr algn="ctr" defTabSz="457200">
                  <a:lnSpc>
                    <a:spcPct val="90000"/>
                  </a:lnSpc>
                  <a:defRPr/>
                </a:pPr>
                <a:r>
                  <a:rPr lang="en-US" sz="1200" kern="0" dirty="0">
                    <a:solidFill>
                      <a:prstClr val="white"/>
                    </a:solidFill>
                    <a:latin typeface="18 VAG Rounded Thin   55390" pitchFamily="2" charset="0"/>
                    <a:ea typeface="ＭＳ Ｐゴシック" pitchFamily="-1" charset="-128"/>
                  </a:rPr>
                  <a:t>    Exec. Unit(s)</a:t>
                </a:r>
              </a:p>
              <a:p>
                <a:pPr algn="ctr" defTabSz="457200">
                  <a:lnSpc>
                    <a:spcPct val="90000"/>
                  </a:lnSpc>
                  <a:defRPr/>
                </a:pPr>
                <a:endParaRPr lang="en-US" sz="1200" kern="0" dirty="0">
                  <a:solidFill>
                    <a:prstClr val="white"/>
                  </a:solidFill>
                  <a:latin typeface="18 VAG Rounded Thin   55390" pitchFamily="2" charset="0"/>
                  <a:ea typeface="ＭＳ Ｐゴシック" pitchFamily="-1" charset="-128"/>
                </a:endParaRPr>
              </a:p>
              <a:p>
                <a:pPr algn="ctr" defTabSz="457200">
                  <a:lnSpc>
                    <a:spcPct val="90000"/>
                  </a:lnSpc>
                  <a:defRPr/>
                </a:pPr>
                <a:endParaRPr lang="en-US" sz="1200" kern="0" dirty="0">
                  <a:solidFill>
                    <a:prstClr val="white"/>
                  </a:solidFill>
                  <a:latin typeface="18 VAG Rounded Thin   55390" pitchFamily="2" charset="0"/>
                  <a:ea typeface="ＭＳ Ｐゴシック" pitchFamily="-1" charset="-128"/>
                </a:endParaRPr>
              </a:p>
            </p:txBody>
          </p:sp>
          <p:sp>
            <p:nvSpPr>
              <p:cNvPr id="88" name="Freeform 87">
                <a:extLst>
                  <a:ext uri="{FF2B5EF4-FFF2-40B4-BE49-F238E27FC236}">
                    <a16:creationId xmlns:a16="http://schemas.microsoft.com/office/drawing/2014/main" id="{0D528839-82A7-3545-B88D-076EC8546DB7}"/>
                  </a:ext>
                </a:extLst>
              </p:cNvPr>
              <p:cNvSpPr/>
              <p:nvPr/>
            </p:nvSpPr>
            <p:spPr>
              <a:xfrm>
                <a:off x="6630672" y="4406178"/>
                <a:ext cx="1946673" cy="746856"/>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E4DDD2"/>
                </a:solidFill>
                <a:prstDash val="solid"/>
              </a:ln>
              <a:effectLst/>
            </p:spPr>
            <p:txBody>
              <a:bodyPr rtlCol="0" anchor="ctr"/>
              <a:lstStyle/>
              <a:p>
                <a:pPr algn="ctr" defTabSz="457200">
                  <a:lnSpc>
                    <a:spcPct val="90000"/>
                  </a:lnSpc>
                  <a:defRPr/>
                </a:pPr>
                <a:r>
                  <a:rPr lang="en-US" sz="1200" kern="0" dirty="0">
                    <a:solidFill>
                      <a:prstClr val="white"/>
                    </a:solidFill>
                    <a:latin typeface="18 VAG Rounded Thin   55390" pitchFamily="2" charset="0"/>
                    <a:ea typeface="ＭＳ Ｐゴシック" pitchFamily="-1" charset="-128"/>
                  </a:rPr>
                  <a:t>       Functional</a:t>
                </a:r>
              </a:p>
              <a:p>
                <a:pPr algn="ctr" defTabSz="457200">
                  <a:lnSpc>
                    <a:spcPct val="90000"/>
                  </a:lnSpc>
                  <a:defRPr/>
                </a:pPr>
                <a:r>
                  <a:rPr lang="en-US" sz="1200" kern="0" dirty="0">
                    <a:solidFill>
                      <a:prstClr val="white"/>
                    </a:solidFill>
                    <a:latin typeface="18 VAG Rounded Thin   55390" pitchFamily="2" charset="0"/>
                    <a:ea typeface="ＭＳ Ｐゴシック" pitchFamily="-1" charset="-128"/>
                  </a:rPr>
                  <a:t>Block(s)</a:t>
                </a:r>
              </a:p>
            </p:txBody>
          </p:sp>
        </p:grpSp>
        <p:pic>
          <p:nvPicPr>
            <p:cNvPr id="80" name="Picture 79" descr="600px-Pipeline_5.png">
              <a:extLst>
                <a:ext uri="{FF2B5EF4-FFF2-40B4-BE49-F238E27FC236}">
                  <a16:creationId xmlns:a16="http://schemas.microsoft.com/office/drawing/2014/main" id="{1E5AAF78-85F0-7D84-A6B9-DC5AC9239129}"/>
                </a:ext>
              </a:extLst>
            </p:cNvPr>
            <p:cNvPicPr>
              <a:picLocks noChangeAspect="1"/>
            </p:cNvPicPr>
            <p:nvPr/>
          </p:nvPicPr>
          <p:blipFill>
            <a:blip r:embed="rId6"/>
            <a:stretch>
              <a:fillRect/>
            </a:stretch>
          </p:blipFill>
          <p:spPr>
            <a:xfrm>
              <a:off x="5222590" y="4825300"/>
              <a:ext cx="733128" cy="528552"/>
            </a:xfrm>
            <a:prstGeom prst="rect">
              <a:avLst/>
            </a:prstGeom>
          </p:spPr>
        </p:pic>
        <p:grpSp>
          <p:nvGrpSpPr>
            <p:cNvPr id="81" name="Group 80">
              <a:extLst>
                <a:ext uri="{FF2B5EF4-FFF2-40B4-BE49-F238E27FC236}">
                  <a16:creationId xmlns:a16="http://schemas.microsoft.com/office/drawing/2014/main" id="{461FB2B8-2B3F-5BE1-4246-781D137F8F89}"/>
                </a:ext>
              </a:extLst>
            </p:cNvPr>
            <p:cNvGrpSpPr/>
            <p:nvPr/>
          </p:nvGrpSpPr>
          <p:grpSpPr>
            <a:xfrm>
              <a:off x="6377582" y="5079919"/>
              <a:ext cx="1716897" cy="471846"/>
              <a:chOff x="7768231" y="5060870"/>
              <a:chExt cx="1716897" cy="471846"/>
            </a:xfrm>
          </p:grpSpPr>
          <p:sp>
            <p:nvSpPr>
              <p:cNvPr id="82" name="TextBox 81">
                <a:extLst>
                  <a:ext uri="{FF2B5EF4-FFF2-40B4-BE49-F238E27FC236}">
                    <a16:creationId xmlns:a16="http://schemas.microsoft.com/office/drawing/2014/main" id="{A97FF7BA-9559-2BBE-A301-6D9078E1FC24}"/>
                  </a:ext>
                </a:extLst>
              </p:cNvPr>
              <p:cNvSpPr txBox="1"/>
              <p:nvPr/>
            </p:nvSpPr>
            <p:spPr>
              <a:xfrm>
                <a:off x="7776209" y="5060870"/>
                <a:ext cx="944583" cy="471846"/>
              </a:xfrm>
              <a:prstGeom prst="rect">
                <a:avLst/>
              </a:prstGeom>
              <a:noFill/>
              <a:ln>
                <a:noFill/>
              </a:ln>
            </p:spPr>
            <p:txBody>
              <a:bodyPr wrap="square" rtlCol="0">
                <a:spAutoFit/>
              </a:bodyPr>
              <a:lstStyle/>
              <a:p>
                <a:pPr defTabSz="457200">
                  <a:defRPr/>
                </a:pPr>
                <a:r>
                  <a:rPr lang="en-US" sz="1000" kern="0" dirty="0">
                    <a:solidFill>
                      <a:prstClr val="white"/>
                    </a:solidFill>
                    <a:latin typeface="18 VAG Rounded Thin   55390" pitchFamily="2" charset="0"/>
                    <a:ea typeface="ＭＳ Ｐゴシック" pitchFamily="-1" charset="-128"/>
                  </a:rPr>
                  <a:t>A</a:t>
                </a:r>
                <a:r>
                  <a:rPr lang="en-US" sz="1000" kern="0" baseline="-25000" dirty="0">
                    <a:solidFill>
                      <a:prstClr val="white"/>
                    </a:solidFill>
                    <a:latin typeface="18 VAG Rounded Thin   55390" pitchFamily="2" charset="0"/>
                    <a:ea typeface="ＭＳ Ｐゴシック" pitchFamily="-1" charset="-128"/>
                  </a:rPr>
                  <a:t>0</a:t>
                </a:r>
                <a:r>
                  <a:rPr lang="en-US" sz="1000" kern="0" dirty="0">
                    <a:solidFill>
                      <a:prstClr val="white"/>
                    </a:solidFill>
                    <a:latin typeface="18 VAG Rounded Thin   55390" pitchFamily="2" charset="0"/>
                    <a:ea typeface="ＭＳ Ｐゴシック" pitchFamily="-1" charset="-128"/>
                  </a:rPr>
                  <a:t>+B</a:t>
                </a:r>
                <a:r>
                  <a:rPr lang="en-US" sz="1000" kern="0" baseline="-25000" dirty="0">
                    <a:solidFill>
                      <a:prstClr val="white"/>
                    </a:solidFill>
                    <a:latin typeface="18 VAG Rounded Thin   55390" pitchFamily="2" charset="0"/>
                    <a:ea typeface="ＭＳ Ｐゴシック" pitchFamily="-1" charset="-128"/>
                  </a:rPr>
                  <a:t>0</a:t>
                </a:r>
                <a:endParaRPr lang="en-US" sz="1000" kern="0" dirty="0">
                  <a:solidFill>
                    <a:prstClr val="white"/>
                  </a:solidFill>
                  <a:latin typeface="18 VAG Rounded Thin   55390" pitchFamily="2" charset="0"/>
                  <a:ea typeface="ＭＳ Ｐゴシック" pitchFamily="-1" charset="-128"/>
                </a:endParaRPr>
              </a:p>
            </p:txBody>
          </p:sp>
          <p:sp>
            <p:nvSpPr>
              <p:cNvPr id="83" name="Freeform 82">
                <a:extLst>
                  <a:ext uri="{FF2B5EF4-FFF2-40B4-BE49-F238E27FC236}">
                    <a16:creationId xmlns:a16="http://schemas.microsoft.com/office/drawing/2014/main" id="{8BCB57EB-91DD-9D01-C4FF-8BB9FE89AB6A}"/>
                  </a:ext>
                </a:extLst>
              </p:cNvPr>
              <p:cNvSpPr/>
              <p:nvPr/>
            </p:nvSpPr>
            <p:spPr>
              <a:xfrm>
                <a:off x="7768231" y="5164777"/>
                <a:ext cx="856628" cy="250837"/>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D5C8CE"/>
                </a:solidFill>
                <a:prstDash val="solid"/>
              </a:ln>
              <a:effectLst/>
            </p:spPr>
            <p:txBody>
              <a:bodyPr rtlCol="0" anchor="ctr"/>
              <a:lstStyle/>
              <a:p>
                <a:pPr algn="ctr" defTabSz="457200">
                  <a:lnSpc>
                    <a:spcPct val="90000"/>
                  </a:lnSpc>
                  <a:defRPr/>
                </a:pPr>
                <a:endParaRPr lang="en-US" sz="1400" kern="0" dirty="0">
                  <a:solidFill>
                    <a:prstClr val="white"/>
                  </a:solidFill>
                  <a:latin typeface="18 VAG Rounded Thin   55390" pitchFamily="2" charset="0"/>
                  <a:ea typeface="ＭＳ Ｐゴシック" pitchFamily="-1" charset="-128"/>
                </a:endParaRPr>
              </a:p>
            </p:txBody>
          </p:sp>
          <p:sp>
            <p:nvSpPr>
              <p:cNvPr id="84" name="TextBox 83">
                <a:extLst>
                  <a:ext uri="{FF2B5EF4-FFF2-40B4-BE49-F238E27FC236}">
                    <a16:creationId xmlns:a16="http://schemas.microsoft.com/office/drawing/2014/main" id="{79D7F17E-DA11-A259-733B-546CE3C6DBAE}"/>
                  </a:ext>
                </a:extLst>
              </p:cNvPr>
              <p:cNvSpPr txBox="1"/>
              <p:nvPr/>
            </p:nvSpPr>
            <p:spPr>
              <a:xfrm>
                <a:off x="8540545" y="5060870"/>
                <a:ext cx="944583" cy="471846"/>
              </a:xfrm>
              <a:prstGeom prst="rect">
                <a:avLst/>
              </a:prstGeom>
              <a:noFill/>
              <a:ln>
                <a:noFill/>
              </a:ln>
            </p:spPr>
            <p:txBody>
              <a:bodyPr wrap="square" rtlCol="0">
                <a:spAutoFit/>
              </a:bodyPr>
              <a:lstStyle/>
              <a:p>
                <a:pPr defTabSz="457200">
                  <a:defRPr/>
                </a:pPr>
                <a:r>
                  <a:rPr lang="en-US" sz="1000" kern="0" dirty="0">
                    <a:solidFill>
                      <a:prstClr val="white"/>
                    </a:solidFill>
                    <a:latin typeface="18 VAG Rounded Thin   55390" pitchFamily="2" charset="0"/>
                    <a:ea typeface="ＭＳ Ｐゴシック" pitchFamily="-1" charset="-128"/>
                  </a:rPr>
                  <a:t>A</a:t>
                </a:r>
                <a:r>
                  <a:rPr lang="en-US" sz="1000" kern="0" baseline="-25000" dirty="0">
                    <a:solidFill>
                      <a:prstClr val="white"/>
                    </a:solidFill>
                    <a:latin typeface="18 VAG Rounded Thin   55390" pitchFamily="2" charset="0"/>
                    <a:ea typeface="ＭＳ Ｐゴシック" pitchFamily="-1" charset="-128"/>
                  </a:rPr>
                  <a:t>1</a:t>
                </a:r>
                <a:r>
                  <a:rPr lang="en-US" sz="1000" kern="0" dirty="0">
                    <a:solidFill>
                      <a:prstClr val="white"/>
                    </a:solidFill>
                    <a:latin typeface="18 VAG Rounded Thin   55390" pitchFamily="2" charset="0"/>
                    <a:ea typeface="ＭＳ Ｐゴシック" pitchFamily="-1" charset="-128"/>
                  </a:rPr>
                  <a:t>+B</a:t>
                </a:r>
                <a:r>
                  <a:rPr lang="en-US" sz="1000" kern="0" baseline="-25000" dirty="0">
                    <a:solidFill>
                      <a:prstClr val="white"/>
                    </a:solidFill>
                    <a:latin typeface="18 VAG Rounded Thin   55390" pitchFamily="2" charset="0"/>
                    <a:ea typeface="ＭＳ Ｐゴシック" pitchFamily="-1" charset="-128"/>
                  </a:rPr>
                  <a:t>1</a:t>
                </a:r>
                <a:endParaRPr lang="en-US" sz="1000" kern="0" dirty="0">
                  <a:solidFill>
                    <a:prstClr val="white"/>
                  </a:solidFill>
                  <a:latin typeface="18 VAG Rounded Thin   55390" pitchFamily="2" charset="0"/>
                  <a:ea typeface="ＭＳ Ｐゴシック" pitchFamily="-1" charset="-128"/>
                </a:endParaRPr>
              </a:p>
            </p:txBody>
          </p:sp>
          <p:sp>
            <p:nvSpPr>
              <p:cNvPr id="85" name="Freeform 84">
                <a:extLst>
                  <a:ext uri="{FF2B5EF4-FFF2-40B4-BE49-F238E27FC236}">
                    <a16:creationId xmlns:a16="http://schemas.microsoft.com/office/drawing/2014/main" id="{53DBFA1C-D5DB-119B-1CE9-4D72EFBD8C7A}"/>
                  </a:ext>
                </a:extLst>
              </p:cNvPr>
              <p:cNvSpPr/>
              <p:nvPr/>
            </p:nvSpPr>
            <p:spPr>
              <a:xfrm>
                <a:off x="8454696" y="5191250"/>
                <a:ext cx="856628" cy="229175"/>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9525" cap="flat" cmpd="sng" algn="ctr">
                <a:solidFill>
                  <a:srgbClr val="D5C8CE"/>
                </a:solidFill>
                <a:prstDash val="solid"/>
              </a:ln>
              <a:effectLst/>
            </p:spPr>
            <p:txBody>
              <a:bodyPr rtlCol="0" anchor="ctr"/>
              <a:lstStyle/>
              <a:p>
                <a:pPr algn="ctr" defTabSz="457200">
                  <a:lnSpc>
                    <a:spcPct val="90000"/>
                  </a:lnSpc>
                  <a:defRPr/>
                </a:pPr>
                <a:endParaRPr lang="en-US" sz="1400" kern="0" dirty="0">
                  <a:solidFill>
                    <a:prstClr val="white"/>
                  </a:solidFill>
                  <a:latin typeface="18 VAG Rounded Thin   55390" pitchFamily="2" charset="0"/>
                  <a:ea typeface="ＭＳ Ｐゴシック" pitchFamily="-1" charset="-128"/>
                </a:endParaRPr>
              </a:p>
            </p:txBody>
          </p:sp>
        </p:grpSp>
      </p:grpSp>
      <p:sp>
        <p:nvSpPr>
          <p:cNvPr id="94" name="Rectangle 93">
            <a:extLst>
              <a:ext uri="{FF2B5EF4-FFF2-40B4-BE49-F238E27FC236}">
                <a16:creationId xmlns:a16="http://schemas.microsoft.com/office/drawing/2014/main" id="{80657845-D07E-896A-D0EF-2B0CE048E902}"/>
              </a:ext>
            </a:extLst>
          </p:cNvPr>
          <p:cNvSpPr/>
          <p:nvPr/>
        </p:nvSpPr>
        <p:spPr>
          <a:xfrm>
            <a:off x="1793830" y="5259746"/>
            <a:ext cx="3530447" cy="659601"/>
          </a:xfrm>
          <a:prstGeom prst="rect">
            <a:avLst/>
          </a:prstGeom>
          <a:noFill/>
          <a:ln w="28575" cap="flat" cmpd="sng" algn="ctr">
            <a:solidFill>
              <a:srgbClr val="D8E156"/>
            </a:solidFill>
            <a:prstDash val="solid"/>
          </a:ln>
          <a:effectLst>
            <a:outerShdw blurRad="40000" dist="23000" dir="5400000" rotWithShape="0">
              <a:srgbClr val="000000">
                <a:alpha val="35000"/>
              </a:srgbClr>
            </a:outerShdw>
          </a:effectLst>
        </p:spPr>
        <p:txBody>
          <a:bodyPr rtlCol="0" anchor="ctr"/>
          <a:lstStyle/>
          <a:p>
            <a:pPr algn="ctr" defTabSz="457200">
              <a:defRPr/>
            </a:pPr>
            <a:endParaRPr lang="en-US" sz="1400" kern="0">
              <a:solidFill>
                <a:prstClr val="white"/>
              </a:solidFill>
              <a:latin typeface="VAGRundschriftD"/>
              <a:ea typeface="ＭＳ Ｐゴシック" pitchFamily="-1" charset="-128"/>
            </a:endParaRPr>
          </a:p>
        </p:txBody>
      </p:sp>
      <p:grpSp>
        <p:nvGrpSpPr>
          <p:cNvPr id="98" name="Group 97">
            <a:extLst>
              <a:ext uri="{FF2B5EF4-FFF2-40B4-BE49-F238E27FC236}">
                <a16:creationId xmlns:a16="http://schemas.microsoft.com/office/drawing/2014/main" id="{DB591EFB-5332-F56F-660C-CC7B1B8A99A7}"/>
              </a:ext>
            </a:extLst>
          </p:cNvPr>
          <p:cNvGrpSpPr/>
          <p:nvPr/>
        </p:nvGrpSpPr>
        <p:grpSpPr>
          <a:xfrm>
            <a:off x="7451603" y="4130280"/>
            <a:ext cx="3235596" cy="1960069"/>
            <a:chOff x="6862323" y="4130280"/>
            <a:chExt cx="3235596" cy="1960069"/>
          </a:xfrm>
        </p:grpSpPr>
        <p:grpSp>
          <p:nvGrpSpPr>
            <p:cNvPr id="58" name="Group 57">
              <a:extLst>
                <a:ext uri="{FF2B5EF4-FFF2-40B4-BE49-F238E27FC236}">
                  <a16:creationId xmlns:a16="http://schemas.microsoft.com/office/drawing/2014/main" id="{480F03B1-FD20-B7C9-F509-239860FC2F38}"/>
                </a:ext>
              </a:extLst>
            </p:cNvPr>
            <p:cNvGrpSpPr/>
            <p:nvPr/>
          </p:nvGrpSpPr>
          <p:grpSpPr>
            <a:xfrm>
              <a:off x="6862323" y="4130280"/>
              <a:ext cx="3235596" cy="1960069"/>
              <a:chOff x="4305346" y="4168985"/>
              <a:chExt cx="4334211" cy="2658035"/>
            </a:xfrm>
          </p:grpSpPr>
          <p:cxnSp>
            <p:nvCxnSpPr>
              <p:cNvPr id="59" name="Straight Connector 58">
                <a:extLst>
                  <a:ext uri="{FF2B5EF4-FFF2-40B4-BE49-F238E27FC236}">
                    <a16:creationId xmlns:a16="http://schemas.microsoft.com/office/drawing/2014/main" id="{652527A8-218C-7B7F-48D2-8B8C36422941}"/>
                  </a:ext>
                </a:extLst>
              </p:cNvPr>
              <p:cNvCxnSpPr>
                <a:cxnSpLocks/>
                <a:stCxn id="88" idx="3"/>
                <a:endCxn id="61" idx="3"/>
              </p:cNvCxnSpPr>
              <p:nvPr/>
            </p:nvCxnSpPr>
            <p:spPr>
              <a:xfrm flipH="1">
                <a:off x="7920438" y="4168985"/>
                <a:ext cx="719119" cy="1949388"/>
              </a:xfrm>
              <a:prstGeom prst="line">
                <a:avLst/>
              </a:prstGeom>
              <a:noFill/>
              <a:ln w="25400" cap="flat" cmpd="sng" algn="ctr">
                <a:solidFill>
                  <a:srgbClr val="E4DDD2"/>
                </a:solidFill>
                <a:prstDash val="sysDash"/>
                <a:round/>
                <a:headEnd type="none" w="med" len="med"/>
                <a:tailEnd type="none" w="med" len="med"/>
              </a:ln>
              <a:effectLst/>
            </p:spPr>
          </p:cxnSp>
          <p:cxnSp>
            <p:nvCxnSpPr>
              <p:cNvPr id="60" name="Straight Connector 59">
                <a:extLst>
                  <a:ext uri="{FF2B5EF4-FFF2-40B4-BE49-F238E27FC236}">
                    <a16:creationId xmlns:a16="http://schemas.microsoft.com/office/drawing/2014/main" id="{7E008D08-4C8E-4041-6E04-C4472943CEED}"/>
                  </a:ext>
                </a:extLst>
              </p:cNvPr>
              <p:cNvCxnSpPr>
                <a:cxnSpLocks/>
                <a:stCxn id="83" idx="0"/>
                <a:endCxn id="61" idx="0"/>
              </p:cNvCxnSpPr>
              <p:nvPr/>
            </p:nvCxnSpPr>
            <p:spPr>
              <a:xfrm flipH="1">
                <a:off x="6543773" y="4733164"/>
                <a:ext cx="459399" cy="1385209"/>
              </a:xfrm>
              <a:prstGeom prst="line">
                <a:avLst/>
              </a:prstGeom>
              <a:noFill/>
              <a:ln w="25400" cap="flat" cmpd="sng" algn="ctr">
                <a:solidFill>
                  <a:srgbClr val="E4DDD2"/>
                </a:solidFill>
                <a:prstDash val="sysDash"/>
                <a:round/>
                <a:headEnd type="none" w="med" len="med"/>
                <a:tailEnd type="none" w="med" len="med"/>
              </a:ln>
              <a:effectLst/>
            </p:spPr>
          </p:cxnSp>
          <p:sp>
            <p:nvSpPr>
              <p:cNvPr id="61" name="Freeform 60">
                <a:extLst>
                  <a:ext uri="{FF2B5EF4-FFF2-40B4-BE49-F238E27FC236}">
                    <a16:creationId xmlns:a16="http://schemas.microsoft.com/office/drawing/2014/main" id="{424044F2-E8F8-BBDF-1629-F3A735FD5D70}"/>
                  </a:ext>
                </a:extLst>
              </p:cNvPr>
              <p:cNvSpPr/>
              <p:nvPr/>
            </p:nvSpPr>
            <p:spPr>
              <a:xfrm>
                <a:off x="5831288" y="6118374"/>
                <a:ext cx="2089150" cy="708646"/>
              </a:xfrm>
              <a:custGeom>
                <a:avLst/>
                <a:gdLst>
                  <a:gd name="connsiteX0" fmla="*/ 749300 w 2197100"/>
                  <a:gd name="connsiteY0" fmla="*/ 0 h 603250"/>
                  <a:gd name="connsiteX1" fmla="*/ 0 w 2197100"/>
                  <a:gd name="connsiteY1" fmla="*/ 603250 h 603250"/>
                  <a:gd name="connsiteX2" fmla="*/ 1568450 w 2197100"/>
                  <a:gd name="connsiteY2" fmla="*/ 603250 h 603250"/>
                  <a:gd name="connsiteX3" fmla="*/ 2197100 w 2197100"/>
                  <a:gd name="connsiteY3" fmla="*/ 0 h 603250"/>
                  <a:gd name="connsiteX4" fmla="*/ 749300 w 2197100"/>
                  <a:gd name="connsiteY4" fmla="*/ 0 h 60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603250">
                    <a:moveTo>
                      <a:pt x="749300" y="0"/>
                    </a:moveTo>
                    <a:lnTo>
                      <a:pt x="0" y="603250"/>
                    </a:lnTo>
                    <a:lnTo>
                      <a:pt x="1568450" y="603250"/>
                    </a:lnTo>
                    <a:lnTo>
                      <a:pt x="2197100" y="0"/>
                    </a:lnTo>
                    <a:lnTo>
                      <a:pt x="749300" y="0"/>
                    </a:lnTo>
                    <a:close/>
                  </a:path>
                </a:pathLst>
              </a:custGeom>
              <a:noFill/>
              <a:ln w="28575" cap="flat" cmpd="sng" algn="ctr">
                <a:solidFill>
                  <a:srgbClr val="E4DDD2"/>
                </a:solidFill>
                <a:prstDash val="solid"/>
              </a:ln>
              <a:effectLst/>
            </p:spPr>
            <p:txBody>
              <a:bodyPr rtlCol="0" anchor="ctr"/>
              <a:lstStyle/>
              <a:p>
                <a:pPr algn="ctr" defTabSz="457200">
                  <a:lnSpc>
                    <a:spcPct val="90000"/>
                  </a:lnSpc>
                  <a:defRPr/>
                </a:pPr>
                <a:r>
                  <a:rPr lang="en-US" sz="1400" kern="0" dirty="0">
                    <a:solidFill>
                      <a:prstClr val="white"/>
                    </a:solidFill>
                    <a:latin typeface="18 VAG Rounded Thin   55390" pitchFamily="2" charset="0"/>
                    <a:ea typeface="ＭＳ Ｐゴシック" pitchFamily="-1" charset="-128"/>
                  </a:rPr>
                  <a:t>    </a:t>
                </a:r>
              </a:p>
            </p:txBody>
          </p:sp>
          <p:sp>
            <p:nvSpPr>
              <p:cNvPr id="62" name="TextBox 61">
                <a:extLst>
                  <a:ext uri="{FF2B5EF4-FFF2-40B4-BE49-F238E27FC236}">
                    <a16:creationId xmlns:a16="http://schemas.microsoft.com/office/drawing/2014/main" id="{46873269-330D-6C9E-2288-15A5CAC4EAE8}"/>
                  </a:ext>
                </a:extLst>
              </p:cNvPr>
              <p:cNvSpPr txBox="1"/>
              <p:nvPr/>
            </p:nvSpPr>
            <p:spPr>
              <a:xfrm>
                <a:off x="4305346" y="6037807"/>
                <a:ext cx="1724701" cy="500848"/>
              </a:xfrm>
              <a:prstGeom prst="rect">
                <a:avLst/>
              </a:prstGeom>
              <a:noFill/>
            </p:spPr>
            <p:txBody>
              <a:bodyPr wrap="none" rtlCol="0">
                <a:spAutoFit/>
              </a:bodyPr>
              <a:lstStyle/>
              <a:p>
                <a:pPr defTabSz="457200">
                  <a:defRPr/>
                </a:pPr>
                <a:r>
                  <a:rPr lang="en-US" sz="1800" kern="0" dirty="0">
                    <a:solidFill>
                      <a:prstClr val="white"/>
                    </a:solidFill>
                    <a:latin typeface="18 VAG Rounded Thin   55390" pitchFamily="2" charset="0"/>
                    <a:ea typeface="ＭＳ Ｐゴシック" pitchFamily="-1" charset="-128"/>
                  </a:rPr>
                  <a:t>Logic Gates</a:t>
                </a:r>
              </a:p>
            </p:txBody>
          </p:sp>
        </p:grpSp>
        <p:pic>
          <p:nvPicPr>
            <p:cNvPr id="95" name="Picture 94">
              <a:extLst>
                <a:ext uri="{FF2B5EF4-FFF2-40B4-BE49-F238E27FC236}">
                  <a16:creationId xmlns:a16="http://schemas.microsoft.com/office/drawing/2014/main" id="{E9A45428-85EB-7B8A-0A67-9182A35B3154}"/>
                </a:ext>
              </a:extLst>
            </p:cNvPr>
            <p:cNvPicPr>
              <a:picLocks noChangeAspect="1"/>
            </p:cNvPicPr>
            <p:nvPr/>
          </p:nvPicPr>
          <p:blipFill>
            <a:blip r:embed="rId7"/>
            <a:stretch>
              <a:fillRect/>
            </a:stretch>
          </p:blipFill>
          <p:spPr>
            <a:xfrm>
              <a:off x="8437285" y="5627197"/>
              <a:ext cx="915950" cy="372265"/>
            </a:xfrm>
            <a:prstGeom prst="rect">
              <a:avLst/>
            </a:prstGeom>
          </p:spPr>
        </p:pic>
      </p:grpSp>
      <p:sp>
        <p:nvSpPr>
          <p:cNvPr id="96" name="TextBox 95">
            <a:extLst>
              <a:ext uri="{FF2B5EF4-FFF2-40B4-BE49-F238E27FC236}">
                <a16:creationId xmlns:a16="http://schemas.microsoft.com/office/drawing/2014/main" id="{6C59C719-FBE2-8BD0-1117-B0065782FAA6}"/>
              </a:ext>
            </a:extLst>
          </p:cNvPr>
          <p:cNvSpPr txBox="1"/>
          <p:nvPr/>
        </p:nvSpPr>
        <p:spPr>
          <a:xfrm>
            <a:off x="4594412" y="956134"/>
            <a:ext cx="2891244" cy="535531"/>
          </a:xfrm>
          <a:prstGeom prst="rect">
            <a:avLst/>
          </a:prstGeom>
          <a:noFill/>
        </p:spPr>
        <p:txBody>
          <a:bodyPr wrap="square" rtlCol="0">
            <a:spAutoFit/>
          </a:bodyPr>
          <a:lstStyle/>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18 VAG Rounded Thin   55390" pitchFamily="2" charset="0"/>
                <a:ea typeface="ＭＳ Ｐゴシック" pitchFamily="-1" charset="-128"/>
              </a:rPr>
              <a:t>Harness Parallelism &amp;</a:t>
            </a:r>
          </a:p>
          <a:p>
            <a:pPr marL="0" marR="0" lvl="0" indent="0" algn="ctr" defTabSz="4572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latin typeface="18 VAG Rounded Thin   55390" pitchFamily="2" charset="0"/>
                <a:ea typeface="ＭＳ Ｐゴシック" pitchFamily="-1" charset="-128"/>
              </a:rPr>
              <a:t>Achieve High Performance</a:t>
            </a:r>
          </a:p>
        </p:txBody>
      </p:sp>
      <p:sp>
        <p:nvSpPr>
          <p:cNvPr id="99" name="Rectangle 98">
            <a:extLst>
              <a:ext uri="{FF2B5EF4-FFF2-40B4-BE49-F238E27FC236}">
                <a16:creationId xmlns:a16="http://schemas.microsoft.com/office/drawing/2014/main" id="{0B552F58-B005-854D-D6F1-A26BCB941BB2}"/>
              </a:ext>
            </a:extLst>
          </p:cNvPr>
          <p:cNvSpPr/>
          <p:nvPr/>
        </p:nvSpPr>
        <p:spPr>
          <a:xfrm>
            <a:off x="7349865" y="5446011"/>
            <a:ext cx="3214502" cy="708489"/>
          </a:xfrm>
          <a:prstGeom prst="rect">
            <a:avLst/>
          </a:prstGeom>
          <a:noFill/>
          <a:ln w="28575" cap="flat" cmpd="sng" algn="ctr">
            <a:solidFill>
              <a:srgbClr val="D8E156"/>
            </a:solidFill>
            <a:prstDash val="solid"/>
          </a:ln>
          <a:effectLst>
            <a:outerShdw blurRad="40000" dist="23000" dir="5400000" rotWithShape="0">
              <a:srgbClr val="000000">
                <a:alpha val="35000"/>
              </a:srgbClr>
            </a:outerShdw>
          </a:effectLst>
        </p:spPr>
        <p:txBody>
          <a:bodyPr rtlCol="0" anchor="ctr"/>
          <a:lstStyle/>
          <a:p>
            <a:pPr algn="ctr" defTabSz="457200">
              <a:defRPr/>
            </a:pPr>
            <a:endParaRPr lang="en-US" sz="1400" kern="0">
              <a:solidFill>
                <a:prstClr val="white"/>
              </a:solidFill>
              <a:latin typeface="VAGRundschriftD"/>
              <a:ea typeface="ＭＳ Ｐゴシック" pitchFamily="-1" charset="-128"/>
            </a:endParaRPr>
          </a:p>
        </p:txBody>
      </p:sp>
      <p:sp>
        <p:nvSpPr>
          <p:cNvPr id="108" name="Rectangle 26" descr="50%">
            <a:extLst>
              <a:ext uri="{FF2B5EF4-FFF2-40B4-BE49-F238E27FC236}">
                <a16:creationId xmlns:a16="http://schemas.microsoft.com/office/drawing/2014/main" id="{98ABE675-C7D2-6995-8A90-91447D20B8F5}"/>
              </a:ext>
            </a:extLst>
          </p:cNvPr>
          <p:cNvSpPr>
            <a:spLocks noChangeArrowheads="1"/>
          </p:cNvSpPr>
          <p:nvPr/>
        </p:nvSpPr>
        <p:spPr bwMode="auto">
          <a:xfrm rot="5400000">
            <a:off x="3725131" y="3630813"/>
            <a:ext cx="4629807" cy="295031"/>
          </a:xfrm>
          <a:prstGeom prst="rect">
            <a:avLst/>
          </a:prstGeom>
          <a:solidFill>
            <a:schemeClr val="accent1"/>
          </a:solidFill>
          <a:ln w="12700">
            <a:noFill/>
            <a:miter lim="800000"/>
            <a:headEnd/>
            <a:tailEnd/>
          </a:ln>
        </p:spPr>
        <p:txBody>
          <a:bodyPr wrap="none" anchor="ctr">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34400" b="0" i="0" u="none" strike="noStrike" kern="0" cap="none" spc="0" normalizeH="0" baseline="0" noProof="0">
              <a:ln>
                <a:noFill/>
              </a:ln>
              <a:solidFill>
                <a:srgbClr val="9ACD4C"/>
              </a:solidFill>
              <a:effectLst/>
              <a:uLnTx/>
              <a:uFillTx/>
              <a:latin typeface="18 VAG Rounded Thin   55390" pitchFamily="2" charset="0"/>
              <a:ea typeface="ＭＳ Ｐゴシック" pitchFamily="-1" charset="-128"/>
            </a:endParaRPr>
          </a:p>
        </p:txBody>
      </p:sp>
    </p:spTree>
    <p:extLst>
      <p:ext uri="{BB962C8B-B14F-4D97-AF65-F5344CB8AC3E}">
        <p14:creationId xmlns:p14="http://schemas.microsoft.com/office/powerpoint/2010/main" val="398565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4851AA0A-5CD0-ED3E-18D8-522E795D0390}"/>
              </a:ext>
            </a:extLst>
          </p:cNvPr>
          <p:cNvPicPr>
            <a:picLocks noChangeAspect="1"/>
          </p:cNvPicPr>
          <p:nvPr/>
        </p:nvPicPr>
        <p:blipFill>
          <a:blip r:embed="rId3"/>
          <a:stretch>
            <a:fillRect/>
          </a:stretch>
        </p:blipFill>
        <p:spPr>
          <a:xfrm>
            <a:off x="4373933" y="1850115"/>
            <a:ext cx="8112109" cy="4438925"/>
          </a:xfrm>
          <a:prstGeom prst="rect">
            <a:avLst/>
          </a:prstGeom>
        </p:spPr>
      </p:pic>
      <p:sp>
        <p:nvSpPr>
          <p:cNvPr id="2" name="Title 1"/>
          <p:cNvSpPr>
            <a:spLocks noGrp="1"/>
          </p:cNvSpPr>
          <p:nvPr>
            <p:ph type="title"/>
          </p:nvPr>
        </p:nvSpPr>
        <p:spPr/>
        <p:txBody>
          <a:bodyPr/>
          <a:lstStyle/>
          <a:p>
            <a:r>
              <a:rPr lang="en-US" dirty="0"/>
              <a:t>How do we build a Single-Core Processor?</a:t>
            </a:r>
          </a:p>
        </p:txBody>
      </p:sp>
      <p:sp>
        <p:nvSpPr>
          <p:cNvPr id="892" name="Content Placeholder 891">
            <a:extLst>
              <a:ext uri="{FF2B5EF4-FFF2-40B4-BE49-F238E27FC236}">
                <a16:creationId xmlns:a16="http://schemas.microsoft.com/office/drawing/2014/main" id="{8EED3550-E730-5504-7A71-7AE3666A0C46}"/>
              </a:ext>
            </a:extLst>
          </p:cNvPr>
          <p:cNvSpPr>
            <a:spLocks noGrp="1"/>
          </p:cNvSpPr>
          <p:nvPr>
            <p:ph idx="1"/>
          </p:nvPr>
        </p:nvSpPr>
        <p:spPr>
          <a:xfrm>
            <a:off x="288414" y="916710"/>
            <a:ext cx="11111106" cy="5687290"/>
          </a:xfrm>
        </p:spPr>
        <p:txBody>
          <a:bodyPr>
            <a:noAutofit/>
          </a:bodyPr>
          <a:lstStyle/>
          <a:p>
            <a:pPr marL="84664" indent="0">
              <a:buClr>
                <a:schemeClr val="bg1"/>
              </a:buClr>
              <a:buNone/>
            </a:pPr>
            <a:r>
              <a:rPr lang="en-US" sz="2800" b="0" dirty="0">
                <a:solidFill>
                  <a:schemeClr val="accent4"/>
                </a:solidFill>
                <a:latin typeface="18 VAG Rounded Light   02390" pitchFamily="2" charset="0"/>
              </a:rPr>
              <a:t>Processor (CPU)</a:t>
            </a:r>
            <a:r>
              <a:rPr lang="en-US" sz="2800" dirty="0"/>
              <a:t>: the active part of the computer that does all the work (data manipulation and decision-making).</a:t>
            </a:r>
          </a:p>
        </p:txBody>
      </p:sp>
      <p:sp>
        <p:nvSpPr>
          <p:cNvPr id="894" name="Rectangle 893">
            <a:extLst>
              <a:ext uri="{FF2B5EF4-FFF2-40B4-BE49-F238E27FC236}">
                <a16:creationId xmlns:a16="http://schemas.microsoft.com/office/drawing/2014/main" id="{FE136C27-9787-AF3B-BFB6-B09F4D17DE1C}"/>
              </a:ext>
            </a:extLst>
          </p:cNvPr>
          <p:cNvSpPr/>
          <p:nvPr/>
        </p:nvSpPr>
        <p:spPr>
          <a:xfrm>
            <a:off x="4384092" y="1880595"/>
            <a:ext cx="2768548" cy="4408445"/>
          </a:xfrm>
          <a:prstGeom prst="rect">
            <a:avLst/>
          </a:prstGeom>
          <a:noFill/>
          <a:ln w="571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895" name="TextBox 894">
            <a:extLst>
              <a:ext uri="{FF2B5EF4-FFF2-40B4-BE49-F238E27FC236}">
                <a16:creationId xmlns:a16="http://schemas.microsoft.com/office/drawing/2014/main" id="{5CF681DD-F9E7-1409-F168-E7C74070459E}"/>
              </a:ext>
            </a:extLst>
          </p:cNvPr>
          <p:cNvSpPr txBox="1"/>
          <p:nvPr/>
        </p:nvSpPr>
        <p:spPr>
          <a:xfrm>
            <a:off x="288415" y="1850115"/>
            <a:ext cx="4090546" cy="4588436"/>
          </a:xfrm>
          <a:prstGeom prst="rect">
            <a:avLst/>
          </a:prstGeom>
          <a:noFill/>
        </p:spPr>
        <p:txBody>
          <a:bodyPr wrap="square" rtlCol="0">
            <a:spAutoFit/>
          </a:bodyPr>
          <a:lstStyle/>
          <a:p>
            <a:pPr marL="406400" marR="0" lvl="1" indent="-304800" algn="l" defTabSz="914377" rtl="0" eaLnBrk="1" fontAlgn="auto" latinLnBrk="0" hangingPunct="1">
              <a:lnSpc>
                <a:spcPct val="100000"/>
              </a:lnSpc>
              <a:spcBef>
                <a:spcPts val="500"/>
              </a:spcBef>
              <a:spcAft>
                <a:spcPts val="0"/>
              </a:spcAft>
              <a:buClr>
                <a:srgbClr val="C6DAC3"/>
              </a:buClr>
              <a:buSzPct val="90000"/>
              <a:buFont typeface=".Hiragino Kaku Gothic Interface W3"/>
              <a:buChar char="▫"/>
              <a:tabLst/>
              <a:defRPr/>
            </a:pPr>
            <a:r>
              <a:rPr kumimoji="0" lang="en-US" sz="2400" b="0" i="1" u="none" strike="noStrike" kern="1200" cap="none" spc="0" normalizeH="0" baseline="0" noProof="0" dirty="0">
                <a:ln>
                  <a:noFill/>
                </a:ln>
                <a:solidFill>
                  <a:schemeClr val="accent5"/>
                </a:solidFill>
                <a:effectLst/>
                <a:uLnTx/>
                <a:uFillTx/>
                <a:latin typeface="18 VAG ROUNDED LIGHT   02390" pitchFamily="2" charset="0"/>
                <a:ea typeface="+mn-ea"/>
                <a:cs typeface="+mn-cs"/>
              </a:rPr>
              <a:t>Datapath</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(“the brawn”): portion of the processor that contains hardware necessary to perform operations required by the processor.</a:t>
            </a:r>
          </a:p>
          <a:p>
            <a:pPr marL="406400" marR="0" lvl="1" indent="-304800" algn="l" defTabSz="914377" rtl="0" eaLnBrk="1" fontAlgn="auto" latinLnBrk="0" hangingPunct="1">
              <a:lnSpc>
                <a:spcPct val="100000"/>
              </a:lnSpc>
              <a:spcBef>
                <a:spcPts val="500"/>
              </a:spcBef>
              <a:spcAft>
                <a:spcPts val="0"/>
              </a:spcAft>
              <a:buClr>
                <a:srgbClr val="C6DAC3"/>
              </a:buClr>
              <a:buSzPct val="90000"/>
              <a:buFont typeface=".Hiragino Kaku Gothic Interface W3"/>
              <a:buChar char="▫"/>
              <a:tabLst/>
              <a:defRPr/>
            </a:pPr>
            <a:r>
              <a:rPr kumimoji="0" lang="en-US" sz="2400" b="0" i="1" u="none" strike="noStrike" kern="1200" cap="none" spc="0" normalizeH="0" baseline="0" noProof="0" dirty="0">
                <a:ln>
                  <a:noFill/>
                </a:ln>
                <a:solidFill>
                  <a:srgbClr val="FEC016"/>
                </a:solidFill>
                <a:effectLst/>
                <a:uLnTx/>
                <a:uFillTx/>
                <a:latin typeface="18 VAG Rounded Light   02390" pitchFamily="2" charset="0"/>
                <a:ea typeface="+mn-ea"/>
                <a:cs typeface="+mn-cs"/>
              </a:rPr>
              <a:t>Control</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(“the brain”):</a:t>
            </a:r>
            <a:b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b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portion of the processor (also in hardware) that tells the </a:t>
            </a:r>
            <a:r>
              <a:rPr kumimoji="0" lang="en-US" sz="2400" b="0" i="0" u="none" strike="noStrike" kern="1200" cap="none" spc="0" normalizeH="0" baseline="0" noProof="0" dirty="0" err="1">
                <a:ln>
                  <a:noFill/>
                </a:ln>
                <a:solidFill>
                  <a:srgbClr val="C6DAC3"/>
                </a:solidFill>
                <a:effectLst/>
                <a:uLnTx/>
                <a:uFillTx/>
                <a:latin typeface="18 VAG Rounded Light   02390" pitchFamily="2" charset="0"/>
                <a:ea typeface="+mn-ea"/>
                <a:cs typeface="+mn-cs"/>
              </a:rPr>
              <a:t>datapath</a:t>
            </a:r>
            <a:r>
              <a:rPr kumimoji="0" lang="en-US" sz="2400" b="0" i="0" u="none" strike="noStrike" kern="1200" cap="none" spc="0" normalizeH="0" baseline="0" noProof="0" dirty="0">
                <a:ln>
                  <a:noFill/>
                </a:ln>
                <a:solidFill>
                  <a:srgbClr val="C6DAC3"/>
                </a:solidFill>
                <a:effectLst/>
                <a:uLnTx/>
                <a:uFillTx/>
                <a:latin typeface="18 VAG Rounded Light   02390" pitchFamily="2" charset="0"/>
                <a:ea typeface="+mn-ea"/>
                <a:cs typeface="+mn-cs"/>
              </a:rPr>
              <a:t> what needs to be done.</a:t>
            </a:r>
          </a:p>
          <a:p>
            <a:pPr algn="l"/>
            <a:endParaRPr lang="en-US" sz="2400" dirty="0">
              <a:solidFill>
                <a:schemeClr val="accent1"/>
              </a:solidFill>
              <a:latin typeface="18 VAG Rounded Light   02390" pitchFamily="2" charset="0"/>
            </a:endParaRPr>
          </a:p>
        </p:txBody>
      </p:sp>
      <p:sp>
        <p:nvSpPr>
          <p:cNvPr id="897" name="Rectangle 896">
            <a:extLst>
              <a:ext uri="{FF2B5EF4-FFF2-40B4-BE49-F238E27FC236}">
                <a16:creationId xmlns:a16="http://schemas.microsoft.com/office/drawing/2014/main" id="{1FCF0148-2205-7A32-8518-5ACF482EBFD0}"/>
              </a:ext>
            </a:extLst>
          </p:cNvPr>
          <p:cNvSpPr/>
          <p:nvPr/>
        </p:nvSpPr>
        <p:spPr>
          <a:xfrm>
            <a:off x="4546652" y="2237191"/>
            <a:ext cx="2453588" cy="739690"/>
          </a:xfrm>
          <a:prstGeom prst="rect">
            <a:avLst/>
          </a:prstGeom>
          <a:noFill/>
          <a:ln w="57150">
            <a:solidFill>
              <a:schemeClr val="accent3"/>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
        <p:nvSpPr>
          <p:cNvPr id="898" name="Rectangle 897">
            <a:extLst>
              <a:ext uri="{FF2B5EF4-FFF2-40B4-BE49-F238E27FC236}">
                <a16:creationId xmlns:a16="http://schemas.microsoft.com/office/drawing/2014/main" id="{CCE44A91-0018-916D-C47E-15A0F6D96E53}"/>
              </a:ext>
            </a:extLst>
          </p:cNvPr>
          <p:cNvSpPr/>
          <p:nvPr/>
        </p:nvSpPr>
        <p:spPr>
          <a:xfrm>
            <a:off x="4541572" y="3265322"/>
            <a:ext cx="2453588" cy="2881478"/>
          </a:xfrm>
          <a:prstGeom prst="rect">
            <a:avLst/>
          </a:prstGeom>
          <a:noFill/>
          <a:ln w="57150">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36722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 grpId="0" animBg="1"/>
      <p:bldP spid="895" grpId="0"/>
      <p:bldP spid="897" grpId="0" animBg="1"/>
      <p:bldP spid="89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0CFB-9FB9-7DF4-91F5-A4A65A556F44}"/>
              </a:ext>
            </a:extLst>
          </p:cNvPr>
          <p:cNvSpPr>
            <a:spLocks noGrp="1"/>
          </p:cNvSpPr>
          <p:nvPr>
            <p:ph type="title"/>
          </p:nvPr>
        </p:nvSpPr>
        <p:spPr>
          <a:xfrm>
            <a:off x="1104900" y="76199"/>
            <a:ext cx="10995659" cy="768096"/>
          </a:xfrm>
        </p:spPr>
        <p:txBody>
          <a:bodyPr>
            <a:normAutofit fontScale="90000"/>
          </a:bodyPr>
          <a:lstStyle/>
          <a:p>
            <a:r>
              <a:rPr lang="en-US" dirty="0"/>
              <a:t>Goal: Design HW to Execute All RV32I Instructions</a:t>
            </a:r>
          </a:p>
        </p:txBody>
      </p:sp>
      <p:graphicFrame>
        <p:nvGraphicFramePr>
          <p:cNvPr id="17" name="Table 16">
            <a:extLst>
              <a:ext uri="{FF2B5EF4-FFF2-40B4-BE49-F238E27FC236}">
                <a16:creationId xmlns:a16="http://schemas.microsoft.com/office/drawing/2014/main" id="{691EEE01-10EE-E8DD-814B-D18AF23C6549}"/>
              </a:ext>
            </a:extLst>
          </p:cNvPr>
          <p:cNvGraphicFramePr>
            <a:graphicFrameLocks noGrp="1"/>
          </p:cNvGraphicFramePr>
          <p:nvPr>
            <p:extLst>
              <p:ext uri="{D42A27DB-BD31-4B8C-83A1-F6EECF244321}">
                <p14:modId xmlns:p14="http://schemas.microsoft.com/office/powerpoint/2010/main" val="2611118058"/>
              </p:ext>
            </p:extLst>
          </p:nvPr>
        </p:nvGraphicFramePr>
        <p:xfrm>
          <a:off x="295085" y="1203484"/>
          <a:ext cx="6644196" cy="4870808"/>
        </p:xfrm>
        <a:graphic>
          <a:graphicData uri="http://schemas.openxmlformats.org/drawingml/2006/table">
            <a:tbl>
              <a:tblPr/>
              <a:tblGrid>
                <a:gridCol w="1458231">
                  <a:extLst>
                    <a:ext uri="{9D8B030D-6E8A-4147-A177-3AD203B41FA5}">
                      <a16:colId xmlns:a16="http://schemas.microsoft.com/office/drawing/2014/main" val="1208520974"/>
                    </a:ext>
                  </a:extLst>
                </a:gridCol>
                <a:gridCol w="338886">
                  <a:extLst>
                    <a:ext uri="{9D8B030D-6E8A-4147-A177-3AD203B41FA5}">
                      <a16:colId xmlns:a16="http://schemas.microsoft.com/office/drawing/2014/main" val="74773613"/>
                    </a:ext>
                  </a:extLst>
                </a:gridCol>
                <a:gridCol w="1509578">
                  <a:extLst>
                    <a:ext uri="{9D8B030D-6E8A-4147-A177-3AD203B41FA5}">
                      <a16:colId xmlns:a16="http://schemas.microsoft.com/office/drawing/2014/main" val="2536308685"/>
                    </a:ext>
                  </a:extLst>
                </a:gridCol>
                <a:gridCol w="1499308">
                  <a:extLst>
                    <a:ext uri="{9D8B030D-6E8A-4147-A177-3AD203B41FA5}">
                      <a16:colId xmlns:a16="http://schemas.microsoft.com/office/drawing/2014/main" val="1442253963"/>
                    </a:ext>
                  </a:extLst>
                </a:gridCol>
                <a:gridCol w="379962">
                  <a:extLst>
                    <a:ext uri="{9D8B030D-6E8A-4147-A177-3AD203B41FA5}">
                      <a16:colId xmlns:a16="http://schemas.microsoft.com/office/drawing/2014/main" val="2250062667"/>
                    </a:ext>
                  </a:extLst>
                </a:gridCol>
                <a:gridCol w="1458231">
                  <a:extLst>
                    <a:ext uri="{9D8B030D-6E8A-4147-A177-3AD203B41FA5}">
                      <a16:colId xmlns:a16="http://schemas.microsoft.com/office/drawing/2014/main" val="1482977400"/>
                    </a:ext>
                  </a:extLst>
                </a:gridCol>
              </a:tblGrid>
              <a:tr h="423278">
                <a:tc gridSpan="6">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2000" u="none" strike="noStrike" dirty="0">
                          <a:effectLst/>
                        </a:rPr>
                        <a:t>Open                                 Reference Card</a:t>
                      </a:r>
                      <a:endParaRPr lang="en-US" sz="1000" b="0" i="0" u="none" strike="noStrike" dirty="0">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8679531"/>
                  </a:ext>
                </a:extLst>
              </a:tr>
              <a:tr h="174697">
                <a:tc gridSpan="5">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050" u="none" strike="noStrike" dirty="0">
                          <a:effectLst/>
                        </a:rPr>
                        <a:t>Base Integer Instructions: RV32I </a:t>
                      </a:r>
                      <a:endParaRPr lang="en-US" sz="1050" b="1"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050" u="none" strike="noStrike" dirty="0">
                          <a:effectLst/>
                        </a:rPr>
                        <a:t> </a:t>
                      </a:r>
                      <a:endParaRPr lang="en-US" sz="1050" b="1"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558464100"/>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Category      </a:t>
                      </a:r>
                      <a:r>
                        <a:rPr lang="en-US" sz="1050" u="none" strike="noStrike" dirty="0">
                          <a:effectLst/>
                        </a:rPr>
                        <a:t>Name</a:t>
                      </a:r>
                      <a:endParaRPr lang="en-US" sz="1100" b="1"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err="1">
                          <a:effectLst/>
                        </a:rPr>
                        <a:t>Fmt</a:t>
                      </a:r>
                      <a:endParaRPr lang="en-US" sz="1100" b="0"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RV32I Base</a:t>
                      </a:r>
                      <a:endParaRPr lang="en-US" sz="1100" b="0"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Category    </a:t>
                      </a:r>
                      <a:r>
                        <a:rPr lang="en-US" sz="1050" u="none" strike="noStrike">
                          <a:effectLst/>
                        </a:rPr>
                        <a:t>Name</a:t>
                      </a:r>
                      <a:endParaRPr lang="en-US" sz="1100" b="1" i="1" u="none" strike="noStrike">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Fmt</a:t>
                      </a:r>
                      <a:endParaRPr lang="en-US" sz="1100" b="0" i="1" u="none" strike="noStrike">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RV32I Base</a:t>
                      </a:r>
                      <a:endParaRPr lang="en-US" sz="1100" b="0" i="1" u="none" strike="noStrike" dirty="0">
                        <a:solidFill>
                          <a:srgbClr val="FF0000"/>
                        </a:solidFill>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666725193"/>
                  </a:ext>
                </a:extLst>
              </a:tr>
              <a:tr h="247455">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Shifts        </a:t>
                      </a:r>
                      <a:r>
                        <a:rPr lang="en-US" sz="1050" u="none" strike="noStrike" dirty="0">
                          <a:effectLst/>
                        </a:rPr>
                        <a:t>Shift Left Logical</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R</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SLL   rd,rs1,rs2</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Loads                    </a:t>
                      </a:r>
                      <a:r>
                        <a:rPr lang="en-US" sz="1050" u="none" strike="noStrike" dirty="0">
                          <a:effectLst/>
                        </a:rPr>
                        <a:t>Load</a:t>
                      </a:r>
                      <a:r>
                        <a:rPr lang="en-US" sz="1100" u="none" strike="noStrike" dirty="0">
                          <a:effectLst/>
                        </a:rPr>
                        <a:t> </a:t>
                      </a:r>
                      <a:r>
                        <a:rPr lang="en-US" sz="1050" u="none" strike="noStrike" dirty="0">
                          <a:effectLst/>
                        </a:rPr>
                        <a:t>Byte</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LB     rd,rs1,imm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4194581319"/>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Shift Left Log. </a:t>
                      </a:r>
                      <a:r>
                        <a:rPr lang="en-US" sz="1050" u="none" strike="noStrike" dirty="0" err="1">
                          <a:effectLst/>
                        </a:rPr>
                        <a:t>Imm</a:t>
                      </a:r>
                      <a:r>
                        <a:rPr lang="en-US" sz="1050" u="none" strike="noStrike" dirty="0">
                          <a:effectLst/>
                        </a:rPr>
                        <a:t>.</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SLLI  rd,rs1,shamt </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Load</a:t>
                      </a:r>
                      <a:r>
                        <a:rPr lang="en-US" sz="1100" u="none" strike="noStrike" dirty="0">
                          <a:effectLst/>
                        </a:rPr>
                        <a:t> </a:t>
                      </a:r>
                      <a:r>
                        <a:rPr lang="en-US" sz="1050" u="none" strike="noStrike" dirty="0">
                          <a:effectLst/>
                        </a:rPr>
                        <a:t>Halfword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LH     rd,rs1,imm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585215232"/>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Shift Right Logical</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R</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SRL   rd,rs1,rs2</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ctr"/>
                      <a:r>
                        <a:rPr lang="en-US" sz="1050" u="none" strike="noStrike" dirty="0">
                          <a:effectLst/>
                        </a:rPr>
                        <a:t> Load</a:t>
                      </a:r>
                      <a:r>
                        <a:rPr lang="en-US" sz="1100" u="none" strike="noStrike" dirty="0">
                          <a:effectLst/>
                        </a:rPr>
                        <a:t> </a:t>
                      </a:r>
                      <a:r>
                        <a:rPr lang="en-US" sz="1050" u="none" strike="noStrike" dirty="0">
                          <a:effectLst/>
                        </a:rPr>
                        <a:t>Byte Unsigned</a:t>
                      </a:r>
                      <a:endParaRPr lang="en-US" sz="1050" b="0" i="0" u="none" strike="noStrike" dirty="0">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ctr"/>
                      <a:r>
                        <a:rPr lang="en-US" sz="1100" u="none" strike="noStrike">
                          <a:effectLst/>
                        </a:rPr>
                        <a:t>I</a:t>
                      </a:r>
                      <a:endParaRPr lang="en-US" sz="110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LBU    rd,rs1,imm</a:t>
                      </a:r>
                      <a:endParaRPr lang="en-US" sz="1100" b="0" i="0" u="none" strike="noStrike" dirty="0">
                        <a:effectLst/>
                        <a:latin typeface="Courier"/>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1038578204"/>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Shift Right Log. Imm.</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I</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SRLI  rd,rs1,shamt </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Load Half Unsigned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LHU    rd,rs1,imm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115113059"/>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Shift Right Arithmetic</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R</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SRA   rd,rs1,rs2</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Load Word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LW     rd,rs1,imm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1018087824"/>
                  </a:ext>
                </a:extLst>
              </a:tr>
              <a:tr h="260479">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Shift Right Arith. Imm.</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SRAI  rd,rs1,shamt </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Stores                  </a:t>
                      </a:r>
                      <a:r>
                        <a:rPr lang="en-US" sz="1050" u="none" strike="noStrike" dirty="0">
                          <a:effectLst/>
                        </a:rPr>
                        <a:t>Store</a:t>
                      </a:r>
                      <a:r>
                        <a:rPr lang="en-US" sz="1100" u="none" strike="noStrike" dirty="0">
                          <a:effectLst/>
                        </a:rPr>
                        <a:t> </a:t>
                      </a:r>
                      <a:r>
                        <a:rPr lang="en-US" sz="1050" u="none" strike="noStrike" dirty="0">
                          <a:effectLst/>
                        </a:rPr>
                        <a:t>Byte</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S</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SB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961552881"/>
                  </a:ext>
                </a:extLst>
              </a:tr>
              <a:tr h="260479">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Arithmetic                   </a:t>
                      </a:r>
                      <a:r>
                        <a:rPr lang="en-US" sz="1050" u="none" strike="noStrike" dirty="0">
                          <a:effectLst/>
                        </a:rPr>
                        <a:t>ADD</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ADD   rd,rs1,rs2</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Store</a:t>
                      </a:r>
                      <a:r>
                        <a:rPr lang="en-US" sz="1100" u="none" strike="noStrike" dirty="0">
                          <a:effectLst/>
                        </a:rPr>
                        <a:t> </a:t>
                      </a:r>
                      <a:r>
                        <a:rPr lang="en-US" sz="1050" u="none" strike="noStrike" dirty="0">
                          <a:effectLst/>
                        </a:rPr>
                        <a:t>Halfword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S</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SH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858702252"/>
                  </a:ext>
                </a:extLst>
              </a:tr>
              <a:tr h="260479">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100" u="none" strike="noStrike">
                          <a:effectLst/>
                        </a:rPr>
                        <a:t> </a:t>
                      </a:r>
                      <a:r>
                        <a:rPr lang="en-US" sz="1050" u="none" strike="noStrike">
                          <a:effectLst/>
                        </a:rPr>
                        <a:t>ADD Immediate</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ADDI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Store Word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S</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SW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088148805"/>
                  </a:ext>
                </a:extLst>
              </a:tr>
              <a:tr h="247455">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ctr"/>
                      <a:r>
                        <a:rPr lang="en-US" sz="1100" u="none" strike="noStrike">
                          <a:effectLst/>
                        </a:rPr>
                        <a:t> </a:t>
                      </a:r>
                      <a:r>
                        <a:rPr lang="en-US" sz="1050" u="none" strike="noStrike">
                          <a:effectLst/>
                        </a:rPr>
                        <a:t>SUBtract</a:t>
                      </a:r>
                      <a:endParaRPr lang="en-US" sz="110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ctr"/>
                      <a:r>
                        <a:rPr lang="en-US" sz="1100" u="none" strike="noStrike">
                          <a:effectLst/>
                        </a:rPr>
                        <a:t>R</a:t>
                      </a:r>
                      <a:endParaRPr lang="en-US" sz="110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SUB   rd,rs1,rs2</a:t>
                      </a:r>
                      <a:endParaRPr lang="en-US" sz="1100" b="0" i="0" u="none" strike="noStrike" dirty="0">
                        <a:effectLst/>
                        <a:latin typeface="Courier"/>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Branches</a:t>
                      </a:r>
                      <a:r>
                        <a:rPr lang="en-US" sz="1050" u="none" strike="noStrike" dirty="0">
                          <a:effectLst/>
                        </a:rPr>
                        <a:t>                Branch =</a:t>
                      </a:r>
                      <a:endParaRPr lang="en-US" sz="1100" b="1" i="0" u="none" strike="noStrike" dirty="0">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ctr"/>
                      <a:r>
                        <a:rPr lang="en-US" sz="1100" u="none" strike="noStrike">
                          <a:effectLst/>
                        </a:rPr>
                        <a:t>B</a:t>
                      </a:r>
                      <a:endParaRPr lang="en-US" sz="110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BEQ   rs1,rs2,imm</a:t>
                      </a:r>
                      <a:endParaRPr lang="en-US" sz="1100" b="0" i="0" u="none" strike="noStrike" dirty="0">
                        <a:effectLst/>
                        <a:latin typeface="Courier"/>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670077288"/>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ctr"/>
                      <a:r>
                        <a:rPr lang="en-US" sz="1050" u="none" strike="noStrike">
                          <a:effectLst/>
                        </a:rPr>
                        <a:t> Load Upper Imm</a:t>
                      </a:r>
                      <a:endParaRPr lang="en-US" sz="105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ctr"/>
                      <a:r>
                        <a:rPr lang="en-US" sz="1100" u="none" strike="noStrike">
                          <a:effectLst/>
                        </a:rPr>
                        <a:t>U</a:t>
                      </a:r>
                      <a:endParaRPr lang="en-US" sz="1100" b="0" i="0" u="none" strike="noStrike">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LUI   </a:t>
                      </a:r>
                      <a:r>
                        <a:rPr lang="en-US" sz="1100" u="none" strike="noStrike" dirty="0" err="1">
                          <a:effectLst/>
                        </a:rPr>
                        <a:t>rd,imm</a:t>
                      </a:r>
                      <a:endParaRPr lang="en-US" sz="1100" b="0" i="0" u="none" strike="noStrike" dirty="0">
                        <a:effectLst/>
                        <a:latin typeface="Courier"/>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Branch ≠</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B</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BNE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1209432667"/>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Add Upper Imm to PC</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U</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AUIPC rd,imm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Branch &lt;</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B</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BLT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255721774"/>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Logical                          </a:t>
                      </a:r>
                      <a:r>
                        <a:rPr lang="en-US" sz="1050" u="none" strike="noStrike" dirty="0">
                          <a:effectLst/>
                        </a:rPr>
                        <a:t>XOR</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XOR   rd,rs1,rs2</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Branch ≥</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B</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BGE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4026398961"/>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XOR Immediate</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XORI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Branch &lt; Unsigned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B</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BLTU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896661625"/>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OR </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OR    rd,rs1,rs2</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dirty="0">
                          <a:effectLst/>
                        </a:rPr>
                        <a:t> Branch ≥ Unsigned</a:t>
                      </a:r>
                      <a:endParaRPr lang="en-US" sz="105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B</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BGEU  rs1,rs2,imm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401875978"/>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OR Immediate</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ORI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Jump &amp; Link                  </a:t>
                      </a:r>
                      <a:r>
                        <a:rPr lang="en-US" sz="1050" u="none" strike="noStrike" dirty="0">
                          <a:effectLst/>
                        </a:rPr>
                        <a:t>J&amp;L</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J</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JAL   rd,imm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063826145"/>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AND</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AND   rd,rs1,rs2</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100" u="none" strike="noStrike" dirty="0">
                          <a:effectLst/>
                        </a:rPr>
                        <a:t> </a:t>
                      </a:r>
                      <a:r>
                        <a:rPr lang="en-US" sz="1050" u="none" strike="noStrike" dirty="0">
                          <a:effectLst/>
                        </a:rPr>
                        <a:t>Jump &amp; Link Register</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dirty="0">
                          <a:effectLst/>
                        </a:rPr>
                        <a:t>I</a:t>
                      </a:r>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JALR  rd,rs1,imm</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679769848"/>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AND Immediate</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ANDI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endParaRPr lang="en-US" sz="1100" b="0"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755352655"/>
                  </a:ext>
                </a:extLst>
              </a:tr>
              <a:tr h="234431">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050" u="none" strike="noStrike" dirty="0">
                          <a:effectLst/>
                        </a:rPr>
                        <a:t>Compare                       Set &lt;</a:t>
                      </a:r>
                      <a:endParaRPr lang="en-US" sz="105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SLT   rd,rs1,rs2</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Synch              </a:t>
                      </a:r>
                      <a:r>
                        <a:rPr lang="en-US" sz="1050" u="none" strike="noStrike" dirty="0">
                          <a:effectLst/>
                        </a:rPr>
                        <a:t>Synch thread</a:t>
                      </a:r>
                      <a:endParaRPr lang="en-US" sz="1100" b="1" i="0" u="none" strike="noStrike" dirty="0">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ctr"/>
                      <a:r>
                        <a:rPr lang="en-US" sz="1100" u="none" strike="noStrike" dirty="0">
                          <a:effectLst/>
                        </a:rPr>
                        <a:t>I</a:t>
                      </a:r>
                      <a:endParaRPr lang="en-US" sz="1100" b="0" i="0" u="none" strike="noStrike" dirty="0">
                        <a:effectLst/>
                        <a:latin typeface="Verdana" panose="020B0604030504040204" pitchFamily="34" charset="0"/>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ctr"/>
                      <a:r>
                        <a:rPr lang="en-US" sz="1100" u="none" strike="noStrike" dirty="0">
                          <a:effectLst/>
                        </a:rPr>
                        <a:t>FENCE </a:t>
                      </a:r>
                      <a:endParaRPr lang="en-US" sz="1100" b="0" i="0" u="none" strike="noStrike" dirty="0">
                        <a:effectLst/>
                        <a:latin typeface="Courier"/>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829133009"/>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Set &lt; Immediate</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SLTI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100" u="none" strike="noStrike">
                          <a:effectLst/>
                        </a:rPr>
                        <a:t> </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 </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 </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2637549693"/>
                  </a:ext>
                </a:extLst>
              </a:tr>
              <a:tr h="247455">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Set &lt; Unsigned</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R</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SLTU  rd,rs1,rs2</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Environment</a:t>
                      </a:r>
                      <a:r>
                        <a:rPr lang="en-US" sz="1050" u="none" strike="noStrike" dirty="0">
                          <a:effectLst/>
                        </a:rPr>
                        <a:t>                CALL</a:t>
                      </a:r>
                      <a:endParaRPr lang="en-US" sz="1100" b="1" i="0" u="none" strike="noStrike" dirty="0">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ECALL</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3729719521"/>
                  </a:ext>
                </a:extLst>
              </a:tr>
              <a:tr h="166378">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050" u="none" strike="noStrike">
                          <a:effectLst/>
                        </a:rPr>
                        <a:t> Set &lt; Imm Unsigned</a:t>
                      </a:r>
                      <a:endParaRPr lang="en-US" sz="105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a:effectLst/>
                        </a:rPr>
                        <a:t>SLTIU rd,rs1,imm</a:t>
                      </a:r>
                      <a:endParaRPr lang="en-US" sz="1100" b="0" i="0" u="none" strike="noStrike">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r" fontAlgn="b"/>
                      <a:r>
                        <a:rPr lang="en-US" sz="1100" u="none" strike="noStrike">
                          <a:effectLst/>
                        </a:rPr>
                        <a:t> </a:t>
                      </a:r>
                      <a:r>
                        <a:rPr lang="en-US" sz="1050" u="none" strike="noStrike">
                          <a:effectLst/>
                        </a:rPr>
                        <a:t>BREAK</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ctr" fontAlgn="b"/>
                      <a:r>
                        <a:rPr lang="en-US" sz="1100" u="none" strike="noStrike">
                          <a:effectLst/>
                        </a:rPr>
                        <a:t>I</a:t>
                      </a:r>
                      <a:endParaRPr lang="en-US" sz="1100" b="0" i="0" u="none" strike="noStrike">
                        <a:effectLst/>
                        <a:latin typeface="Verdana" panose="020B0604030504040204" pitchFamily="34" charset="0"/>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tc>
                  <a:txBody>
                    <a:bodyPr/>
                    <a:lstStyle>
                      <a:lvl1pPr marL="0" algn="l" defTabSz="914377" rtl="0" eaLnBrk="1" latinLnBrk="0" hangingPunct="1">
                        <a:defRPr sz="1800" kern="1200">
                          <a:solidFill>
                            <a:schemeClr val="dk1"/>
                          </a:solidFill>
                          <a:latin typeface="VAGRundschriftD"/>
                        </a:defRPr>
                      </a:lvl1pPr>
                      <a:lvl2pPr marL="457189" algn="l" defTabSz="914377" rtl="0" eaLnBrk="1" latinLnBrk="0" hangingPunct="1">
                        <a:defRPr sz="1800" kern="1200">
                          <a:solidFill>
                            <a:schemeClr val="dk1"/>
                          </a:solidFill>
                          <a:latin typeface="VAGRundschriftD"/>
                        </a:defRPr>
                      </a:lvl2pPr>
                      <a:lvl3pPr marL="914377" algn="l" defTabSz="914377" rtl="0" eaLnBrk="1" latinLnBrk="0" hangingPunct="1">
                        <a:defRPr sz="1800" kern="1200">
                          <a:solidFill>
                            <a:schemeClr val="dk1"/>
                          </a:solidFill>
                          <a:latin typeface="VAGRundschriftD"/>
                        </a:defRPr>
                      </a:lvl3pPr>
                      <a:lvl4pPr marL="1371566" algn="l" defTabSz="914377" rtl="0" eaLnBrk="1" latinLnBrk="0" hangingPunct="1">
                        <a:defRPr sz="1800" kern="1200">
                          <a:solidFill>
                            <a:schemeClr val="dk1"/>
                          </a:solidFill>
                          <a:latin typeface="VAGRundschriftD"/>
                        </a:defRPr>
                      </a:lvl4pPr>
                      <a:lvl5pPr marL="1828754" algn="l" defTabSz="914377" rtl="0" eaLnBrk="1" latinLnBrk="0" hangingPunct="1">
                        <a:defRPr sz="1800" kern="1200">
                          <a:solidFill>
                            <a:schemeClr val="dk1"/>
                          </a:solidFill>
                          <a:latin typeface="VAGRundschriftD"/>
                        </a:defRPr>
                      </a:lvl5pPr>
                      <a:lvl6pPr marL="2285943" algn="l" defTabSz="914377" rtl="0" eaLnBrk="1" latinLnBrk="0" hangingPunct="1">
                        <a:defRPr sz="1800" kern="1200">
                          <a:solidFill>
                            <a:schemeClr val="dk1"/>
                          </a:solidFill>
                          <a:latin typeface="VAGRundschriftD"/>
                        </a:defRPr>
                      </a:lvl6pPr>
                      <a:lvl7pPr marL="2743131" algn="l" defTabSz="914377" rtl="0" eaLnBrk="1" latinLnBrk="0" hangingPunct="1">
                        <a:defRPr sz="1800" kern="1200">
                          <a:solidFill>
                            <a:schemeClr val="dk1"/>
                          </a:solidFill>
                          <a:latin typeface="VAGRundschriftD"/>
                        </a:defRPr>
                      </a:lvl7pPr>
                      <a:lvl8pPr marL="3200320" algn="l" defTabSz="914377" rtl="0" eaLnBrk="1" latinLnBrk="0" hangingPunct="1">
                        <a:defRPr sz="1800" kern="1200">
                          <a:solidFill>
                            <a:schemeClr val="dk1"/>
                          </a:solidFill>
                          <a:latin typeface="VAGRundschriftD"/>
                        </a:defRPr>
                      </a:lvl8pPr>
                      <a:lvl9pPr marL="3657509" algn="l" defTabSz="914377" rtl="0" eaLnBrk="1" latinLnBrk="0" hangingPunct="1">
                        <a:defRPr sz="1800" kern="1200">
                          <a:solidFill>
                            <a:schemeClr val="dk1"/>
                          </a:solidFill>
                          <a:latin typeface="VAGRundschriftD"/>
                        </a:defRPr>
                      </a:lvl9pPr>
                    </a:lstStyle>
                    <a:p>
                      <a:pPr algn="l" fontAlgn="b"/>
                      <a:r>
                        <a:rPr lang="en-US" sz="1100" u="none" strike="noStrike" dirty="0">
                          <a:effectLst/>
                        </a:rPr>
                        <a:t>EBREAK </a:t>
                      </a:r>
                      <a:endParaRPr lang="en-US" sz="1100" b="0" i="0" u="none" strike="noStrike" dirty="0">
                        <a:effectLst/>
                        <a:latin typeface="Courier"/>
                      </a:endParaRPr>
                    </a:p>
                  </a:txBody>
                  <a:tcPr marL="0" marR="0" marT="0" marB="0" anchor="b">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ACD4C">
                        <a:tint val="20000"/>
                      </a:srgbClr>
                    </a:solidFill>
                  </a:tcPr>
                </a:tc>
                <a:extLst>
                  <a:ext uri="{0D108BD9-81ED-4DB2-BD59-A6C34878D82A}">
                    <a16:rowId xmlns:a16="http://schemas.microsoft.com/office/drawing/2014/main" val="682882614"/>
                  </a:ext>
                </a:extLst>
              </a:tr>
            </a:tbl>
          </a:graphicData>
        </a:graphic>
      </p:graphicFrame>
      <p:pic>
        <p:nvPicPr>
          <p:cNvPr id="18" name="Picture 17">
            <a:extLst>
              <a:ext uri="{FF2B5EF4-FFF2-40B4-BE49-F238E27FC236}">
                <a16:creationId xmlns:a16="http://schemas.microsoft.com/office/drawing/2014/main" id="{C1B26618-97EE-1571-8DB8-23A54048389D}"/>
              </a:ext>
            </a:extLst>
          </p:cNvPr>
          <p:cNvPicPr>
            <a:picLocks noChangeAspect="1"/>
          </p:cNvPicPr>
          <p:nvPr/>
        </p:nvPicPr>
        <p:blipFill>
          <a:blip r:embed="rId3"/>
          <a:stretch>
            <a:fillRect/>
          </a:stretch>
        </p:blipFill>
        <p:spPr>
          <a:xfrm>
            <a:off x="1104900" y="1416844"/>
            <a:ext cx="1602333" cy="296462"/>
          </a:xfrm>
          <a:prstGeom prst="rect">
            <a:avLst/>
          </a:prstGeom>
        </p:spPr>
      </p:pic>
      <p:sp>
        <p:nvSpPr>
          <p:cNvPr id="20" name="TextBox 19">
            <a:extLst>
              <a:ext uri="{FF2B5EF4-FFF2-40B4-BE49-F238E27FC236}">
                <a16:creationId xmlns:a16="http://schemas.microsoft.com/office/drawing/2014/main" id="{5088C418-BCCD-48B5-C5B4-8F6FA731D249}"/>
              </a:ext>
            </a:extLst>
          </p:cNvPr>
          <p:cNvSpPr txBox="1"/>
          <p:nvPr/>
        </p:nvSpPr>
        <p:spPr>
          <a:xfrm>
            <a:off x="6096000" y="5405673"/>
            <a:ext cx="1063701" cy="513602"/>
          </a:xfrm>
          <a:prstGeom prst="rect">
            <a:avLst/>
          </a:prstGeom>
          <a:noFill/>
        </p:spPr>
        <p:txBody>
          <a:bodyPr wrap="square" rtlCol="0">
            <a:spAutoFit/>
          </a:bodyPr>
          <a:lstStyle/>
          <a:p>
            <a:pPr defTabSz="914400" fontAlgn="base">
              <a:lnSpc>
                <a:spcPct val="85000"/>
              </a:lnSpc>
              <a:spcBef>
                <a:spcPct val="0"/>
              </a:spcBef>
              <a:spcAft>
                <a:spcPct val="0"/>
              </a:spcAft>
            </a:pPr>
            <a:r>
              <a:rPr lang="en-US" sz="1600" dirty="0">
                <a:solidFill>
                  <a:srgbClr val="FF0000"/>
                </a:solidFill>
                <a:latin typeface="18 VAG Rounded Light   02390" pitchFamily="2" charset="0"/>
                <a:ea typeface="ＭＳ Ｐゴシック" pitchFamily="-1" charset="-128"/>
              </a:rPr>
              <a:t>Not in </a:t>
            </a:r>
            <a:br>
              <a:rPr lang="en-US" sz="1600" dirty="0">
                <a:solidFill>
                  <a:srgbClr val="FF0000"/>
                </a:solidFill>
                <a:latin typeface="18 VAG Rounded Light   02390" pitchFamily="2" charset="0"/>
                <a:ea typeface="ＭＳ Ｐゴシック" pitchFamily="-1" charset="-128"/>
              </a:rPr>
            </a:br>
            <a:r>
              <a:rPr lang="en-US" sz="1600" dirty="0">
                <a:solidFill>
                  <a:srgbClr val="FF0000"/>
                </a:solidFill>
                <a:latin typeface="18 VAG Rounded Light   02390" pitchFamily="2" charset="0"/>
                <a:ea typeface="ＭＳ Ｐゴシック" pitchFamily="-1" charset="-128"/>
              </a:rPr>
              <a:t>this class</a:t>
            </a:r>
          </a:p>
        </p:txBody>
      </p:sp>
      <p:pic>
        <p:nvPicPr>
          <p:cNvPr id="1026" name="Picture 2">
            <a:extLst>
              <a:ext uri="{FF2B5EF4-FFF2-40B4-BE49-F238E27FC236}">
                <a16:creationId xmlns:a16="http://schemas.microsoft.com/office/drawing/2014/main" id="{3D1536CE-DD17-08CA-6812-AE3F40A4DA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3" r="49333" b="6911"/>
          <a:stretch/>
        </p:blipFill>
        <p:spPr bwMode="auto">
          <a:xfrm>
            <a:off x="7649981" y="1370005"/>
            <a:ext cx="4246934" cy="427670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3736E58-D638-7109-8AD0-1179D41DF7F4}"/>
              </a:ext>
            </a:extLst>
          </p:cNvPr>
          <p:cNvSpPr/>
          <p:nvPr/>
        </p:nvSpPr>
        <p:spPr>
          <a:xfrm>
            <a:off x="3586480" y="5250656"/>
            <a:ext cx="3352801" cy="823636"/>
          </a:xfrm>
          <a:prstGeom prst="rect">
            <a:avLst/>
          </a:prstGeom>
          <a:solidFill>
            <a:schemeClr val="tx1">
              <a:lumMod val="50000"/>
              <a:lumOff val="50000"/>
              <a:alpha val="36000"/>
            </a:schemeClr>
          </a:solidFill>
          <a:ln w="12000" cap="flat" cmpd="sng" algn="ctr">
            <a:noFill/>
            <a:prstDash val="solid"/>
          </a:ln>
          <a:effectLst/>
          <a:scene3d>
            <a:camera prst="orthographicFront" fov="0">
              <a:rot lat="0" lon="0" rev="0"/>
            </a:camera>
            <a:lightRig rig="brightRoom" dir="tl">
              <a:rot lat="0" lon="0" rev="8700000"/>
            </a:lightRig>
          </a:scene3d>
          <a:sp3d>
            <a:bevelT w="0" h="0"/>
            <a:contourClr>
              <a:srgbClr val="9ACD4C">
                <a:tint val="7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2875" b="0" i="0" u="none" strike="noStrike" kern="0" cap="none" spc="0" normalizeH="0" baseline="0" noProof="0">
              <a:ln>
                <a:noFill/>
              </a:ln>
              <a:solidFill>
                <a:prstClr val="white"/>
              </a:solidFill>
              <a:effectLst/>
              <a:uLnTx/>
              <a:uFillTx/>
              <a:latin typeface="VAGRundschriftD"/>
              <a:ea typeface="+mn-ea"/>
              <a:cs typeface="+mn-cs"/>
            </a:endParaRPr>
          </a:p>
        </p:txBody>
      </p:sp>
      <p:sp>
        <p:nvSpPr>
          <p:cNvPr id="23" name="TextBox 22">
            <a:extLst>
              <a:ext uri="{FF2B5EF4-FFF2-40B4-BE49-F238E27FC236}">
                <a16:creationId xmlns:a16="http://schemas.microsoft.com/office/drawing/2014/main" id="{AE1693C3-C064-64B8-BB93-354AF0C39EF2}"/>
              </a:ext>
            </a:extLst>
          </p:cNvPr>
          <p:cNvSpPr txBox="1"/>
          <p:nvPr/>
        </p:nvSpPr>
        <p:spPr>
          <a:xfrm>
            <a:off x="7660497" y="5566460"/>
            <a:ext cx="4440062" cy="1015663"/>
          </a:xfrm>
          <a:prstGeom prst="rect">
            <a:avLst/>
          </a:prstGeom>
          <a:noFill/>
        </p:spPr>
        <p:txBody>
          <a:bodyPr wrap="square" rtlCol="0">
            <a:spAutoFit/>
          </a:bodyPr>
          <a:lstStyle/>
          <a:p>
            <a:pPr algn="l"/>
            <a:r>
              <a:rPr lang="en-US" sz="2400" dirty="0" err="1">
                <a:solidFill>
                  <a:schemeClr val="accent2"/>
                </a:solidFill>
                <a:latin typeface="18 VAG Rounded Light   02390" pitchFamily="2" charset="0"/>
              </a:rPr>
              <a:t>HiFive</a:t>
            </a:r>
            <a:r>
              <a:rPr lang="en-US" sz="2400" dirty="0">
                <a:solidFill>
                  <a:schemeClr val="accent2"/>
                </a:solidFill>
                <a:latin typeface="18 VAG Rounded Light   02390" pitchFamily="2" charset="0"/>
              </a:rPr>
              <a:t> Unmatched (RISC-V Linux)</a:t>
            </a:r>
          </a:p>
          <a:p>
            <a:pPr algn="l"/>
            <a:r>
              <a:rPr lang="en-US" sz="1800" b="1" dirty="0">
                <a:solidFill>
                  <a:schemeClr val="accent1"/>
                </a:solidFill>
                <a:latin typeface="Courier New" panose="02070309020205020404" pitchFamily="49" charset="0"/>
                <a:cs typeface="Courier New" panose="02070309020205020404" pitchFamily="49" charset="0"/>
                <a:hlinkClick r:id="rId5"/>
              </a:rPr>
              <a:t>https://www.sifive.com/boards/hifive-unmatched</a:t>
            </a:r>
            <a:r>
              <a:rPr lang="en-US" sz="1800" b="1" dirty="0">
                <a:solidFill>
                  <a:schemeClr val="accent1"/>
                </a:solidFill>
                <a:latin typeface="Courier New" panose="02070309020205020404" pitchFamily="49" charset="0"/>
                <a:cs typeface="Courier New" panose="02070309020205020404" pitchFamily="49" charset="0"/>
              </a:rPr>
              <a:t> </a:t>
            </a:r>
          </a:p>
        </p:txBody>
      </p:sp>
      <p:sp>
        <p:nvSpPr>
          <p:cNvPr id="24" name="Right Arrow 23">
            <a:extLst>
              <a:ext uri="{FF2B5EF4-FFF2-40B4-BE49-F238E27FC236}">
                <a16:creationId xmlns:a16="http://schemas.microsoft.com/office/drawing/2014/main" id="{62F724F5-0EB9-6FD5-BA72-AA09CBE3B6C3}"/>
              </a:ext>
            </a:extLst>
          </p:cNvPr>
          <p:cNvSpPr/>
          <p:nvPr/>
        </p:nvSpPr>
        <p:spPr>
          <a:xfrm>
            <a:off x="7206708" y="2760048"/>
            <a:ext cx="396267" cy="1757680"/>
          </a:xfrm>
          <a:prstGeom prst="rightArrow">
            <a:avLst/>
          </a:prstGeom>
          <a:solidFill>
            <a:schemeClr val="accent2"/>
          </a:solidFill>
          <a:ln w="28575">
            <a:no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n w="0"/>
              <a:solidFill>
                <a:schemeClr val="accent1"/>
              </a:solidFill>
              <a:effectLst>
                <a:outerShdw blurRad="38100" dist="25400" dir="5400000" algn="ctr" rotWithShape="0">
                  <a:srgbClr val="6E747A">
                    <a:alpha val="43000"/>
                  </a:srgbClr>
                </a:outerShdw>
              </a:effectLst>
              <a:latin typeface="18 VAG Rounded Light   02390" pitchFamily="2" charset="0"/>
            </a:endParaRPr>
          </a:p>
        </p:txBody>
      </p:sp>
      <p:sp>
        <p:nvSpPr>
          <p:cNvPr id="25" name="Rectangle 24">
            <a:extLst>
              <a:ext uri="{FF2B5EF4-FFF2-40B4-BE49-F238E27FC236}">
                <a16:creationId xmlns:a16="http://schemas.microsoft.com/office/drawing/2014/main" id="{401DF132-CABB-A039-AAD2-B0F1A267F083}"/>
              </a:ext>
            </a:extLst>
          </p:cNvPr>
          <p:cNvSpPr/>
          <p:nvPr/>
        </p:nvSpPr>
        <p:spPr>
          <a:xfrm>
            <a:off x="9408160" y="2624714"/>
            <a:ext cx="731519" cy="763646"/>
          </a:xfrm>
          <a:prstGeom prst="rect">
            <a:avLst/>
          </a:prstGeom>
          <a:noFill/>
          <a:ln w="571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chemeClr val="accent1"/>
              </a:solidFill>
              <a:latin typeface="18 VAG Rounded Light   02390" pitchFamily="2" charset="0"/>
            </a:endParaRPr>
          </a:p>
        </p:txBody>
      </p:sp>
    </p:spTree>
    <p:extLst>
      <p:ext uri="{BB962C8B-B14F-4D97-AF65-F5344CB8AC3E}">
        <p14:creationId xmlns:p14="http://schemas.microsoft.com/office/powerpoint/2010/main" val="1992379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6A8314-F2D4-228D-C473-D7805CEF244C}"/>
              </a:ext>
            </a:extLst>
          </p:cNvPr>
          <p:cNvSpPr>
            <a:spLocks noGrp="1"/>
          </p:cNvSpPr>
          <p:nvPr>
            <p:ph type="body" idx="1"/>
          </p:nvPr>
        </p:nvSpPr>
        <p:spPr>
          <a:xfrm>
            <a:off x="5842474" y="909321"/>
            <a:ext cx="6126480" cy="5364480"/>
          </a:xfrm>
        </p:spPr>
        <p:txBody>
          <a:bodyPr/>
          <a:lstStyle/>
          <a:p>
            <a:r>
              <a:rPr lang="en-US" dirty="0">
                <a:solidFill>
                  <a:schemeClr val="bg1">
                    <a:lumMod val="50000"/>
                    <a:alpha val="99000"/>
                  </a:schemeClr>
                </a:solidFill>
              </a:rPr>
              <a:t>Building a RISC-V Processor</a:t>
            </a:r>
          </a:p>
          <a:p>
            <a:r>
              <a:rPr lang="en-US" dirty="0">
                <a:solidFill>
                  <a:schemeClr val="bg1">
                    <a:alpha val="99000"/>
                  </a:schemeClr>
                </a:solidFill>
              </a:rPr>
              <a:t>CPU Elements and Stages</a:t>
            </a: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add</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R-Type: </a:t>
            </a:r>
            <a:r>
              <a:rPr lang="en-US" b="1" dirty="0">
                <a:solidFill>
                  <a:schemeClr val="bg1">
                    <a:lumMod val="50000"/>
                    <a:alpha val="99000"/>
                  </a:schemeClr>
                </a:solidFill>
                <a:latin typeface="Courier New" panose="02070309020205020404" pitchFamily="49" charset="0"/>
                <a:cs typeface="Courier New" panose="02070309020205020404" pitchFamily="49" charset="0"/>
              </a:rPr>
              <a:t>sub</a:t>
            </a:r>
            <a:r>
              <a:rPr lang="en-US" dirty="0">
                <a:solidFill>
                  <a:schemeClr val="bg1">
                    <a:lumMod val="50000"/>
                    <a:alpha val="99000"/>
                  </a:schemeClr>
                </a:solidFill>
              </a:rPr>
              <a:t> </a:t>
            </a:r>
            <a:r>
              <a:rPr lang="en-US" dirty="0" err="1">
                <a:solidFill>
                  <a:schemeClr val="bg1">
                    <a:lumMod val="50000"/>
                    <a:alpha val="99000"/>
                  </a:schemeClr>
                </a:solidFill>
              </a:rPr>
              <a:t>datapath</a:t>
            </a:r>
            <a:endParaRPr lang="en-US" dirty="0">
              <a:solidFill>
                <a:schemeClr val="bg1">
                  <a:lumMod val="50000"/>
                  <a:alpha val="99000"/>
                </a:schemeClr>
              </a:solidFill>
            </a:endParaRPr>
          </a:p>
          <a:p>
            <a:r>
              <a:rPr lang="en-US" dirty="0">
                <a:solidFill>
                  <a:schemeClr val="bg1">
                    <a:lumMod val="50000"/>
                    <a:alpha val="99000"/>
                  </a:schemeClr>
                </a:solidFill>
              </a:rPr>
              <a:t>Datapath with </a:t>
            </a:r>
            <a:r>
              <a:rPr lang="en-US" dirty="0" err="1">
                <a:solidFill>
                  <a:schemeClr val="bg1">
                    <a:lumMod val="50000"/>
                    <a:alpha val="99000"/>
                  </a:schemeClr>
                </a:solidFill>
              </a:rPr>
              <a:t>immediates</a:t>
            </a:r>
            <a:r>
              <a:rPr lang="en-US" dirty="0">
                <a:solidFill>
                  <a:schemeClr val="bg1">
                    <a:lumMod val="50000"/>
                    <a:alpha val="99000"/>
                  </a:schemeClr>
                </a:solidFill>
              </a:rPr>
              <a:t>: </a:t>
            </a:r>
            <a:r>
              <a:rPr lang="en-US" b="1" dirty="0" err="1">
                <a:solidFill>
                  <a:schemeClr val="bg1">
                    <a:lumMod val="50000"/>
                    <a:alpha val="99000"/>
                  </a:schemeClr>
                </a:solidFill>
                <a:latin typeface="Courier New" panose="02070309020205020404" pitchFamily="49" charset="0"/>
                <a:cs typeface="Courier New" panose="02070309020205020404" pitchFamily="49" charset="0"/>
              </a:rPr>
              <a:t>addi</a:t>
            </a:r>
            <a:endParaRPr lang="en-US" dirty="0">
              <a:solidFill>
                <a:schemeClr val="bg1">
                  <a:lumMod val="50000"/>
                  <a:alpha val="99000"/>
                </a:schemeClr>
              </a:solidFill>
            </a:endParaRPr>
          </a:p>
        </p:txBody>
      </p:sp>
      <p:sp>
        <p:nvSpPr>
          <p:cNvPr id="3" name="Title 2">
            <a:extLst>
              <a:ext uri="{FF2B5EF4-FFF2-40B4-BE49-F238E27FC236}">
                <a16:creationId xmlns:a16="http://schemas.microsoft.com/office/drawing/2014/main" id="{F492B488-887D-6CB1-F0D7-D4773D5B7668}"/>
              </a:ext>
            </a:extLst>
          </p:cNvPr>
          <p:cNvSpPr>
            <a:spLocks noGrp="1"/>
          </p:cNvSpPr>
          <p:nvPr>
            <p:ph type="title"/>
          </p:nvPr>
        </p:nvSpPr>
        <p:spPr/>
        <p:txBody>
          <a:bodyPr/>
          <a:lstStyle/>
          <a:p>
            <a:r>
              <a:rPr lang="en-US" dirty="0"/>
              <a:t>CPU Elements and Stages</a:t>
            </a:r>
          </a:p>
        </p:txBody>
      </p:sp>
    </p:spTree>
    <p:extLst>
      <p:ext uri="{BB962C8B-B14F-4D97-AF65-F5344CB8AC3E}">
        <p14:creationId xmlns:p14="http://schemas.microsoft.com/office/powerpoint/2010/main" val="30668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D6EE-E6F7-83F1-77D4-4B1E88FA5B36}"/>
              </a:ext>
            </a:extLst>
          </p:cNvPr>
          <p:cNvSpPr>
            <a:spLocks noGrp="1"/>
          </p:cNvSpPr>
          <p:nvPr>
            <p:ph type="title"/>
          </p:nvPr>
        </p:nvSpPr>
        <p:spPr/>
        <p:txBody>
          <a:bodyPr/>
          <a:lstStyle/>
          <a:p>
            <a:r>
              <a:rPr lang="en-US" dirty="0"/>
              <a:t>Combinational Logic Blocks</a:t>
            </a:r>
          </a:p>
        </p:txBody>
      </p:sp>
      <p:sp>
        <p:nvSpPr>
          <p:cNvPr id="3" name="Content Placeholder 2">
            <a:extLst>
              <a:ext uri="{FF2B5EF4-FFF2-40B4-BE49-F238E27FC236}">
                <a16:creationId xmlns:a16="http://schemas.microsoft.com/office/drawing/2014/main" id="{FB63418F-EBB3-3783-EBD2-E2B6F2CEC796}"/>
              </a:ext>
            </a:extLst>
          </p:cNvPr>
          <p:cNvSpPr>
            <a:spLocks noGrp="1"/>
          </p:cNvSpPr>
          <p:nvPr>
            <p:ph idx="1"/>
          </p:nvPr>
        </p:nvSpPr>
        <p:spPr>
          <a:xfrm>
            <a:off x="288413" y="916710"/>
            <a:ext cx="11332079" cy="1170933"/>
          </a:xfrm>
        </p:spPr>
        <p:txBody>
          <a:bodyPr>
            <a:normAutofit/>
          </a:bodyPr>
          <a:lstStyle/>
          <a:p>
            <a:r>
              <a:rPr lang="en-US" sz="3200" dirty="0"/>
              <a:t>Today, we will think of all combinational logic subcircuits as </a:t>
            </a:r>
            <a:r>
              <a:rPr lang="en-US" sz="3200" b="0" dirty="0">
                <a:solidFill>
                  <a:schemeClr val="accent4">
                    <a:alpha val="99000"/>
                  </a:schemeClr>
                </a:solidFill>
                <a:latin typeface="18 VAG Rounded Light   02390" pitchFamily="2" charset="0"/>
              </a:rPr>
              <a:t>block diagrams</a:t>
            </a:r>
            <a:r>
              <a:rPr lang="en-US" sz="3200" dirty="0"/>
              <a:t>:</a:t>
            </a:r>
          </a:p>
        </p:txBody>
      </p:sp>
      <p:pic>
        <p:nvPicPr>
          <p:cNvPr id="4" name="Picture 4">
            <a:extLst>
              <a:ext uri="{FF2B5EF4-FFF2-40B4-BE49-F238E27FC236}">
                <a16:creationId xmlns:a16="http://schemas.microsoft.com/office/drawing/2014/main" id="{1DC640C3-C8A9-B434-2412-AC811F91997B}"/>
              </a:ext>
            </a:extLst>
          </p:cNvPr>
          <p:cNvPicPr>
            <a:picLocks noChangeAspect="1" noChangeArrowheads="1"/>
          </p:cNvPicPr>
          <p:nvPr/>
        </p:nvPicPr>
        <p:blipFill>
          <a:blip r:embed="rId3"/>
          <a:srcRect/>
          <a:stretch/>
        </p:blipFill>
        <p:spPr bwMode="auto">
          <a:xfrm>
            <a:off x="1460710" y="1938453"/>
            <a:ext cx="2676737" cy="116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9968A50-BE8E-EBEF-6432-63A2B9130B92}"/>
              </a:ext>
            </a:extLst>
          </p:cNvPr>
          <p:cNvSpPr txBox="1"/>
          <p:nvPr/>
        </p:nvSpPr>
        <p:spPr>
          <a:xfrm>
            <a:off x="1574223" y="3259906"/>
            <a:ext cx="2449710" cy="400110"/>
          </a:xfrm>
          <a:prstGeom prst="rect">
            <a:avLst/>
          </a:prstGeom>
          <a:noFill/>
        </p:spPr>
        <p:txBody>
          <a:bodyPr wrap="none" rtlCol="0">
            <a:spAutoFit/>
          </a:bodyPr>
          <a:lstStyle/>
          <a:p>
            <a:pPr algn="ctr"/>
            <a:r>
              <a:rPr lang="en-US" sz="2000" dirty="0">
                <a:solidFill>
                  <a:schemeClr val="bg1"/>
                </a:solidFill>
                <a:latin typeface="18 VAG Rounded Light   02390" pitchFamily="2" charset="0"/>
              </a:rPr>
              <a:t>1-bit-wide 2-to-1MUX</a:t>
            </a:r>
          </a:p>
        </p:txBody>
      </p:sp>
      <p:grpSp>
        <p:nvGrpSpPr>
          <p:cNvPr id="30" name="Group 29">
            <a:extLst>
              <a:ext uri="{FF2B5EF4-FFF2-40B4-BE49-F238E27FC236}">
                <a16:creationId xmlns:a16="http://schemas.microsoft.com/office/drawing/2014/main" id="{89568DBE-64BA-33B3-4BEC-82D9173A5BDC}"/>
              </a:ext>
            </a:extLst>
          </p:cNvPr>
          <p:cNvGrpSpPr/>
          <p:nvPr/>
        </p:nvGrpSpPr>
        <p:grpSpPr>
          <a:xfrm>
            <a:off x="1302322" y="3963725"/>
            <a:ext cx="2993513" cy="1934284"/>
            <a:chOff x="1210263" y="4258365"/>
            <a:chExt cx="2993513" cy="1934284"/>
          </a:xfrm>
        </p:grpSpPr>
        <p:sp>
          <p:nvSpPr>
            <p:cNvPr id="7" name="Trapezoid 6">
              <a:extLst>
                <a:ext uri="{FF2B5EF4-FFF2-40B4-BE49-F238E27FC236}">
                  <a16:creationId xmlns:a16="http://schemas.microsoft.com/office/drawing/2014/main" id="{8BB76C4E-7552-7B40-C6C6-F32C6B21D151}"/>
                </a:ext>
              </a:extLst>
            </p:cNvPr>
            <p:cNvSpPr/>
            <p:nvPr/>
          </p:nvSpPr>
          <p:spPr>
            <a:xfrm rot="5400000">
              <a:off x="2076057" y="4632684"/>
              <a:ext cx="1119502" cy="370864"/>
            </a:xfrm>
            <a:prstGeom prst="trapezoid">
              <a:avLst>
                <a:gd name="adj" fmla="val 62818"/>
              </a:avLst>
            </a:pr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vert270" rtlCol="0" anchor="ctr"/>
            <a:lstStyle/>
            <a:p>
              <a:pPr algn="ctr">
                <a:spcBef>
                  <a:spcPts val="600"/>
                </a:spcBef>
              </a:pPr>
              <a:r>
                <a:rPr lang="en-US" sz="2000" dirty="0">
                  <a:solidFill>
                    <a:schemeClr val="bg1"/>
                  </a:solidFill>
                  <a:latin typeface="Courier New" panose="02070309020205020404" pitchFamily="49" charset="0"/>
                  <a:cs typeface="Courier New" panose="02070309020205020404" pitchFamily="49" charset="0"/>
                </a:rPr>
                <a:t>1</a:t>
              </a:r>
            </a:p>
            <a:p>
              <a:pPr algn="ctr">
                <a:spcBef>
                  <a:spcPts val="600"/>
                </a:spcBef>
              </a:pPr>
              <a:r>
                <a:rPr lang="en-US" sz="2000" dirty="0">
                  <a:solidFill>
                    <a:schemeClr val="bg1"/>
                  </a:solidFill>
                  <a:latin typeface="Courier New" panose="02070309020205020404" pitchFamily="49" charset="0"/>
                  <a:cs typeface="Courier New" panose="02070309020205020404" pitchFamily="49" charset="0"/>
                </a:rPr>
                <a:t>0</a:t>
              </a:r>
            </a:p>
          </p:txBody>
        </p:sp>
        <p:grpSp>
          <p:nvGrpSpPr>
            <p:cNvPr id="14" name="Group 13">
              <a:extLst>
                <a:ext uri="{FF2B5EF4-FFF2-40B4-BE49-F238E27FC236}">
                  <a16:creationId xmlns:a16="http://schemas.microsoft.com/office/drawing/2014/main" id="{5020B98D-C2BF-490F-E31D-E7B7F9E150D7}"/>
                </a:ext>
              </a:extLst>
            </p:cNvPr>
            <p:cNvGrpSpPr/>
            <p:nvPr/>
          </p:nvGrpSpPr>
          <p:grpSpPr>
            <a:xfrm>
              <a:off x="1496809" y="4417879"/>
              <a:ext cx="953567" cy="447344"/>
              <a:chOff x="3666934" y="1978706"/>
              <a:chExt cx="953567" cy="447344"/>
            </a:xfrm>
          </p:grpSpPr>
          <p:sp>
            <p:nvSpPr>
              <p:cNvPr id="11" name="Line 10">
                <a:extLst>
                  <a:ext uri="{FF2B5EF4-FFF2-40B4-BE49-F238E27FC236}">
                    <a16:creationId xmlns:a16="http://schemas.microsoft.com/office/drawing/2014/main" id="{45E68A74-6252-F4B7-81A5-EEDB27918395}"/>
                  </a:ext>
                </a:extLst>
              </p:cNvPr>
              <p:cNvSpPr>
                <a:spLocks noChangeShapeType="1"/>
              </p:cNvSpPr>
              <p:nvPr/>
            </p:nvSpPr>
            <p:spPr bwMode="auto">
              <a:xfrm flipH="1">
                <a:off x="3666934" y="2042820"/>
                <a:ext cx="953567" cy="0"/>
              </a:xfrm>
              <a:prstGeom prst="line">
                <a:avLst/>
              </a:prstGeom>
              <a:noFill/>
              <a:ln w="25400">
                <a:solidFill>
                  <a:sysClr val="window" lastClr="FFFFFF"/>
                </a:solidFill>
                <a:round/>
                <a:headEnd type="triangle" w="lg" len="lg"/>
                <a:tailEnd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2" name="Line 11">
                <a:extLst>
                  <a:ext uri="{FF2B5EF4-FFF2-40B4-BE49-F238E27FC236}">
                    <a16:creationId xmlns:a16="http://schemas.microsoft.com/office/drawing/2014/main" id="{ADF661CD-3E88-71DC-36FF-A018863F0588}"/>
                  </a:ext>
                </a:extLst>
              </p:cNvPr>
              <p:cNvSpPr>
                <a:spLocks noChangeShapeType="1"/>
              </p:cNvSpPr>
              <p:nvPr/>
            </p:nvSpPr>
            <p:spPr bwMode="auto">
              <a:xfrm flipH="1">
                <a:off x="4107440" y="197870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3" name="Rectangle 12">
                <a:extLst>
                  <a:ext uri="{FF2B5EF4-FFF2-40B4-BE49-F238E27FC236}">
                    <a16:creationId xmlns:a16="http://schemas.microsoft.com/office/drawing/2014/main" id="{0C7B6B89-28F2-8901-CCC6-E23D45C774D2}"/>
                  </a:ext>
                </a:extLst>
              </p:cNvPr>
              <p:cNvSpPr>
                <a:spLocks noChangeArrowheads="1"/>
              </p:cNvSpPr>
              <p:nvPr/>
            </p:nvSpPr>
            <p:spPr bwMode="auto">
              <a:xfrm>
                <a:off x="3955854" y="2092363"/>
                <a:ext cx="268191" cy="33368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N</a:t>
                </a:r>
              </a:p>
            </p:txBody>
          </p:sp>
        </p:grpSp>
        <p:grpSp>
          <p:nvGrpSpPr>
            <p:cNvPr id="15" name="Group 14">
              <a:extLst>
                <a:ext uri="{FF2B5EF4-FFF2-40B4-BE49-F238E27FC236}">
                  <a16:creationId xmlns:a16="http://schemas.microsoft.com/office/drawing/2014/main" id="{9A9B0B36-C901-9CDB-EF8F-CE8F851A494B}"/>
                </a:ext>
              </a:extLst>
            </p:cNvPr>
            <p:cNvGrpSpPr/>
            <p:nvPr/>
          </p:nvGrpSpPr>
          <p:grpSpPr>
            <a:xfrm>
              <a:off x="1496809" y="5023142"/>
              <a:ext cx="953567" cy="447344"/>
              <a:chOff x="3666934" y="1978706"/>
              <a:chExt cx="953567" cy="447344"/>
            </a:xfrm>
          </p:grpSpPr>
          <p:sp>
            <p:nvSpPr>
              <p:cNvPr id="16" name="Line 10">
                <a:extLst>
                  <a:ext uri="{FF2B5EF4-FFF2-40B4-BE49-F238E27FC236}">
                    <a16:creationId xmlns:a16="http://schemas.microsoft.com/office/drawing/2014/main" id="{0C3B1E09-E382-B7CD-BD8A-4243A17C17DC}"/>
                  </a:ext>
                </a:extLst>
              </p:cNvPr>
              <p:cNvSpPr>
                <a:spLocks noChangeShapeType="1"/>
              </p:cNvSpPr>
              <p:nvPr/>
            </p:nvSpPr>
            <p:spPr bwMode="auto">
              <a:xfrm flipH="1">
                <a:off x="3666934" y="2042820"/>
                <a:ext cx="953567" cy="0"/>
              </a:xfrm>
              <a:prstGeom prst="line">
                <a:avLst/>
              </a:prstGeom>
              <a:noFill/>
              <a:ln w="25400">
                <a:solidFill>
                  <a:sysClr val="window" lastClr="FFFFFF"/>
                </a:solidFill>
                <a:round/>
                <a:headEnd type="triangle" w="lg" len="lg"/>
                <a:tailEnd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7" name="Line 11">
                <a:extLst>
                  <a:ext uri="{FF2B5EF4-FFF2-40B4-BE49-F238E27FC236}">
                    <a16:creationId xmlns:a16="http://schemas.microsoft.com/office/drawing/2014/main" id="{3EF27289-860E-247B-7A2C-3E4980969AC2}"/>
                  </a:ext>
                </a:extLst>
              </p:cNvPr>
              <p:cNvSpPr>
                <a:spLocks noChangeShapeType="1"/>
              </p:cNvSpPr>
              <p:nvPr/>
            </p:nvSpPr>
            <p:spPr bwMode="auto">
              <a:xfrm flipH="1">
                <a:off x="4107440" y="197870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18" name="Rectangle 17">
                <a:extLst>
                  <a:ext uri="{FF2B5EF4-FFF2-40B4-BE49-F238E27FC236}">
                    <a16:creationId xmlns:a16="http://schemas.microsoft.com/office/drawing/2014/main" id="{4E590337-8DC7-7A04-8E14-5AC14C011608}"/>
                  </a:ext>
                </a:extLst>
              </p:cNvPr>
              <p:cNvSpPr>
                <a:spLocks noChangeArrowheads="1"/>
              </p:cNvSpPr>
              <p:nvPr/>
            </p:nvSpPr>
            <p:spPr bwMode="auto">
              <a:xfrm>
                <a:off x="3955854" y="2092363"/>
                <a:ext cx="268191" cy="33368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N</a:t>
                </a:r>
              </a:p>
            </p:txBody>
          </p:sp>
        </p:grpSp>
        <p:sp>
          <p:nvSpPr>
            <p:cNvPr id="19" name="TextBox 18">
              <a:extLst>
                <a:ext uri="{FF2B5EF4-FFF2-40B4-BE49-F238E27FC236}">
                  <a16:creationId xmlns:a16="http://schemas.microsoft.com/office/drawing/2014/main" id="{D97239C9-ADC4-E7C3-7C64-2FB75682690C}"/>
                </a:ext>
              </a:extLst>
            </p:cNvPr>
            <p:cNvSpPr txBox="1"/>
            <p:nvPr/>
          </p:nvSpPr>
          <p:spPr>
            <a:xfrm>
              <a:off x="1210263" y="4286559"/>
              <a:ext cx="356188" cy="369332"/>
            </a:xfrm>
            <a:prstGeom prst="rect">
              <a:avLst/>
            </a:prstGeom>
            <a:noFill/>
          </p:spPr>
          <p:txBody>
            <a:bodyPr wrap="square" rtlCol="0">
              <a:spAutoFit/>
            </a:bodyPr>
            <a:lstStyle/>
            <a:p>
              <a:pPr algn="l"/>
              <a:r>
                <a:rPr lang="en-US" sz="1800" dirty="0">
                  <a:solidFill>
                    <a:schemeClr val="bg1"/>
                  </a:solidFill>
                  <a:latin typeface="Courier New" panose="02070309020205020404" pitchFamily="49" charset="0"/>
                  <a:cs typeface="Courier New" panose="02070309020205020404" pitchFamily="49" charset="0"/>
                </a:rPr>
                <a:t>a</a:t>
              </a:r>
            </a:p>
          </p:txBody>
        </p:sp>
        <p:sp>
          <p:nvSpPr>
            <p:cNvPr id="20" name="TextBox 19">
              <a:extLst>
                <a:ext uri="{FF2B5EF4-FFF2-40B4-BE49-F238E27FC236}">
                  <a16:creationId xmlns:a16="http://schemas.microsoft.com/office/drawing/2014/main" id="{3C19303F-960D-C6D1-BD12-29B0A26654F8}"/>
                </a:ext>
              </a:extLst>
            </p:cNvPr>
            <p:cNvSpPr txBox="1"/>
            <p:nvPr/>
          </p:nvSpPr>
          <p:spPr>
            <a:xfrm>
              <a:off x="1210263" y="4881365"/>
              <a:ext cx="356188" cy="369332"/>
            </a:xfrm>
            <a:prstGeom prst="rect">
              <a:avLst/>
            </a:prstGeom>
            <a:noFill/>
          </p:spPr>
          <p:txBody>
            <a:bodyPr wrap="square" rtlCol="0">
              <a:spAutoFit/>
            </a:bodyPr>
            <a:lstStyle/>
            <a:p>
              <a:pPr algn="l"/>
              <a:r>
                <a:rPr lang="en-US" sz="1800" dirty="0">
                  <a:solidFill>
                    <a:schemeClr val="bg1"/>
                  </a:solidFill>
                  <a:latin typeface="Courier New" panose="02070309020205020404" pitchFamily="49" charset="0"/>
                  <a:cs typeface="Courier New" panose="02070309020205020404" pitchFamily="49" charset="0"/>
                </a:rPr>
                <a:t>b</a:t>
              </a:r>
            </a:p>
          </p:txBody>
        </p:sp>
        <p:grpSp>
          <p:nvGrpSpPr>
            <p:cNvPr id="21" name="Group 20">
              <a:extLst>
                <a:ext uri="{FF2B5EF4-FFF2-40B4-BE49-F238E27FC236}">
                  <a16:creationId xmlns:a16="http://schemas.microsoft.com/office/drawing/2014/main" id="{884DB1A3-7840-0711-1AF9-45FD0717153D}"/>
                </a:ext>
              </a:extLst>
            </p:cNvPr>
            <p:cNvGrpSpPr/>
            <p:nvPr/>
          </p:nvGrpSpPr>
          <p:grpSpPr>
            <a:xfrm>
              <a:off x="2812312" y="4748670"/>
              <a:ext cx="953567" cy="447344"/>
              <a:chOff x="3666934" y="1978706"/>
              <a:chExt cx="953567" cy="447344"/>
            </a:xfrm>
          </p:grpSpPr>
          <p:sp>
            <p:nvSpPr>
              <p:cNvPr id="22" name="Line 10">
                <a:extLst>
                  <a:ext uri="{FF2B5EF4-FFF2-40B4-BE49-F238E27FC236}">
                    <a16:creationId xmlns:a16="http://schemas.microsoft.com/office/drawing/2014/main" id="{FF19DFEC-D2AA-E4B6-E7E3-06B321B437DB}"/>
                  </a:ext>
                </a:extLst>
              </p:cNvPr>
              <p:cNvSpPr>
                <a:spLocks noChangeShapeType="1"/>
              </p:cNvSpPr>
              <p:nvPr/>
            </p:nvSpPr>
            <p:spPr bwMode="auto">
              <a:xfrm flipH="1">
                <a:off x="3666934" y="2042820"/>
                <a:ext cx="953567" cy="0"/>
              </a:xfrm>
              <a:prstGeom prst="line">
                <a:avLst/>
              </a:prstGeom>
              <a:noFill/>
              <a:ln w="25400">
                <a:solidFill>
                  <a:sysClr val="window" lastClr="FFFFFF"/>
                </a:solidFill>
                <a:round/>
                <a:headEnd type="triangle" w="lg" len="lg"/>
                <a:tailEnd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23" name="Line 11">
                <a:extLst>
                  <a:ext uri="{FF2B5EF4-FFF2-40B4-BE49-F238E27FC236}">
                    <a16:creationId xmlns:a16="http://schemas.microsoft.com/office/drawing/2014/main" id="{E63D263C-B490-1003-EFF3-FD47827CA535}"/>
                  </a:ext>
                </a:extLst>
              </p:cNvPr>
              <p:cNvSpPr>
                <a:spLocks noChangeShapeType="1"/>
              </p:cNvSpPr>
              <p:nvPr/>
            </p:nvSpPr>
            <p:spPr bwMode="auto">
              <a:xfrm flipH="1">
                <a:off x="4107440" y="197870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24" name="Rectangle 23">
                <a:extLst>
                  <a:ext uri="{FF2B5EF4-FFF2-40B4-BE49-F238E27FC236}">
                    <a16:creationId xmlns:a16="http://schemas.microsoft.com/office/drawing/2014/main" id="{E64577C9-4726-BB03-2598-C37CE856CA8A}"/>
                  </a:ext>
                </a:extLst>
              </p:cNvPr>
              <p:cNvSpPr>
                <a:spLocks noChangeArrowheads="1"/>
              </p:cNvSpPr>
              <p:nvPr/>
            </p:nvSpPr>
            <p:spPr bwMode="auto">
              <a:xfrm>
                <a:off x="3955854" y="2092363"/>
                <a:ext cx="268191" cy="333687"/>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N</a:t>
                </a:r>
              </a:p>
            </p:txBody>
          </p:sp>
        </p:grpSp>
        <p:sp>
          <p:nvSpPr>
            <p:cNvPr id="25" name="TextBox 24">
              <a:extLst>
                <a:ext uri="{FF2B5EF4-FFF2-40B4-BE49-F238E27FC236}">
                  <a16:creationId xmlns:a16="http://schemas.microsoft.com/office/drawing/2014/main" id="{84F3BC82-8423-DB5B-1DC3-4282912530D4}"/>
                </a:ext>
              </a:extLst>
            </p:cNvPr>
            <p:cNvSpPr txBox="1"/>
            <p:nvPr/>
          </p:nvSpPr>
          <p:spPr>
            <a:xfrm>
              <a:off x="3847588" y="4628118"/>
              <a:ext cx="356188" cy="369332"/>
            </a:xfrm>
            <a:prstGeom prst="rect">
              <a:avLst/>
            </a:prstGeom>
            <a:noFill/>
          </p:spPr>
          <p:txBody>
            <a:bodyPr wrap="square" rtlCol="0">
              <a:spAutoFit/>
            </a:bodyPr>
            <a:lstStyle/>
            <a:p>
              <a:pPr algn="l"/>
              <a:r>
                <a:rPr lang="en-US" sz="1800" dirty="0">
                  <a:solidFill>
                    <a:schemeClr val="bg1"/>
                  </a:solidFill>
                  <a:latin typeface="Courier New" panose="02070309020205020404" pitchFamily="49" charset="0"/>
                  <a:cs typeface="Courier New" panose="02070309020205020404" pitchFamily="49" charset="0"/>
                </a:rPr>
                <a:t>c</a:t>
              </a:r>
            </a:p>
          </p:txBody>
        </p:sp>
        <p:sp>
          <p:nvSpPr>
            <p:cNvPr id="26" name="TextBox 25">
              <a:extLst>
                <a:ext uri="{FF2B5EF4-FFF2-40B4-BE49-F238E27FC236}">
                  <a16:creationId xmlns:a16="http://schemas.microsoft.com/office/drawing/2014/main" id="{66DC680F-65B7-CE19-4E9B-A9FF7B4D5E36}"/>
                </a:ext>
              </a:extLst>
            </p:cNvPr>
            <p:cNvSpPr txBox="1"/>
            <p:nvPr/>
          </p:nvSpPr>
          <p:spPr>
            <a:xfrm>
              <a:off x="2009869" y="5827164"/>
              <a:ext cx="1306651" cy="365485"/>
            </a:xfrm>
            <a:prstGeom prst="rect">
              <a:avLst/>
            </a:prstGeom>
            <a:noFill/>
          </p:spPr>
          <p:txBody>
            <a:bodyPr wrap="square" rtlCol="0">
              <a:spAutoFit/>
            </a:bodyPr>
            <a:lstStyle/>
            <a:p>
              <a:pPr algn="ctr">
                <a:lnSpc>
                  <a:spcPct val="85000"/>
                </a:lnSpc>
              </a:pPr>
              <a:r>
                <a:rPr lang="en-US" sz="2000" dirty="0">
                  <a:solidFill>
                    <a:schemeClr val="accent3"/>
                  </a:solidFill>
                  <a:latin typeface="Courier New" panose="02070309020205020404" pitchFamily="49" charset="0"/>
                  <a:cs typeface="Courier New" panose="02070309020205020404" pitchFamily="49" charset="0"/>
                </a:rPr>
                <a:t>s</a:t>
              </a:r>
            </a:p>
          </p:txBody>
        </p:sp>
        <p:cxnSp>
          <p:nvCxnSpPr>
            <p:cNvPr id="27" name="Straight Arrow Connector 26">
              <a:extLst>
                <a:ext uri="{FF2B5EF4-FFF2-40B4-BE49-F238E27FC236}">
                  <a16:creationId xmlns:a16="http://schemas.microsoft.com/office/drawing/2014/main" id="{460E6805-01DD-0B03-428C-046D0068FF0D}"/>
                </a:ext>
              </a:extLst>
            </p:cNvPr>
            <p:cNvCxnSpPr>
              <a:cxnSpLocks/>
              <a:endCxn id="7" idx="3"/>
            </p:cNvCxnSpPr>
            <p:nvPr/>
          </p:nvCxnSpPr>
          <p:spPr>
            <a:xfrm flipH="1" flipV="1">
              <a:off x="2635808" y="5261382"/>
              <a:ext cx="0" cy="56705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CF9835D6-4182-980A-B680-06792B8EC5C9}"/>
              </a:ext>
            </a:extLst>
          </p:cNvPr>
          <p:cNvSpPr txBox="1"/>
          <p:nvPr/>
        </p:nvSpPr>
        <p:spPr>
          <a:xfrm>
            <a:off x="1449190" y="6008109"/>
            <a:ext cx="2699777" cy="400110"/>
          </a:xfrm>
          <a:prstGeom prst="rect">
            <a:avLst/>
          </a:prstGeom>
          <a:noFill/>
        </p:spPr>
        <p:txBody>
          <a:bodyPr wrap="none" rtlCol="0">
            <a:spAutoFit/>
          </a:bodyPr>
          <a:lstStyle/>
          <a:p>
            <a:pPr algn="ctr"/>
            <a:r>
              <a:rPr lang="en-US" sz="2000" dirty="0">
                <a:solidFill>
                  <a:schemeClr val="bg1"/>
                </a:solidFill>
                <a:latin typeface="18 VAG Rounded Light   02390" pitchFamily="2" charset="0"/>
              </a:rPr>
              <a:t>32-bit-wide 2-to-1 MUX</a:t>
            </a:r>
          </a:p>
        </p:txBody>
      </p:sp>
      <p:sp>
        <p:nvSpPr>
          <p:cNvPr id="32" name="TextBox 31">
            <a:extLst>
              <a:ext uri="{FF2B5EF4-FFF2-40B4-BE49-F238E27FC236}">
                <a16:creationId xmlns:a16="http://schemas.microsoft.com/office/drawing/2014/main" id="{C6657861-B112-01B4-7C16-18F808352BCA}"/>
              </a:ext>
            </a:extLst>
          </p:cNvPr>
          <p:cNvSpPr txBox="1"/>
          <p:nvPr/>
        </p:nvSpPr>
        <p:spPr>
          <a:xfrm>
            <a:off x="10543520" y="221913"/>
            <a:ext cx="1087157" cy="461665"/>
          </a:xfrm>
          <a:prstGeom prst="rect">
            <a:avLst/>
          </a:prstGeom>
          <a:noFill/>
        </p:spPr>
        <p:txBody>
          <a:bodyPr wrap="none" rtlCol="0">
            <a:spAutoFit/>
          </a:bodyPr>
          <a:lstStyle/>
          <a:p>
            <a:pPr algn="r"/>
            <a:r>
              <a:rPr lang="en-US" sz="2400" dirty="0">
                <a:solidFill>
                  <a:schemeClr val="accent3"/>
                </a:solidFill>
                <a:latin typeface="18 VAG Rounded Light   02390" pitchFamily="2" charset="0"/>
              </a:rPr>
              <a:t>Review</a:t>
            </a:r>
          </a:p>
        </p:txBody>
      </p:sp>
      <p:pic>
        <p:nvPicPr>
          <p:cNvPr id="33" name="Picture 3">
            <a:extLst>
              <a:ext uri="{FF2B5EF4-FFF2-40B4-BE49-F238E27FC236}">
                <a16:creationId xmlns:a16="http://schemas.microsoft.com/office/drawing/2014/main" id="{C63E79C5-43DB-289D-CE43-7EB073D5CC3D}"/>
              </a:ext>
            </a:extLst>
          </p:cNvPr>
          <p:cNvPicPr>
            <a:picLocks noChangeAspect="1" noChangeArrowheads="1"/>
          </p:cNvPicPr>
          <p:nvPr/>
        </p:nvPicPr>
        <p:blipFill>
          <a:blip r:embed="rId4"/>
          <a:stretch/>
        </p:blipFill>
        <p:spPr>
          <a:xfrm>
            <a:off x="8857914" y="1471132"/>
            <a:ext cx="2449710" cy="1828847"/>
          </a:xfrm>
          <a:prstGeom prst="rect">
            <a:avLst/>
          </a:prstGeom>
        </p:spPr>
      </p:pic>
      <p:sp>
        <p:nvSpPr>
          <p:cNvPr id="35" name="TextBox 34">
            <a:extLst>
              <a:ext uri="{FF2B5EF4-FFF2-40B4-BE49-F238E27FC236}">
                <a16:creationId xmlns:a16="http://schemas.microsoft.com/office/drawing/2014/main" id="{D77C3B22-CCD8-97D9-BE81-B405A350FA29}"/>
              </a:ext>
            </a:extLst>
          </p:cNvPr>
          <p:cNvSpPr txBox="1"/>
          <p:nvPr/>
        </p:nvSpPr>
        <p:spPr>
          <a:xfrm>
            <a:off x="8553344" y="3259906"/>
            <a:ext cx="3058851" cy="400110"/>
          </a:xfrm>
          <a:prstGeom prst="rect">
            <a:avLst/>
          </a:prstGeom>
          <a:noFill/>
        </p:spPr>
        <p:txBody>
          <a:bodyPr wrap="none" rtlCol="0">
            <a:spAutoFit/>
          </a:bodyPr>
          <a:lstStyle/>
          <a:p>
            <a:pPr algn="ctr"/>
            <a:r>
              <a:rPr lang="en-US" sz="2000" dirty="0">
                <a:solidFill>
                  <a:schemeClr val="bg1"/>
                </a:solidFill>
                <a:latin typeface="18 VAG Rounded Light   02390" pitchFamily="2" charset="0"/>
              </a:rPr>
              <a:t>Simple ALU </a:t>
            </a:r>
            <a:r>
              <a:rPr lang="en-US" sz="1800" dirty="0">
                <a:solidFill>
                  <a:schemeClr val="bg1"/>
                </a:solidFill>
                <a:latin typeface="18 VAG Rounded Light   02390" pitchFamily="2" charset="0"/>
              </a:rPr>
              <a:t>(</a:t>
            </a:r>
            <a:r>
              <a:rPr lang="en-US" sz="1800" dirty="0" err="1">
                <a:solidFill>
                  <a:schemeClr val="bg1"/>
                </a:solidFill>
                <a:latin typeface="18 VAG Rounded Light   02390" pitchFamily="2" charset="0"/>
              </a:rPr>
              <a:t>add,sub,and,or</a:t>
            </a:r>
            <a:r>
              <a:rPr lang="en-US" sz="1800" dirty="0">
                <a:solidFill>
                  <a:schemeClr val="bg1"/>
                </a:solidFill>
                <a:latin typeface="18 VAG Rounded Light   02390" pitchFamily="2" charset="0"/>
              </a:rPr>
              <a:t>)</a:t>
            </a:r>
            <a:endParaRPr lang="en-US" sz="2000" dirty="0">
              <a:solidFill>
                <a:schemeClr val="bg1"/>
              </a:solidFill>
              <a:latin typeface="18 VAG Rounded Light   02390" pitchFamily="2" charset="0"/>
            </a:endParaRPr>
          </a:p>
        </p:txBody>
      </p:sp>
      <p:sp>
        <p:nvSpPr>
          <p:cNvPr id="36" name="TextBox 35">
            <a:extLst>
              <a:ext uri="{FF2B5EF4-FFF2-40B4-BE49-F238E27FC236}">
                <a16:creationId xmlns:a16="http://schemas.microsoft.com/office/drawing/2014/main" id="{2919C2E3-E916-9143-A32D-3E818B1A94FD}"/>
              </a:ext>
            </a:extLst>
          </p:cNvPr>
          <p:cNvSpPr txBox="1"/>
          <p:nvPr/>
        </p:nvSpPr>
        <p:spPr>
          <a:xfrm>
            <a:off x="8546601" y="6008109"/>
            <a:ext cx="3072336" cy="677108"/>
          </a:xfrm>
          <a:prstGeom prst="rect">
            <a:avLst/>
          </a:prstGeom>
          <a:noFill/>
        </p:spPr>
        <p:txBody>
          <a:bodyPr wrap="square" rtlCol="0">
            <a:spAutoFit/>
          </a:bodyPr>
          <a:lstStyle/>
          <a:p>
            <a:pPr algn="ctr"/>
            <a:r>
              <a:rPr lang="en-US" sz="2000" dirty="0">
                <a:solidFill>
                  <a:schemeClr val="bg1"/>
                </a:solidFill>
                <a:latin typeface="18 VAG Rounded Light   02390" pitchFamily="2" charset="0"/>
              </a:rPr>
              <a:t>ALU </a:t>
            </a:r>
            <a:r>
              <a:rPr lang="en-US" sz="1800" dirty="0">
                <a:solidFill>
                  <a:schemeClr val="bg1"/>
                </a:solidFill>
                <a:latin typeface="18 VAG Rounded Light   02390" pitchFamily="2" charset="0"/>
              </a:rPr>
              <a:t>(</a:t>
            </a:r>
            <a:r>
              <a:rPr lang="en-US" sz="1800" dirty="0" err="1">
                <a:solidFill>
                  <a:schemeClr val="bg1"/>
                </a:solidFill>
                <a:latin typeface="18 VAG Rounded Light   02390" pitchFamily="2" charset="0"/>
              </a:rPr>
              <a:t>ALUOp</a:t>
            </a:r>
            <a:r>
              <a:rPr lang="en-US" sz="1800" dirty="0">
                <a:solidFill>
                  <a:schemeClr val="bg1"/>
                </a:solidFill>
                <a:latin typeface="18 VAG Rounded Light   02390" pitchFamily="2" charset="0"/>
              </a:rPr>
              <a:t> selects from multiple operations)</a:t>
            </a:r>
            <a:endParaRPr lang="en-US" sz="2000" dirty="0">
              <a:solidFill>
                <a:schemeClr val="bg1"/>
              </a:solidFill>
              <a:latin typeface="18 VAG Rounded Light   02390" pitchFamily="2" charset="0"/>
            </a:endParaRPr>
          </a:p>
        </p:txBody>
      </p:sp>
      <p:sp>
        <p:nvSpPr>
          <p:cNvPr id="59" name="TextBox 58">
            <a:extLst>
              <a:ext uri="{FF2B5EF4-FFF2-40B4-BE49-F238E27FC236}">
                <a16:creationId xmlns:a16="http://schemas.microsoft.com/office/drawing/2014/main" id="{D253AE01-BEE1-E872-FEBB-54C57FA8B186}"/>
              </a:ext>
            </a:extLst>
          </p:cNvPr>
          <p:cNvSpPr txBox="1"/>
          <p:nvPr/>
        </p:nvSpPr>
        <p:spPr>
          <a:xfrm>
            <a:off x="5681723" y="3259906"/>
            <a:ext cx="1423788" cy="400110"/>
          </a:xfrm>
          <a:prstGeom prst="rect">
            <a:avLst/>
          </a:prstGeom>
          <a:noFill/>
        </p:spPr>
        <p:txBody>
          <a:bodyPr wrap="none" rtlCol="0">
            <a:spAutoFit/>
          </a:bodyPr>
          <a:lstStyle/>
          <a:p>
            <a:pPr algn="ctr"/>
            <a:r>
              <a:rPr lang="en-US" sz="2000" dirty="0">
                <a:solidFill>
                  <a:schemeClr val="bg1"/>
                </a:solidFill>
                <a:latin typeface="18 VAG Rounded Light   02390" pitchFamily="2" charset="0"/>
              </a:rPr>
              <a:t>N-Bit Adder</a:t>
            </a:r>
          </a:p>
        </p:txBody>
      </p:sp>
      <p:cxnSp>
        <p:nvCxnSpPr>
          <p:cNvPr id="62" name="Straight Connector 61">
            <a:extLst>
              <a:ext uri="{FF2B5EF4-FFF2-40B4-BE49-F238E27FC236}">
                <a16:creationId xmlns:a16="http://schemas.microsoft.com/office/drawing/2014/main" id="{0969AF55-07DA-E3BE-B59E-46ED6355A708}"/>
              </a:ext>
            </a:extLst>
          </p:cNvPr>
          <p:cNvCxnSpPr/>
          <p:nvPr/>
        </p:nvCxnSpPr>
        <p:spPr>
          <a:xfrm>
            <a:off x="894080" y="3700656"/>
            <a:ext cx="10922000" cy="0"/>
          </a:xfrm>
          <a:prstGeom prst="line">
            <a:avLst/>
          </a:prstGeom>
          <a:ln w="1905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750E16F6-2BBE-EA72-15D5-C1F8162DC708}"/>
              </a:ext>
            </a:extLst>
          </p:cNvPr>
          <p:cNvGrpSpPr/>
          <p:nvPr/>
        </p:nvGrpSpPr>
        <p:grpSpPr>
          <a:xfrm>
            <a:off x="8759146" y="3772472"/>
            <a:ext cx="3056934" cy="2168818"/>
            <a:chOff x="8872561" y="3758077"/>
            <a:chExt cx="3056934" cy="2168818"/>
          </a:xfrm>
        </p:grpSpPr>
        <p:grpSp>
          <p:nvGrpSpPr>
            <p:cNvPr id="57" name="Group 56">
              <a:extLst>
                <a:ext uri="{FF2B5EF4-FFF2-40B4-BE49-F238E27FC236}">
                  <a16:creationId xmlns:a16="http://schemas.microsoft.com/office/drawing/2014/main" id="{41F918E4-E87A-7584-7142-40270735FB4C}"/>
                </a:ext>
              </a:extLst>
            </p:cNvPr>
            <p:cNvGrpSpPr/>
            <p:nvPr/>
          </p:nvGrpSpPr>
          <p:grpSpPr>
            <a:xfrm>
              <a:off x="8872561" y="3758077"/>
              <a:ext cx="2246800" cy="2168818"/>
              <a:chOff x="8872561" y="3859677"/>
              <a:chExt cx="2246800" cy="2168818"/>
            </a:xfrm>
          </p:grpSpPr>
          <p:sp>
            <p:nvSpPr>
              <p:cNvPr id="39" name="Freeform 38">
                <a:extLst>
                  <a:ext uri="{FF2B5EF4-FFF2-40B4-BE49-F238E27FC236}">
                    <a16:creationId xmlns:a16="http://schemas.microsoft.com/office/drawing/2014/main" id="{23B1D427-734F-1EAD-4CB4-A48F61C735C0}"/>
                  </a:ext>
                </a:extLst>
              </p:cNvPr>
              <p:cNvSpPr>
                <a:spLocks/>
              </p:cNvSpPr>
              <p:nvPr/>
            </p:nvSpPr>
            <p:spPr>
              <a:xfrm>
                <a:off x="9523308" y="3859677"/>
                <a:ext cx="955973" cy="14106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r>
                  <a:rPr lang="en-US" sz="2000" dirty="0">
                    <a:solidFill>
                      <a:schemeClr val="bg1"/>
                    </a:solidFill>
                    <a:latin typeface="Courier New" panose="02070309020205020404" pitchFamily="49" charset="0"/>
                    <a:cs typeface="Courier New" panose="02070309020205020404" pitchFamily="49" charset="0"/>
                  </a:rPr>
                  <a:t>A</a:t>
                </a:r>
                <a:endParaRPr lang="en-US" sz="2800" dirty="0">
                  <a:solidFill>
                    <a:schemeClr val="bg1"/>
                  </a:solidFill>
                  <a:latin typeface="Courier New" panose="02070309020205020404" pitchFamily="49" charset="0"/>
                  <a:cs typeface="Courier New" panose="02070309020205020404" pitchFamily="49" charset="0"/>
                </a:endParaRPr>
              </a:p>
              <a:p>
                <a:pPr algn="r"/>
                <a:r>
                  <a:rPr lang="en-US" sz="2400" dirty="0">
                    <a:solidFill>
                      <a:schemeClr val="bg1"/>
                    </a:solidFill>
                    <a:latin typeface="18 VAG Rounded Light   02390" pitchFamily="2" charset="0"/>
                  </a:rPr>
                  <a:t>ALU</a:t>
                </a:r>
              </a:p>
              <a:p>
                <a:r>
                  <a:rPr lang="en-US" sz="2000" dirty="0">
                    <a:solidFill>
                      <a:schemeClr val="bg1"/>
                    </a:solidFill>
                    <a:latin typeface="Courier New" panose="02070309020205020404" pitchFamily="49" charset="0"/>
                    <a:cs typeface="Courier New" panose="02070309020205020404" pitchFamily="49" charset="0"/>
                  </a:rPr>
                  <a:t>B</a:t>
                </a:r>
              </a:p>
            </p:txBody>
          </p:sp>
          <p:sp>
            <p:nvSpPr>
              <p:cNvPr id="40" name="TextBox 39">
                <a:extLst>
                  <a:ext uri="{FF2B5EF4-FFF2-40B4-BE49-F238E27FC236}">
                    <a16:creationId xmlns:a16="http://schemas.microsoft.com/office/drawing/2014/main" id="{6E73F6BD-F1A3-577A-F487-88812B779EDB}"/>
                  </a:ext>
                </a:extLst>
              </p:cNvPr>
              <p:cNvSpPr txBox="1"/>
              <p:nvPr/>
            </p:nvSpPr>
            <p:spPr>
              <a:xfrm>
                <a:off x="9423645" y="5663010"/>
                <a:ext cx="1306651" cy="365485"/>
              </a:xfrm>
              <a:prstGeom prst="rect">
                <a:avLst/>
              </a:prstGeom>
              <a:noFill/>
            </p:spPr>
            <p:txBody>
              <a:bodyPr wrap="square" rtlCol="0">
                <a:spAutoFit/>
              </a:bodyPr>
              <a:lstStyle/>
              <a:p>
                <a:pPr algn="ctr">
                  <a:lnSpc>
                    <a:spcPct val="85000"/>
                  </a:lnSpc>
                </a:pPr>
                <a:r>
                  <a:rPr lang="en-US" sz="2000" dirty="0" err="1">
                    <a:solidFill>
                      <a:schemeClr val="accent3"/>
                    </a:solidFill>
                    <a:latin typeface="18 VAG Rounded Light   02390" pitchFamily="2" charset="0"/>
                    <a:cs typeface="Courier New" panose="02070309020205020404" pitchFamily="49" charset="0"/>
                  </a:rPr>
                  <a:t>AluOp</a:t>
                </a:r>
                <a:endParaRPr lang="en-US" sz="2000" dirty="0">
                  <a:solidFill>
                    <a:schemeClr val="accent3"/>
                  </a:solidFill>
                  <a:latin typeface="18 VAG Rounded Light   02390" pitchFamily="2" charset="0"/>
                  <a:cs typeface="Courier New" panose="02070309020205020404" pitchFamily="49" charset="0"/>
                </a:endParaRPr>
              </a:p>
            </p:txBody>
          </p:sp>
          <p:cxnSp>
            <p:nvCxnSpPr>
              <p:cNvPr id="41" name="Straight Arrow Connector 40">
                <a:extLst>
                  <a:ext uri="{FF2B5EF4-FFF2-40B4-BE49-F238E27FC236}">
                    <a16:creationId xmlns:a16="http://schemas.microsoft.com/office/drawing/2014/main" id="{B6CDAAF1-8188-2717-5136-31E1CC75091F}"/>
                  </a:ext>
                </a:extLst>
              </p:cNvPr>
              <p:cNvCxnSpPr>
                <a:cxnSpLocks/>
              </p:cNvCxnSpPr>
              <p:nvPr/>
            </p:nvCxnSpPr>
            <p:spPr>
              <a:xfrm flipH="1" flipV="1">
                <a:off x="10049584" y="5097228"/>
                <a:ext cx="0" cy="45720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2" name="Line 11">
                <a:extLst>
                  <a:ext uri="{FF2B5EF4-FFF2-40B4-BE49-F238E27FC236}">
                    <a16:creationId xmlns:a16="http://schemas.microsoft.com/office/drawing/2014/main" id="{AB7B3990-0A57-F1C9-E1CE-EDFEC1B9E112}"/>
                  </a:ext>
                </a:extLst>
              </p:cNvPr>
              <p:cNvSpPr>
                <a:spLocks noChangeShapeType="1"/>
              </p:cNvSpPr>
              <p:nvPr/>
            </p:nvSpPr>
            <p:spPr bwMode="auto">
              <a:xfrm flipH="1">
                <a:off x="10021955" y="5353042"/>
                <a:ext cx="72554" cy="128229"/>
              </a:xfrm>
              <a:prstGeom prst="line">
                <a:avLst/>
              </a:prstGeom>
              <a:noFill/>
              <a:ln w="28575" cap="rnd">
                <a:solidFill>
                  <a:schemeClr val="accent3"/>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nvGrpSpPr>
              <p:cNvPr id="47" name="Group 46">
                <a:extLst>
                  <a:ext uri="{FF2B5EF4-FFF2-40B4-BE49-F238E27FC236}">
                    <a16:creationId xmlns:a16="http://schemas.microsoft.com/office/drawing/2014/main" id="{D5BF7117-EC6D-F304-203A-CAB5E9D97B4F}"/>
                  </a:ext>
                </a:extLst>
              </p:cNvPr>
              <p:cNvGrpSpPr/>
              <p:nvPr/>
            </p:nvGrpSpPr>
            <p:grpSpPr>
              <a:xfrm>
                <a:off x="10479281" y="4500548"/>
                <a:ext cx="640080" cy="128229"/>
                <a:chOff x="3112787" y="1608456"/>
                <a:chExt cx="640080" cy="128229"/>
              </a:xfrm>
            </p:grpSpPr>
            <p:sp>
              <p:nvSpPr>
                <p:cNvPr id="48" name="Line 13">
                  <a:extLst>
                    <a:ext uri="{FF2B5EF4-FFF2-40B4-BE49-F238E27FC236}">
                      <a16:creationId xmlns:a16="http://schemas.microsoft.com/office/drawing/2014/main" id="{080FD96B-22DA-7D79-81EF-55CA285796B0}"/>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49" name="Line 14">
                  <a:extLst>
                    <a:ext uri="{FF2B5EF4-FFF2-40B4-BE49-F238E27FC236}">
                      <a16:creationId xmlns:a16="http://schemas.microsoft.com/office/drawing/2014/main" id="{2E655DAE-4D01-D501-2A9E-79C12AA5EB71}"/>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51" name="Group 50">
                <a:extLst>
                  <a:ext uri="{FF2B5EF4-FFF2-40B4-BE49-F238E27FC236}">
                    <a16:creationId xmlns:a16="http://schemas.microsoft.com/office/drawing/2014/main" id="{C7B62413-0ED6-44BF-359E-C1D16948CD88}"/>
                  </a:ext>
                </a:extLst>
              </p:cNvPr>
              <p:cNvGrpSpPr/>
              <p:nvPr/>
            </p:nvGrpSpPr>
            <p:grpSpPr>
              <a:xfrm>
                <a:off x="8883228" y="4121255"/>
                <a:ext cx="640080" cy="128229"/>
                <a:chOff x="3112787" y="1608456"/>
                <a:chExt cx="640080" cy="128229"/>
              </a:xfrm>
            </p:grpSpPr>
            <p:sp>
              <p:nvSpPr>
                <p:cNvPr id="52" name="Line 13">
                  <a:extLst>
                    <a:ext uri="{FF2B5EF4-FFF2-40B4-BE49-F238E27FC236}">
                      <a16:creationId xmlns:a16="http://schemas.microsoft.com/office/drawing/2014/main" id="{625A6FE5-32C9-1E65-2DC4-3F3559BA2C96}"/>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3" name="Line 14">
                  <a:extLst>
                    <a:ext uri="{FF2B5EF4-FFF2-40B4-BE49-F238E27FC236}">
                      <a16:creationId xmlns:a16="http://schemas.microsoft.com/office/drawing/2014/main" id="{EF4676D2-2A79-0763-EA3D-9AE969088628}"/>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54" name="Group 53">
                <a:extLst>
                  <a:ext uri="{FF2B5EF4-FFF2-40B4-BE49-F238E27FC236}">
                    <a16:creationId xmlns:a16="http://schemas.microsoft.com/office/drawing/2014/main" id="{99CD4358-9516-3797-C459-BFB40A7FFE8D}"/>
                  </a:ext>
                </a:extLst>
              </p:cNvPr>
              <p:cNvGrpSpPr/>
              <p:nvPr/>
            </p:nvGrpSpPr>
            <p:grpSpPr>
              <a:xfrm>
                <a:off x="8872561" y="4845308"/>
                <a:ext cx="640080" cy="128229"/>
                <a:chOff x="3112787" y="1608456"/>
                <a:chExt cx="640080" cy="128229"/>
              </a:xfrm>
            </p:grpSpPr>
            <p:sp>
              <p:nvSpPr>
                <p:cNvPr id="55" name="Line 13">
                  <a:extLst>
                    <a:ext uri="{FF2B5EF4-FFF2-40B4-BE49-F238E27FC236}">
                      <a16:creationId xmlns:a16="http://schemas.microsoft.com/office/drawing/2014/main" id="{5E29DCBE-9DD9-3C64-3062-B7F9F42E9BC2}"/>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56" name="Line 14">
                  <a:extLst>
                    <a:ext uri="{FF2B5EF4-FFF2-40B4-BE49-F238E27FC236}">
                      <a16:creationId xmlns:a16="http://schemas.microsoft.com/office/drawing/2014/main" id="{1D323E65-15FD-C77B-E868-12AC8FE43D5B}"/>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sp>
          <p:nvSpPr>
            <p:cNvPr id="78" name="TextBox 77">
              <a:extLst>
                <a:ext uri="{FF2B5EF4-FFF2-40B4-BE49-F238E27FC236}">
                  <a16:creationId xmlns:a16="http://schemas.microsoft.com/office/drawing/2014/main" id="{B03652EF-1958-AAF5-33D9-681EDFA86130}"/>
                </a:ext>
              </a:extLst>
            </p:cNvPr>
            <p:cNvSpPr txBox="1"/>
            <p:nvPr/>
          </p:nvSpPr>
          <p:spPr>
            <a:xfrm>
              <a:off x="11119362" y="4293711"/>
              <a:ext cx="810133" cy="369332"/>
            </a:xfrm>
            <a:prstGeom prst="rect">
              <a:avLst/>
            </a:prstGeom>
            <a:noFill/>
          </p:spPr>
          <p:txBody>
            <a:bodyPr wrap="square" rtlCol="0">
              <a:spAutoFit/>
            </a:bodyPr>
            <a:lstStyle/>
            <a:p>
              <a:pPr algn="l"/>
              <a:r>
                <a:rPr lang="en-US" sz="1800" dirty="0">
                  <a:solidFill>
                    <a:schemeClr val="bg1"/>
                  </a:solidFill>
                  <a:latin typeface="18 VAG Rounded Light   02390" pitchFamily="2" charset="0"/>
                  <a:cs typeface="Courier New" panose="02070309020205020404" pitchFamily="49" charset="0"/>
                </a:rPr>
                <a:t>Result</a:t>
              </a:r>
            </a:p>
          </p:txBody>
        </p:sp>
      </p:grpSp>
      <p:grpSp>
        <p:nvGrpSpPr>
          <p:cNvPr id="101" name="Group 100">
            <a:extLst>
              <a:ext uri="{FF2B5EF4-FFF2-40B4-BE49-F238E27FC236}">
                <a16:creationId xmlns:a16="http://schemas.microsoft.com/office/drawing/2014/main" id="{51925FC5-D3E4-6118-6360-5DA761A36B95}"/>
              </a:ext>
            </a:extLst>
          </p:cNvPr>
          <p:cNvGrpSpPr/>
          <p:nvPr/>
        </p:nvGrpSpPr>
        <p:grpSpPr>
          <a:xfrm>
            <a:off x="4763650" y="3817810"/>
            <a:ext cx="3259934" cy="2167128"/>
            <a:chOff x="4847527" y="3719061"/>
            <a:chExt cx="3259934" cy="2167128"/>
          </a:xfrm>
        </p:grpSpPr>
        <p:sp>
          <p:nvSpPr>
            <p:cNvPr id="64" name="Freeform 63">
              <a:extLst>
                <a:ext uri="{FF2B5EF4-FFF2-40B4-BE49-F238E27FC236}">
                  <a16:creationId xmlns:a16="http://schemas.microsoft.com/office/drawing/2014/main" id="{3D553363-35F8-0F2F-27C6-9D7B56A4B894}"/>
                </a:ext>
              </a:extLst>
            </p:cNvPr>
            <p:cNvSpPr>
              <a:spLocks/>
            </p:cNvSpPr>
            <p:nvPr/>
          </p:nvSpPr>
          <p:spPr>
            <a:xfrm>
              <a:off x="5859113" y="4096005"/>
              <a:ext cx="955973" cy="1410632"/>
            </a:xfrm>
            <a:custGeom>
              <a:avLst/>
              <a:gdLst>
                <a:gd name="connsiteX0" fmla="*/ 0 w 1793965"/>
                <a:gd name="connsiteY0" fmla="*/ 0 h 4650377"/>
                <a:gd name="connsiteX1" fmla="*/ 0 w 1793965"/>
                <a:gd name="connsiteY1" fmla="*/ 1898469 h 4650377"/>
                <a:gd name="connsiteX2" fmla="*/ 478971 w 1793965"/>
                <a:gd name="connsiteY2" fmla="*/ 2333897 h 4650377"/>
                <a:gd name="connsiteX3" fmla="*/ 0 w 1793965"/>
                <a:gd name="connsiteY3" fmla="*/ 2778034 h 4650377"/>
                <a:gd name="connsiteX4" fmla="*/ 0 w 1793965"/>
                <a:gd name="connsiteY4" fmla="*/ 4650377 h 4650377"/>
                <a:gd name="connsiteX5" fmla="*/ 1793965 w 1793965"/>
                <a:gd name="connsiteY5" fmla="*/ 3666309 h 4650377"/>
                <a:gd name="connsiteX6" fmla="*/ 1793965 w 1793965"/>
                <a:gd name="connsiteY6" fmla="*/ 984069 h 4650377"/>
                <a:gd name="connsiteX7" fmla="*/ 0 w 1793965"/>
                <a:gd name="connsiteY7" fmla="*/ 0 h 46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3965" h="4650377">
                  <a:moveTo>
                    <a:pt x="0" y="0"/>
                  </a:moveTo>
                  <a:lnTo>
                    <a:pt x="0" y="1898469"/>
                  </a:lnTo>
                  <a:lnTo>
                    <a:pt x="478971" y="2333897"/>
                  </a:lnTo>
                  <a:lnTo>
                    <a:pt x="0" y="2778034"/>
                  </a:lnTo>
                  <a:lnTo>
                    <a:pt x="0" y="4650377"/>
                  </a:lnTo>
                  <a:lnTo>
                    <a:pt x="1793965" y="3666309"/>
                  </a:lnTo>
                  <a:lnTo>
                    <a:pt x="1793965" y="984069"/>
                  </a:lnTo>
                  <a:lnTo>
                    <a:pt x="0" y="0"/>
                  </a:lnTo>
                  <a:close/>
                </a:path>
              </a:pathLst>
            </a:custGeom>
            <a:noFill/>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txBody>
            <a:bodyPr vert="horz" rtlCol="0" anchor="ctr"/>
            <a:lstStyle/>
            <a:p>
              <a:r>
                <a:rPr lang="en-US" sz="2000" dirty="0">
                  <a:solidFill>
                    <a:schemeClr val="bg1"/>
                  </a:solidFill>
                  <a:latin typeface="Courier New" panose="02070309020205020404" pitchFamily="49" charset="0"/>
                  <a:cs typeface="Courier New" panose="02070309020205020404" pitchFamily="49" charset="0"/>
                </a:rPr>
                <a:t>A</a:t>
              </a:r>
              <a:endParaRPr lang="en-US" sz="2800" dirty="0">
                <a:solidFill>
                  <a:schemeClr val="bg1"/>
                </a:solidFill>
                <a:latin typeface="Courier New" panose="02070309020205020404" pitchFamily="49" charset="0"/>
                <a:cs typeface="Courier New" panose="02070309020205020404" pitchFamily="49" charset="0"/>
              </a:endParaRPr>
            </a:p>
            <a:p>
              <a:pPr algn="r"/>
              <a:r>
                <a:rPr lang="en-US" sz="2400" dirty="0">
                  <a:solidFill>
                    <a:schemeClr val="bg1"/>
                  </a:solidFill>
                  <a:latin typeface="18 VAG Rounded Light   02390" pitchFamily="2" charset="0"/>
                </a:rPr>
                <a:t>Add</a:t>
              </a:r>
            </a:p>
            <a:p>
              <a:r>
                <a:rPr lang="en-US" sz="2000" dirty="0">
                  <a:solidFill>
                    <a:schemeClr val="bg1"/>
                  </a:solidFill>
                  <a:latin typeface="Courier New" panose="02070309020205020404" pitchFamily="49" charset="0"/>
                  <a:cs typeface="Courier New" panose="02070309020205020404" pitchFamily="49" charset="0"/>
                </a:rPr>
                <a:t>B</a:t>
              </a:r>
            </a:p>
          </p:txBody>
        </p:sp>
        <p:grpSp>
          <p:nvGrpSpPr>
            <p:cNvPr id="68" name="Group 67">
              <a:extLst>
                <a:ext uri="{FF2B5EF4-FFF2-40B4-BE49-F238E27FC236}">
                  <a16:creationId xmlns:a16="http://schemas.microsoft.com/office/drawing/2014/main" id="{FC7A2B22-849D-E275-383D-009098571499}"/>
                </a:ext>
              </a:extLst>
            </p:cNvPr>
            <p:cNvGrpSpPr/>
            <p:nvPr/>
          </p:nvGrpSpPr>
          <p:grpSpPr>
            <a:xfrm>
              <a:off x="6815086" y="4736876"/>
              <a:ext cx="640080" cy="128229"/>
              <a:chOff x="3112787" y="1608456"/>
              <a:chExt cx="640080" cy="128229"/>
            </a:xfrm>
          </p:grpSpPr>
          <p:sp>
            <p:nvSpPr>
              <p:cNvPr id="75" name="Line 13">
                <a:extLst>
                  <a:ext uri="{FF2B5EF4-FFF2-40B4-BE49-F238E27FC236}">
                    <a16:creationId xmlns:a16="http://schemas.microsoft.com/office/drawing/2014/main" id="{6BA0E85A-4A26-F99B-F084-69267D76D195}"/>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76" name="Line 14">
                <a:extLst>
                  <a:ext uri="{FF2B5EF4-FFF2-40B4-BE49-F238E27FC236}">
                    <a16:creationId xmlns:a16="http://schemas.microsoft.com/office/drawing/2014/main" id="{8FBE50F5-9008-12C3-AE04-B3C248DB09CD}"/>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69" name="Group 68">
              <a:extLst>
                <a:ext uri="{FF2B5EF4-FFF2-40B4-BE49-F238E27FC236}">
                  <a16:creationId xmlns:a16="http://schemas.microsoft.com/office/drawing/2014/main" id="{F6A042DE-FB1D-BE29-19C8-64CB22DCF89C}"/>
                </a:ext>
              </a:extLst>
            </p:cNvPr>
            <p:cNvGrpSpPr/>
            <p:nvPr/>
          </p:nvGrpSpPr>
          <p:grpSpPr>
            <a:xfrm>
              <a:off x="5219033" y="4357583"/>
              <a:ext cx="640080" cy="128229"/>
              <a:chOff x="3112787" y="1608456"/>
              <a:chExt cx="640080" cy="128229"/>
            </a:xfrm>
          </p:grpSpPr>
          <p:sp>
            <p:nvSpPr>
              <p:cNvPr id="73" name="Line 13">
                <a:extLst>
                  <a:ext uri="{FF2B5EF4-FFF2-40B4-BE49-F238E27FC236}">
                    <a16:creationId xmlns:a16="http://schemas.microsoft.com/office/drawing/2014/main" id="{F8A23C53-78F9-0DC9-F8B0-159C437CEF9C}"/>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74" name="Line 14">
                <a:extLst>
                  <a:ext uri="{FF2B5EF4-FFF2-40B4-BE49-F238E27FC236}">
                    <a16:creationId xmlns:a16="http://schemas.microsoft.com/office/drawing/2014/main" id="{A744F4BD-0A85-2BF0-88B7-2873A7C30C6C}"/>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grpSp>
          <p:nvGrpSpPr>
            <p:cNvPr id="70" name="Group 69">
              <a:extLst>
                <a:ext uri="{FF2B5EF4-FFF2-40B4-BE49-F238E27FC236}">
                  <a16:creationId xmlns:a16="http://schemas.microsoft.com/office/drawing/2014/main" id="{D510FE03-F8AA-87C0-A39E-3D10A38D4C1E}"/>
                </a:ext>
              </a:extLst>
            </p:cNvPr>
            <p:cNvGrpSpPr/>
            <p:nvPr/>
          </p:nvGrpSpPr>
          <p:grpSpPr>
            <a:xfrm>
              <a:off x="5208366" y="5081636"/>
              <a:ext cx="640080" cy="128229"/>
              <a:chOff x="3112787" y="1608456"/>
              <a:chExt cx="640080" cy="128229"/>
            </a:xfrm>
          </p:grpSpPr>
          <p:sp>
            <p:nvSpPr>
              <p:cNvPr id="71" name="Line 13">
                <a:extLst>
                  <a:ext uri="{FF2B5EF4-FFF2-40B4-BE49-F238E27FC236}">
                    <a16:creationId xmlns:a16="http://schemas.microsoft.com/office/drawing/2014/main" id="{3666203E-4DA5-DDDE-276F-16A5CC6F2A26}"/>
                  </a:ext>
                </a:extLst>
              </p:cNvPr>
              <p:cNvSpPr>
                <a:spLocks noChangeShapeType="1"/>
              </p:cNvSpPr>
              <p:nvPr/>
            </p:nvSpPr>
            <p:spPr bwMode="auto">
              <a:xfrm>
                <a:off x="3112787" y="1672571"/>
                <a:ext cx="640080" cy="0"/>
              </a:xfrm>
              <a:prstGeom prst="line">
                <a:avLst/>
              </a:prstGeom>
              <a:noFill/>
              <a:ln w="25400">
                <a:solidFill>
                  <a:sysClr val="window" lastClr="FFFFFF"/>
                </a:solidFill>
                <a:round/>
                <a:headEn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sp>
            <p:nvSpPr>
              <p:cNvPr id="72" name="Line 14">
                <a:extLst>
                  <a:ext uri="{FF2B5EF4-FFF2-40B4-BE49-F238E27FC236}">
                    <a16:creationId xmlns:a16="http://schemas.microsoft.com/office/drawing/2014/main" id="{93EF4FA3-92CB-77D5-394E-B01D1AB188A1}"/>
                  </a:ext>
                </a:extLst>
              </p:cNvPr>
              <p:cNvSpPr>
                <a:spLocks noChangeShapeType="1"/>
              </p:cNvSpPr>
              <p:nvPr/>
            </p:nvSpPr>
            <p:spPr bwMode="auto">
              <a:xfrm flipH="1">
                <a:off x="3361549" y="1608456"/>
                <a:ext cx="72554" cy="128229"/>
              </a:xfrm>
              <a:prstGeom prst="line">
                <a:avLst/>
              </a:prstGeom>
              <a:noFill/>
              <a:ln w="28575" cap="rnd">
                <a:solidFill>
                  <a:sysClr val="window" lastClr="FFFFFF"/>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297" u="none" strike="noStrike" kern="0" cap="none" spc="0" normalizeH="0" baseline="0" noProof="0">
                  <a:ln>
                    <a:noFill/>
                  </a:ln>
                  <a:solidFill>
                    <a:prstClr val="white"/>
                  </a:solidFill>
                  <a:effectLst/>
                  <a:uLnTx/>
                  <a:uFillTx/>
                  <a:latin typeface="18 VAG Rounded Light   02390" pitchFamily="2" charset="0"/>
                  <a:ea typeface="ＭＳ Ｐゴシック" charset="-128"/>
                  <a:cs typeface="ＭＳ Ｐゴシック" charset="-128"/>
                </a:endParaRPr>
              </a:p>
            </p:txBody>
          </p:sp>
        </p:grpSp>
        <p:sp>
          <p:nvSpPr>
            <p:cNvPr id="80" name="Rectangle 79">
              <a:extLst>
                <a:ext uri="{FF2B5EF4-FFF2-40B4-BE49-F238E27FC236}">
                  <a16:creationId xmlns:a16="http://schemas.microsoft.com/office/drawing/2014/main" id="{08EBE3BC-38FD-921F-E5BC-186DC85395C5}"/>
                </a:ext>
              </a:extLst>
            </p:cNvPr>
            <p:cNvSpPr>
              <a:spLocks noChangeArrowheads="1"/>
            </p:cNvSpPr>
            <p:nvPr/>
          </p:nvSpPr>
          <p:spPr bwMode="auto">
            <a:xfrm>
              <a:off x="5347867" y="4492674"/>
              <a:ext cx="361077" cy="333104"/>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sp>
          <p:nvSpPr>
            <p:cNvPr id="81" name="Rectangle 80">
              <a:extLst>
                <a:ext uri="{FF2B5EF4-FFF2-40B4-BE49-F238E27FC236}">
                  <a16:creationId xmlns:a16="http://schemas.microsoft.com/office/drawing/2014/main" id="{7CDC2F6E-9133-FACE-47BD-DF00E80BD6CF}"/>
                </a:ext>
              </a:extLst>
            </p:cNvPr>
            <p:cNvSpPr>
              <a:spLocks noChangeArrowheads="1"/>
            </p:cNvSpPr>
            <p:nvPr/>
          </p:nvSpPr>
          <p:spPr bwMode="auto">
            <a:xfrm>
              <a:off x="5326573" y="5196734"/>
              <a:ext cx="361077" cy="333104"/>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sp>
          <p:nvSpPr>
            <p:cNvPr id="82" name="Rectangle 81">
              <a:extLst>
                <a:ext uri="{FF2B5EF4-FFF2-40B4-BE49-F238E27FC236}">
                  <a16:creationId xmlns:a16="http://schemas.microsoft.com/office/drawing/2014/main" id="{DE793D6B-4B09-03CD-D760-E9DCF79508FB}"/>
                </a:ext>
              </a:extLst>
            </p:cNvPr>
            <p:cNvSpPr>
              <a:spLocks noChangeArrowheads="1"/>
            </p:cNvSpPr>
            <p:nvPr/>
          </p:nvSpPr>
          <p:spPr bwMode="auto">
            <a:xfrm>
              <a:off x="6952578" y="4872112"/>
              <a:ext cx="361077" cy="333104"/>
            </a:xfrm>
            <a:prstGeom prst="rect">
              <a:avLst/>
            </a:prstGeom>
            <a:noFill/>
            <a:ln w="12700">
              <a:noFill/>
              <a:miter lim="800000"/>
              <a:headEnd/>
              <a:tailEnd/>
            </a:ln>
          </p:spPr>
          <p:txBody>
            <a:bodyPr wrap="none" lIns="56555" tIns="27781" rIns="56555" bIns="27781">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u="none" strike="noStrike" kern="0" cap="none" spc="0" normalizeH="0" baseline="0" noProof="0" dirty="0">
                  <a:ln>
                    <a:noFill/>
                  </a:ln>
                  <a:solidFill>
                    <a:prstClr val="white"/>
                  </a:solidFill>
                  <a:effectLst/>
                  <a:uLnTx/>
                  <a:uFillTx/>
                  <a:latin typeface="18 VAG Rounded Light   02390" pitchFamily="2" charset="0"/>
                  <a:ea typeface="ＭＳ Ｐゴシック" charset="-128"/>
                  <a:cs typeface="ＭＳ Ｐゴシック" charset="-128"/>
                </a:rPr>
                <a:t>32</a:t>
              </a:r>
            </a:p>
          </p:txBody>
        </p:sp>
        <p:cxnSp>
          <p:nvCxnSpPr>
            <p:cNvPr id="87" name="Elbow Connector 86">
              <a:extLst>
                <a:ext uri="{FF2B5EF4-FFF2-40B4-BE49-F238E27FC236}">
                  <a16:creationId xmlns:a16="http://schemas.microsoft.com/office/drawing/2014/main" id="{2434EA78-A1B9-56BD-0CD6-C7B9A32DECB1}"/>
                </a:ext>
              </a:extLst>
            </p:cNvPr>
            <p:cNvCxnSpPr>
              <a:cxnSpLocks/>
            </p:cNvCxnSpPr>
            <p:nvPr/>
          </p:nvCxnSpPr>
          <p:spPr>
            <a:xfrm>
              <a:off x="5687650" y="3888677"/>
              <a:ext cx="687884" cy="345000"/>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0D522BB-1DDE-B0FB-9A82-2A77F3A073DB}"/>
                </a:ext>
              </a:extLst>
            </p:cNvPr>
            <p:cNvSpPr txBox="1"/>
            <p:nvPr/>
          </p:nvSpPr>
          <p:spPr>
            <a:xfrm>
              <a:off x="4847527" y="3719061"/>
              <a:ext cx="865943" cy="369332"/>
            </a:xfrm>
            <a:prstGeom prst="rect">
              <a:avLst/>
            </a:prstGeom>
            <a:noFill/>
          </p:spPr>
          <p:txBody>
            <a:bodyPr wrap="none" rtlCol="0">
              <a:spAutoFit/>
            </a:bodyPr>
            <a:lstStyle/>
            <a:p>
              <a:pPr algn="l"/>
              <a:r>
                <a:rPr lang="en-US" sz="1800" dirty="0" err="1">
                  <a:solidFill>
                    <a:schemeClr val="bg1"/>
                  </a:solidFill>
                  <a:latin typeface="18 VAG Rounded Light   02390" pitchFamily="2" charset="0"/>
                </a:rPr>
                <a:t>CarryIn</a:t>
              </a:r>
              <a:endParaRPr lang="en-US" sz="1800" dirty="0">
                <a:solidFill>
                  <a:schemeClr val="bg1"/>
                </a:solidFill>
                <a:latin typeface="18 VAG Rounded Light   02390" pitchFamily="2" charset="0"/>
              </a:endParaRPr>
            </a:p>
          </p:txBody>
        </p:sp>
        <p:sp>
          <p:nvSpPr>
            <p:cNvPr id="90" name="TextBox 89">
              <a:extLst>
                <a:ext uri="{FF2B5EF4-FFF2-40B4-BE49-F238E27FC236}">
                  <a16:creationId xmlns:a16="http://schemas.microsoft.com/office/drawing/2014/main" id="{4A73D567-F030-04C9-CE52-87D36BCEEE78}"/>
                </a:ext>
              </a:extLst>
            </p:cNvPr>
            <p:cNvSpPr txBox="1"/>
            <p:nvPr/>
          </p:nvSpPr>
          <p:spPr>
            <a:xfrm>
              <a:off x="4881726" y="4249413"/>
              <a:ext cx="341760" cy="400110"/>
            </a:xfrm>
            <a:prstGeom prst="rect">
              <a:avLst/>
            </a:prstGeom>
            <a:noFill/>
          </p:spPr>
          <p:txBody>
            <a:bodyPr wrap="none" rtlCol="0">
              <a:spAutoFit/>
            </a:bodyPr>
            <a:lstStyle/>
            <a:p>
              <a:pPr algn="l"/>
              <a:r>
                <a:rPr lang="en-US" sz="2000" dirty="0">
                  <a:solidFill>
                    <a:schemeClr val="bg1"/>
                  </a:solidFill>
                  <a:latin typeface="18 VAG Rounded Light   02390" pitchFamily="2" charset="0"/>
                </a:rPr>
                <a:t>A</a:t>
              </a:r>
            </a:p>
          </p:txBody>
        </p:sp>
        <p:sp>
          <p:nvSpPr>
            <p:cNvPr id="91" name="TextBox 90">
              <a:extLst>
                <a:ext uri="{FF2B5EF4-FFF2-40B4-BE49-F238E27FC236}">
                  <a16:creationId xmlns:a16="http://schemas.microsoft.com/office/drawing/2014/main" id="{FDE2F469-A0B6-39E1-9714-EED0A78E3C3A}"/>
                </a:ext>
              </a:extLst>
            </p:cNvPr>
            <p:cNvSpPr txBox="1"/>
            <p:nvPr/>
          </p:nvSpPr>
          <p:spPr>
            <a:xfrm>
              <a:off x="4872771" y="4981443"/>
              <a:ext cx="322524" cy="400110"/>
            </a:xfrm>
            <a:prstGeom prst="rect">
              <a:avLst/>
            </a:prstGeom>
            <a:noFill/>
          </p:spPr>
          <p:txBody>
            <a:bodyPr wrap="none" rtlCol="0">
              <a:spAutoFit/>
            </a:bodyPr>
            <a:lstStyle/>
            <a:p>
              <a:pPr algn="l"/>
              <a:r>
                <a:rPr lang="en-US" sz="2000" dirty="0">
                  <a:solidFill>
                    <a:schemeClr val="bg1"/>
                  </a:solidFill>
                  <a:latin typeface="18 VAG Rounded Light   02390" pitchFamily="2" charset="0"/>
                </a:rPr>
                <a:t>B</a:t>
              </a:r>
            </a:p>
          </p:txBody>
        </p:sp>
        <p:cxnSp>
          <p:nvCxnSpPr>
            <p:cNvPr id="95" name="Elbow Connector 94">
              <a:extLst>
                <a:ext uri="{FF2B5EF4-FFF2-40B4-BE49-F238E27FC236}">
                  <a16:creationId xmlns:a16="http://schemas.microsoft.com/office/drawing/2014/main" id="{98F9152C-BBE5-1FE6-BFE4-403E2FE3E5C5}"/>
                </a:ext>
              </a:extLst>
            </p:cNvPr>
            <p:cNvCxnSpPr>
              <a:cxnSpLocks/>
            </p:cNvCxnSpPr>
            <p:nvPr/>
          </p:nvCxnSpPr>
          <p:spPr>
            <a:xfrm rot="16200000" flipH="1">
              <a:off x="6555589" y="5199615"/>
              <a:ext cx="364481" cy="724591"/>
            </a:xfrm>
            <a:prstGeom prst="bentConnector2">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F032592-578C-2D1E-F741-D3F95EC98C67}"/>
                </a:ext>
              </a:extLst>
            </p:cNvPr>
            <p:cNvSpPr txBox="1"/>
            <p:nvPr/>
          </p:nvSpPr>
          <p:spPr>
            <a:xfrm>
              <a:off x="7069998" y="5516857"/>
              <a:ext cx="1037463" cy="369332"/>
            </a:xfrm>
            <a:prstGeom prst="rect">
              <a:avLst/>
            </a:prstGeom>
            <a:noFill/>
          </p:spPr>
          <p:txBody>
            <a:bodyPr wrap="none" rtlCol="0">
              <a:spAutoFit/>
            </a:bodyPr>
            <a:lstStyle/>
            <a:p>
              <a:pPr algn="l"/>
              <a:r>
                <a:rPr lang="en-US" sz="1800" dirty="0" err="1">
                  <a:solidFill>
                    <a:schemeClr val="bg1"/>
                  </a:solidFill>
                  <a:latin typeface="18 VAG Rounded Light   02390" pitchFamily="2" charset="0"/>
                </a:rPr>
                <a:t>CarryOut</a:t>
              </a:r>
              <a:endParaRPr lang="en-US" sz="1800" dirty="0">
                <a:solidFill>
                  <a:schemeClr val="bg1"/>
                </a:solidFill>
                <a:latin typeface="18 VAG Rounded Light   02390" pitchFamily="2" charset="0"/>
              </a:endParaRPr>
            </a:p>
          </p:txBody>
        </p:sp>
        <p:sp>
          <p:nvSpPr>
            <p:cNvPr id="99" name="TextBox 98">
              <a:extLst>
                <a:ext uri="{FF2B5EF4-FFF2-40B4-BE49-F238E27FC236}">
                  <a16:creationId xmlns:a16="http://schemas.microsoft.com/office/drawing/2014/main" id="{2178EC7C-3F68-7949-E483-3BBDB9534B72}"/>
                </a:ext>
              </a:extLst>
            </p:cNvPr>
            <p:cNvSpPr txBox="1"/>
            <p:nvPr/>
          </p:nvSpPr>
          <p:spPr>
            <a:xfrm>
              <a:off x="7423903" y="4623156"/>
              <a:ext cx="295274" cy="369332"/>
            </a:xfrm>
            <a:prstGeom prst="rect">
              <a:avLst/>
            </a:prstGeom>
            <a:noFill/>
          </p:spPr>
          <p:txBody>
            <a:bodyPr wrap="none" rtlCol="0">
              <a:spAutoFit/>
            </a:bodyPr>
            <a:lstStyle/>
            <a:p>
              <a:pPr algn="l"/>
              <a:r>
                <a:rPr lang="en-US" sz="1800" dirty="0">
                  <a:solidFill>
                    <a:schemeClr val="bg1"/>
                  </a:solidFill>
                  <a:latin typeface="18 VAG Rounded Light   02390" pitchFamily="2" charset="0"/>
                </a:rPr>
                <a:t>S</a:t>
              </a:r>
            </a:p>
          </p:txBody>
        </p:sp>
      </p:grpSp>
      <p:sp>
        <p:nvSpPr>
          <p:cNvPr id="100" name="TextBox 99">
            <a:extLst>
              <a:ext uri="{FF2B5EF4-FFF2-40B4-BE49-F238E27FC236}">
                <a16:creationId xmlns:a16="http://schemas.microsoft.com/office/drawing/2014/main" id="{5A136FD1-7E3F-87D0-D417-34A91B950FDA}"/>
              </a:ext>
            </a:extLst>
          </p:cNvPr>
          <p:cNvSpPr txBox="1"/>
          <p:nvPr/>
        </p:nvSpPr>
        <p:spPr>
          <a:xfrm>
            <a:off x="5629626" y="6008109"/>
            <a:ext cx="1527982" cy="400110"/>
          </a:xfrm>
          <a:prstGeom prst="rect">
            <a:avLst/>
          </a:prstGeom>
          <a:noFill/>
        </p:spPr>
        <p:txBody>
          <a:bodyPr wrap="none" rtlCol="0">
            <a:spAutoFit/>
          </a:bodyPr>
          <a:lstStyle/>
          <a:p>
            <a:pPr algn="ctr"/>
            <a:r>
              <a:rPr lang="en-US" sz="2000" dirty="0">
                <a:solidFill>
                  <a:schemeClr val="bg1"/>
                </a:solidFill>
                <a:latin typeface="18 VAG Rounded Light   02390" pitchFamily="2" charset="0"/>
              </a:rPr>
              <a:t>32-Bit Adder</a:t>
            </a:r>
          </a:p>
        </p:txBody>
      </p:sp>
      <p:grpSp>
        <p:nvGrpSpPr>
          <p:cNvPr id="107" name="Group 106">
            <a:extLst>
              <a:ext uri="{FF2B5EF4-FFF2-40B4-BE49-F238E27FC236}">
                <a16:creationId xmlns:a16="http://schemas.microsoft.com/office/drawing/2014/main" id="{60D897DD-3C4E-DA00-729B-7A5006C9480A}"/>
              </a:ext>
            </a:extLst>
          </p:cNvPr>
          <p:cNvGrpSpPr/>
          <p:nvPr/>
        </p:nvGrpSpPr>
        <p:grpSpPr>
          <a:xfrm>
            <a:off x="4717171" y="1894343"/>
            <a:ext cx="3352891" cy="1302093"/>
            <a:chOff x="4717171" y="1894343"/>
            <a:chExt cx="3352891" cy="1302093"/>
          </a:xfrm>
        </p:grpSpPr>
        <p:grpSp>
          <p:nvGrpSpPr>
            <p:cNvPr id="103" name="Group 102">
              <a:extLst>
                <a:ext uri="{FF2B5EF4-FFF2-40B4-BE49-F238E27FC236}">
                  <a16:creationId xmlns:a16="http://schemas.microsoft.com/office/drawing/2014/main" id="{360554CD-C8BF-FB7C-D81B-5DBCA491FD3B}"/>
                </a:ext>
              </a:extLst>
            </p:cNvPr>
            <p:cNvGrpSpPr/>
            <p:nvPr/>
          </p:nvGrpSpPr>
          <p:grpSpPr>
            <a:xfrm>
              <a:off x="4717171" y="1894343"/>
              <a:ext cx="3352891" cy="1302093"/>
              <a:chOff x="4573804" y="1865543"/>
              <a:chExt cx="3352891" cy="1302093"/>
            </a:xfrm>
          </p:grpSpPr>
          <p:pic>
            <p:nvPicPr>
              <p:cNvPr id="58" name="Picture 3">
                <a:extLst>
                  <a:ext uri="{FF2B5EF4-FFF2-40B4-BE49-F238E27FC236}">
                    <a16:creationId xmlns:a16="http://schemas.microsoft.com/office/drawing/2014/main" id="{0AE35EB6-D684-1B34-E86B-095DDC790192}"/>
                  </a:ext>
                </a:extLst>
              </p:cNvPr>
              <p:cNvPicPr>
                <a:picLocks noChangeAspect="1" noChangeArrowheads="1"/>
              </p:cNvPicPr>
              <p:nvPr/>
            </p:nvPicPr>
            <p:blipFill>
              <a:blip r:embed="rId5"/>
              <a:srcRect/>
              <a:stretch/>
            </p:blipFill>
            <p:spPr>
              <a:xfrm>
                <a:off x="4573804" y="1865543"/>
                <a:ext cx="3352891" cy="1302093"/>
              </a:xfrm>
              <a:prstGeom prst="rect">
                <a:avLst/>
              </a:prstGeom>
            </p:spPr>
          </p:pic>
          <p:pic>
            <p:nvPicPr>
              <p:cNvPr id="60" name="Picture 4">
                <a:extLst>
                  <a:ext uri="{FF2B5EF4-FFF2-40B4-BE49-F238E27FC236}">
                    <a16:creationId xmlns:a16="http://schemas.microsoft.com/office/drawing/2014/main" id="{BB91A894-E2C1-708A-FBB7-BDD16D8E4A1B}"/>
                  </a:ext>
                </a:extLst>
              </p:cNvPr>
              <p:cNvPicPr>
                <a:picLocks noChangeAspect="1" noChangeArrowheads="1"/>
              </p:cNvPicPr>
              <p:nvPr/>
            </p:nvPicPr>
            <p:blipFill>
              <a:blip r:embed="rId6"/>
              <a:srcRect/>
              <a:stretch/>
            </p:blipFill>
            <p:spPr bwMode="auto">
              <a:xfrm>
                <a:off x="5167351" y="2297203"/>
                <a:ext cx="371005" cy="39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5" name="Picture 4">
              <a:extLst>
                <a:ext uri="{FF2B5EF4-FFF2-40B4-BE49-F238E27FC236}">
                  <a16:creationId xmlns:a16="http://schemas.microsoft.com/office/drawing/2014/main" id="{0D9FBE65-7279-5A16-FFD7-520AF0C1EB7D}"/>
                </a:ext>
              </a:extLst>
            </p:cNvPr>
            <p:cNvPicPr>
              <a:picLocks noChangeAspect="1" noChangeArrowheads="1"/>
            </p:cNvPicPr>
            <p:nvPr/>
          </p:nvPicPr>
          <p:blipFill>
            <a:blip r:embed="rId6"/>
            <a:srcRect/>
            <a:stretch/>
          </p:blipFill>
          <p:spPr bwMode="auto">
            <a:xfrm>
              <a:off x="6473655" y="2326003"/>
              <a:ext cx="371005" cy="39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4">
              <a:extLst>
                <a:ext uri="{FF2B5EF4-FFF2-40B4-BE49-F238E27FC236}">
                  <a16:creationId xmlns:a16="http://schemas.microsoft.com/office/drawing/2014/main" id="{F58C543D-4B66-E9A3-C495-F41D5E60A39F}"/>
                </a:ext>
              </a:extLst>
            </p:cNvPr>
            <p:cNvPicPr>
              <a:picLocks noChangeAspect="1" noChangeArrowheads="1"/>
            </p:cNvPicPr>
            <p:nvPr/>
          </p:nvPicPr>
          <p:blipFill>
            <a:blip r:embed="rId6"/>
            <a:srcRect/>
            <a:stretch/>
          </p:blipFill>
          <p:spPr bwMode="auto">
            <a:xfrm>
              <a:off x="7185786" y="2368840"/>
              <a:ext cx="371005" cy="39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5878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5" grpId="0"/>
      <p:bldP spid="36" grpId="0"/>
      <p:bldP spid="59" grpId="0"/>
      <p:bldP spid="100"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S61C-ly-new">
  <a:themeElements>
    <a:clrScheme name="CS61C New">
      <a:dk1>
        <a:srgbClr val="000000"/>
      </a:dk1>
      <a:lt1>
        <a:srgbClr val="FFFFFF"/>
      </a:lt1>
      <a:dk2>
        <a:srgbClr val="002E5D"/>
      </a:dk2>
      <a:lt2>
        <a:srgbClr val="E5DCD1"/>
      </a:lt2>
      <a:accent1>
        <a:srgbClr val="00BDE2"/>
      </a:accent1>
      <a:accent2>
        <a:srgbClr val="C6DAC3"/>
      </a:accent2>
      <a:accent3>
        <a:srgbClr val="FEC016"/>
      </a:accent3>
      <a:accent4>
        <a:srgbClr val="D9E056"/>
      </a:accent4>
      <a:accent5>
        <a:srgbClr val="EB1379"/>
      </a:accent5>
      <a:accent6>
        <a:srgbClr val="A97EFA"/>
      </a:accent6>
      <a:hlink>
        <a:srgbClr val="7E7E7E"/>
      </a:hlink>
      <a:folHlink>
        <a:srgbClr val="E5DC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tailEnd type="triangle" w="lg" len="lg"/>
        </a:ln>
      </a:spPr>
      <a:bodyPr rtlCol="0" anchor="ctr"/>
      <a:lstStyle>
        <a:defPPr algn="ctr">
          <a:defRPr sz="2000" dirty="0">
            <a:solidFill>
              <a:schemeClr val="accent1"/>
            </a:solidFill>
            <a:latin typeface="18 VAG Rounded Light   02390" pitchFamily="2" charset="0"/>
          </a:defRPr>
        </a:defPPr>
      </a:lstStyle>
      <a:style>
        <a:lnRef idx="1">
          <a:schemeClr val="accent1"/>
        </a:lnRef>
        <a:fillRef idx="0">
          <a:schemeClr val="accent1"/>
        </a:fillRef>
        <a:effectRef idx="0">
          <a:schemeClr val="accent1"/>
        </a:effectRef>
        <a:fontRef idx="minor">
          <a:schemeClr val="tx1"/>
        </a:fontRef>
      </a:style>
    </a:spDef>
    <a:lnDef>
      <a:spPr>
        <a:ln w="28575">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400" dirty="0">
            <a:solidFill>
              <a:schemeClr val="accent1"/>
            </a:solidFill>
            <a:latin typeface="18 VAG Rounded Light   02390" pitchFamily="2" charset="0"/>
          </a:defRPr>
        </a:defPPr>
      </a:lstStyle>
    </a:txDef>
  </a:objectDefaults>
  <a:extraClrSchemeLst/>
  <a:extLst>
    <a:ext uri="{05A4C25C-085E-4340-85A3-A5531E510DB2}">
      <thm15:themeFamily xmlns:thm15="http://schemas.microsoft.com/office/thememl/2012/main" name="CS61C-ly-new" id="{DFFA2BFF-9357-A24D-A947-9735921D71C4}" vid="{3C32BE93-C896-F84B-BEA8-5E6C5AC7E2C8}"/>
    </a:ext>
  </a:extLst>
</a:theme>
</file>

<file path=ppt/theme/theme2.xml><?xml version="1.0" encoding="utf-8"?>
<a:theme xmlns:a="http://schemas.openxmlformats.org/drawingml/2006/main" name="Metro">
  <a:themeElements>
    <a:clrScheme name="Custom 1">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134770"/>
      </a:hlink>
      <a:folHlink>
        <a:srgbClr val="7AF8CC"/>
      </a:folHlink>
    </a:clrScheme>
    <a:fontScheme name="Custom 1">
      <a:majorFont>
        <a:latin typeface="VAGRundschriftD"/>
        <a:ea typeface=""/>
        <a:cs typeface=""/>
      </a:majorFont>
      <a:minorFont>
        <a:latin typeface="VAGRundschriftD"/>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2400" dirty="0">
            <a:latin typeface="18 VAG Rounded Thin   55390" pitchFamily="2"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CS61C-ly-new</Template>
  <TotalTime>22023</TotalTime>
  <Words>4290</Words>
  <Application>Microsoft Office PowerPoint</Application>
  <PresentationFormat>Widescreen</PresentationFormat>
  <Paragraphs>1336</Paragraphs>
  <Slides>38</Slides>
  <Notes>38</Notes>
  <HiddenSlides>1</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38</vt:i4>
      </vt:variant>
    </vt:vector>
  </HeadingPairs>
  <TitlesOfParts>
    <vt:vector size="61" baseType="lpstr">
      <vt:lpstr>.Hiragino Kaku Gothic Interface W3</vt:lpstr>
      <vt:lpstr>18 VAG Rounded Black   09390</vt:lpstr>
      <vt:lpstr>18 VAG Rounded Bold   07390</vt:lpstr>
      <vt:lpstr>18 VAG Rounded Bold   07390</vt:lpstr>
      <vt:lpstr>18 VAG Rounded Light   02390</vt:lpstr>
      <vt:lpstr>18 VAG Rounded Light   02390</vt:lpstr>
      <vt:lpstr>18 VAG Rounded Thin   55390</vt:lpstr>
      <vt:lpstr>Arial</vt:lpstr>
      <vt:lpstr>Calibri</vt:lpstr>
      <vt:lpstr>Corbel</vt:lpstr>
      <vt:lpstr>Courier</vt:lpstr>
      <vt:lpstr>Courier New</vt:lpstr>
      <vt:lpstr>Helvetica</vt:lpstr>
      <vt:lpstr>Helvetica Neue</vt:lpstr>
      <vt:lpstr>Slack-Lato</vt:lpstr>
      <vt:lpstr>VAG Rundschrift D Light</vt:lpstr>
      <vt:lpstr>VAGRundschriftD</vt:lpstr>
      <vt:lpstr>VAGRundschriftDLig</vt:lpstr>
      <vt:lpstr>Verdana</vt:lpstr>
      <vt:lpstr>Wingdings</vt:lpstr>
      <vt:lpstr>Wingdings 2</vt:lpstr>
      <vt:lpstr>CS61C-ly-new</vt:lpstr>
      <vt:lpstr>Metro</vt:lpstr>
      <vt:lpstr>RISC V Datapath I</vt:lpstr>
      <vt:lpstr>Building a RISC-V Processor</vt:lpstr>
      <vt:lpstr>Great Idea #1: Abstraction (Levels of Representation/Interpretation)</vt:lpstr>
      <vt:lpstr>Old-school Machine Structures</vt:lpstr>
      <vt:lpstr>New-school Machine Structures</vt:lpstr>
      <vt:lpstr>How do we build a Single-Core Processor?</vt:lpstr>
      <vt:lpstr>Goal: Design HW to Execute All RV32I Instructions</vt:lpstr>
      <vt:lpstr>CPU Elements and Stages</vt:lpstr>
      <vt:lpstr>Combinational Logic Blocks</vt:lpstr>
      <vt:lpstr>One-Instruction-Per-Cycle RISC V Machine</vt:lpstr>
      <vt:lpstr>State Elements Required by RV32I ISA</vt:lpstr>
      <vt:lpstr>State Elements (1/3): Program Counter</vt:lpstr>
      <vt:lpstr>State Elements (2/3): Register File</vt:lpstr>
      <vt:lpstr>State Elements (3/3): Memory </vt:lpstr>
      <vt:lpstr>“Two” Memories: IMEM, DMEM</vt:lpstr>
      <vt:lpstr>Design the Datapath in Phases</vt:lpstr>
      <vt:lpstr>5 Basic Stages (Phases) of Instruction Execution</vt:lpstr>
      <vt:lpstr>Not All Instructions Need All 5 Stages!</vt:lpstr>
      <vt:lpstr>R-Type: add Datapath</vt:lpstr>
      <vt:lpstr>Implementing the add Instruction</vt:lpstr>
      <vt:lpstr>Datapath for add</vt:lpstr>
      <vt:lpstr>Plan: Iteratively Build Full Datapath</vt:lpstr>
      <vt:lpstr>R-Type: sub Datapath</vt:lpstr>
      <vt:lpstr>Implementing the sub Instruction</vt:lpstr>
      <vt:lpstr>Datapath for sub</vt:lpstr>
      <vt:lpstr>Control vs. Datapath Analogy: Space Mission</vt:lpstr>
      <vt:lpstr>Supporting all R-Type Instructions</vt:lpstr>
      <vt:lpstr>Datapath with Immediates: addi</vt:lpstr>
      <vt:lpstr>Implementing the addi Instruction</vt:lpstr>
      <vt:lpstr>What Does the Datapath Need for addi?</vt:lpstr>
      <vt:lpstr>1. New MUX to Select Immediate for ALU</vt:lpstr>
      <vt:lpstr>2. New Block to Generate 32-bit Immediate</vt:lpstr>
      <vt:lpstr>Tracing/Lighting the addi Datapath</vt:lpstr>
      <vt:lpstr>Immediate Generation Block Design</vt:lpstr>
      <vt:lpstr>PowerPoint Presentation</vt:lpstr>
      <vt:lpstr>Your Own Design</vt:lpstr>
      <vt:lpstr>Summary: Arithmetic/Logical Datapath</vt:lpstr>
      <vt:lpstr>Our Single-Core Processor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RISC-V (California Gold)</dc:title>
  <dc:creator>Lisa Yan</dc:creator>
  <cp:lastModifiedBy>Linh Tran</cp:lastModifiedBy>
  <cp:revision>855</cp:revision>
  <cp:lastPrinted>2022-09-30T17:03:13Z</cp:lastPrinted>
  <dcterms:created xsi:type="dcterms:W3CDTF">2022-09-05T20:39:51Z</dcterms:created>
  <dcterms:modified xsi:type="dcterms:W3CDTF">2023-10-09T06:33:55Z</dcterms:modified>
</cp:coreProperties>
</file>